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6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6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6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6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69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pitchFamily="69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pitchFamily="69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pitchFamily="69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pitchFamily="6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5" d="100"/>
          <a:sy n="105" d="100"/>
        </p:scale>
        <p:origin x="-17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C61D608-3EC0-42DC-928D-607CC7E881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36AB53F-6C84-4900-AE9C-50219D4BB9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A45B7B1-C8BF-404E-99E1-4283B54B21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D134DD-46C7-45CE-A3BC-45D0697235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3EB9697-4C94-4275-A995-622B27617F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5DFB7F-70AD-4D78-A2D9-B40A0C98D9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643B100-7280-46F1-A343-C3526400BD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2445AD7-4E30-45B8-979A-03999867D7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CBD863D-EF67-4745-9F07-0B53F2E6C1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6CD1557-98FC-4955-815B-2CEB461C6E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E7A6FB7-01B3-4400-9B34-6CE7B65B4A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3038D48-77DA-43A0-BEAA-3497B55013F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neva" pitchFamily="6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neva" pitchFamily="6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neva" pitchFamily="6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neva" pitchFamily="69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neva" pitchFamily="6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neva" pitchFamily="6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neva" pitchFamily="6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neva" pitchFamily="69" charset="0"/>
        </a:defRPr>
      </a:lvl9pPr>
    </p:titleStyle>
    <p:bodyStyle>
      <a:lvl1pPr marL="342900" indent="-342900" algn="l" rtl="0" eaLnBrk="0" fontAlgn="base" hangingPunct="0">
        <a:spcBef>
          <a:spcPts val="1100"/>
        </a:spcBef>
        <a:spcAft>
          <a:spcPts val="1300"/>
        </a:spcAft>
        <a:buChar char="•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100"/>
        </a:spcBef>
        <a:spcAft>
          <a:spcPts val="3000"/>
        </a:spcAft>
        <a:buChar char="–"/>
        <a:defRPr sz="2800">
          <a:solidFill>
            <a:srgbClr val="00007F"/>
          </a:solidFill>
          <a:latin typeface="Times" pitchFamily="69" charset="0"/>
          <a:ea typeface="ＭＳ Ｐゴシック" pitchFamily="6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ts val="1100"/>
        </a:spcAft>
        <a:buChar char="•"/>
        <a:defRPr sz="2400">
          <a:solidFill>
            <a:schemeClr val="tx1"/>
          </a:solidFill>
          <a:latin typeface="Times" pitchFamily="69" charset="0"/>
          <a:ea typeface="ＭＳ Ｐゴシック" pitchFamily="6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" pitchFamily="69" charset="0"/>
          <a:ea typeface="ＭＳ Ｐゴシック" pitchFamily="6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69" charset="0"/>
          <a:ea typeface="ＭＳ Ｐゴシック" pitchFamily="6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69" charset="0"/>
          <a:ea typeface="ＭＳ Ｐゴシック" pitchFamily="6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69" charset="0"/>
          <a:ea typeface="ＭＳ Ｐゴシック" pitchFamily="6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69" charset="0"/>
          <a:ea typeface="ＭＳ Ｐゴシック" pitchFamily="6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69" charset="0"/>
          <a:ea typeface="ＭＳ Ｐゴシック" pitchFamily="6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914400"/>
            <a:ext cx="7772400" cy="1143000"/>
          </a:xfrm>
        </p:spPr>
        <p:txBody>
          <a:bodyPr/>
          <a:lstStyle/>
          <a:p>
            <a:r>
              <a:rPr lang="en-US" sz="6000"/>
              <a:t>African Proverbs</a:t>
            </a:r>
            <a:endParaRPr lang="en-US"/>
          </a:p>
        </p:txBody>
      </p:sp>
      <p:pic>
        <p:nvPicPr>
          <p:cNvPr id="12293" name="Picture 5" descr=" griot.jpg                                                      000EC6A5Macintosh HD                   BC2DD6E9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057400"/>
            <a:ext cx="4876800" cy="4314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981200"/>
            <a:ext cx="4495800" cy="3352800"/>
          </a:xfrm>
        </p:spPr>
        <p:txBody>
          <a:bodyPr/>
          <a:lstStyle/>
          <a:p>
            <a:r>
              <a:rPr lang="en-US" sz="4800"/>
              <a:t>Setting a mousetrap to catch an elephant is a waste of time.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819400" y="381000"/>
            <a:ext cx="3911600" cy="116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8"/>
                    </a:srgbClr>
                  </a:outerShdw>
                </a:effectLst>
                <a:latin typeface="Comic Sans MS"/>
                <a:ea typeface="Comic Sans MS"/>
                <a:cs typeface="Comic Sans MS"/>
              </a:rPr>
              <a:t>Proverb </a:t>
            </a:r>
            <a:r>
              <a:rPr lang="en-US" sz="6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8"/>
                    </a:srgbClr>
                  </a:outerShdw>
                </a:effectLst>
                <a:latin typeface="Comic Sans MS"/>
                <a:ea typeface="Comic Sans MS"/>
                <a:cs typeface="Comic Sans MS"/>
              </a:rPr>
              <a:t>A</a:t>
            </a:r>
            <a:endParaRPr lang="en-US" sz="6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blurRad="63500" dist="38099" dir="2700000" sy="50000" kx="2115830" algn="bl" rotWithShape="0">
                  <a:srgbClr val="C0C0C0">
                    <a:alpha val="74998"/>
                  </a:srgbClr>
                </a:outerShdw>
              </a:effectLst>
              <a:latin typeface="Comic Sans MS"/>
              <a:ea typeface="Comic Sans MS"/>
              <a:cs typeface="Comic Sans MS"/>
            </a:endParaRPr>
          </a:p>
        </p:txBody>
      </p:sp>
      <p:pic>
        <p:nvPicPr>
          <p:cNvPr id="2056" name="Picture 8" descr="&#10;mousetrap.jpg                                                  000EC6A5Macintosh HD                   BC2DD6E9: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14" t="7326" r="12239" b="12233"/>
          <a:stretch>
            <a:fillRect/>
          </a:stretch>
        </p:blipFill>
        <p:spPr bwMode="auto">
          <a:xfrm>
            <a:off x="3962400" y="5583237"/>
            <a:ext cx="1524000" cy="1089025"/>
          </a:xfrm>
          <a:prstGeom prst="rect">
            <a:avLst/>
          </a:prstGeom>
          <a:noFill/>
        </p:spPr>
      </p:pic>
      <p:pic>
        <p:nvPicPr>
          <p:cNvPr id="2057" name="Picture 9" descr="elephant.jpg                                                   000EC6A5Macintosh HD                   BC2DD6E9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057400"/>
            <a:ext cx="3886200" cy="3865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590800"/>
            <a:ext cx="4419600" cy="3657600"/>
          </a:xfrm>
        </p:spPr>
        <p:txBody>
          <a:bodyPr/>
          <a:lstStyle/>
          <a:p>
            <a:r>
              <a:rPr lang="en-US" sz="4800"/>
              <a:t>The one who refused advice came to be found with a wounded head.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3124200" y="685800"/>
            <a:ext cx="3302000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blurRad="63500" dist="38099" dir="2700000" algn="ctr" rotWithShape="0">
                    <a:srgbClr val="99000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Proverb </a:t>
            </a:r>
            <a:r>
              <a:rPr lang="en-US" sz="6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blurRad="63500" dist="38099" dir="2700000" algn="ctr" rotWithShape="0">
                    <a:srgbClr val="99000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B</a:t>
            </a:r>
            <a:endParaRPr lang="en-US" sz="6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blurRad="63500" dist="38099" dir="2700000" algn="ctr" rotWithShape="0">
                  <a:srgbClr val="990000">
                    <a:alpha val="74998"/>
                  </a:srgbClr>
                </a:outerShdw>
              </a:effectLst>
              <a:latin typeface="Impact"/>
              <a:ea typeface="Impact"/>
              <a:cs typeface="Impact"/>
            </a:endParaRPr>
          </a:p>
        </p:txBody>
      </p:sp>
      <p:pic>
        <p:nvPicPr>
          <p:cNvPr id="5126" name="Picture 6" descr="xin_23090228113198367764.jpg                                   000EC6A5Macintosh HD                   BC2DD6E9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057400"/>
            <a:ext cx="4267200" cy="2886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419600"/>
            <a:ext cx="7696200" cy="1828800"/>
          </a:xfrm>
        </p:spPr>
        <p:txBody>
          <a:bodyPr/>
          <a:lstStyle/>
          <a:p>
            <a:r>
              <a:rPr lang="en-US" sz="4800"/>
              <a:t>A child who does not cry will die in the sling-cradle.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4038600" y="1295400"/>
            <a:ext cx="3429000" cy="1235075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6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ea typeface="Times New Roman"/>
                <a:cs typeface="Times New Roman"/>
              </a:rPr>
              <a:t>Proverb </a:t>
            </a:r>
            <a:r>
              <a:rPr lang="en-US" sz="6600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ea typeface="Times New Roman"/>
                <a:cs typeface="Times New Roman"/>
              </a:rPr>
              <a:t>C</a:t>
            </a:r>
            <a:endParaRPr lang="en-US" sz="6600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6150" name="Picture 6" descr="289368-Shy-Child-0.jpg                                         000EC6A5Macintosh HD                   BC2DD6E9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33400"/>
            <a:ext cx="28575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acktokyo.com/wp-content/uploads/2008/09/homeles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943200"/>
            <a:ext cx="3657600" cy="274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2133600"/>
            <a:ext cx="4495800" cy="3962400"/>
          </a:xfrm>
        </p:spPr>
        <p:txBody>
          <a:bodyPr/>
          <a:lstStyle/>
          <a:p>
            <a:r>
              <a:rPr lang="en-US" sz="4800" dirty="0"/>
              <a:t>To sleep on a worn-out mat is better than sleeping on the bare ground.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914400" y="762000"/>
            <a:ext cx="3302000" cy="1574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  <a:ea typeface="Impact"/>
                <a:cs typeface="Impact"/>
              </a:rPr>
              <a:t>Proverb </a:t>
            </a:r>
            <a:r>
              <a:rPr lang="en-US" sz="6600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  <a:ea typeface="Impact"/>
                <a:cs typeface="Impact"/>
              </a:rPr>
              <a:t>D</a:t>
            </a:r>
            <a:endParaRPr lang="en-US" sz="6600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  <a:ea typeface="Impact"/>
              <a:cs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429000"/>
            <a:ext cx="7772400" cy="2438400"/>
          </a:xfrm>
        </p:spPr>
        <p:txBody>
          <a:bodyPr/>
          <a:lstStyle/>
          <a:p>
            <a:r>
              <a:rPr lang="en-US" sz="4800"/>
              <a:t>If an idiot is a member of your own family, you should applaud his dancing.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4565650" y="1447800"/>
            <a:ext cx="3187700" cy="11811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6600" kern="10" spc="-6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blurRad="63500" dist="125724" dir="18900000" algn="ctr" rotWithShape="0">
                    <a:srgbClr val="000099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Proverb </a:t>
            </a:r>
            <a:r>
              <a:rPr lang="en-US" sz="6600" kern="10" spc="-6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blurRad="63500" dist="125724" dir="18900000" algn="ctr" rotWithShape="0">
                    <a:srgbClr val="000099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E</a:t>
            </a:r>
            <a:endParaRPr lang="en-US" sz="6600" kern="10" spc="-6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blurRad="63500" dist="125724" dir="18900000" algn="ctr" rotWithShape="0">
                  <a:srgbClr val="000099">
                    <a:alpha val="74998"/>
                  </a:srgbClr>
                </a:outerShdw>
              </a:effectLst>
              <a:latin typeface="Impact"/>
              <a:ea typeface="Impact"/>
              <a:cs typeface="Impact"/>
            </a:endParaRPr>
          </a:p>
        </p:txBody>
      </p:sp>
      <p:pic>
        <p:nvPicPr>
          <p:cNvPr id="2050" name="Picture 2" descr="http://images.huffingtonpost.com/2009-03-01-duncec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385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133600"/>
            <a:ext cx="6400800" cy="1752600"/>
          </a:xfrm>
        </p:spPr>
        <p:txBody>
          <a:bodyPr/>
          <a:lstStyle/>
          <a:p>
            <a:r>
              <a:rPr lang="en-US" sz="4800" dirty="0"/>
              <a:t>Horns cannot be concealed by wrappings.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2133600" y="685800"/>
            <a:ext cx="4368800" cy="1181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Proverb </a:t>
            </a:r>
            <a:r>
              <a:rPr lang="en-US" sz="6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F</a:t>
            </a:r>
            <a:endParaRPr lang="en-US" sz="6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blurRad="63500" dist="46662" dir="2115817" algn="ctr" rotWithShape="0">
                  <a:srgbClr val="9999FF">
                    <a:alpha val="74998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pic>
        <p:nvPicPr>
          <p:cNvPr id="3074" name="Picture 2" descr="http://www.cryosites.com/funnypics/animal/bull_horns_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86200"/>
            <a:ext cx="336232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3550" y="2971800"/>
            <a:ext cx="8458200" cy="1295400"/>
          </a:xfrm>
        </p:spPr>
        <p:txBody>
          <a:bodyPr/>
          <a:lstStyle/>
          <a:p>
            <a:r>
              <a:rPr lang="en-US" sz="4800" dirty="0"/>
              <a:t>The axe forgets, not the tree.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2438400" y="1295400"/>
            <a:ext cx="4508500" cy="1181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Proverb </a:t>
            </a:r>
            <a:r>
              <a:rPr lang="en-US" sz="660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G</a:t>
            </a:r>
            <a:endParaRPr lang="en-US" sz="6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blurRad="63500" dist="38099" dir="2700000" sy="50000" kx="2115830" algn="bl" rotWithShape="0">
                  <a:srgbClr val="C0C0C0">
                    <a:alpha val="74998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pic>
        <p:nvPicPr>
          <p:cNvPr id="4098" name="Picture 2" descr="http://1.bp.blogspot.com/_CAMIwroXg-A/STE0ZNu1q6I/AAAAAAAADY4/kxOsN_8YvAE/s400/Deforestation+600.4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114800"/>
            <a:ext cx="38100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theme/theme1.xml><?xml version="1.0" encoding="utf-8"?>
<a:theme xmlns:a="http://schemas.openxmlformats.org/drawingml/2006/main" name="More Wizards and Templates">
  <a:themeElements>
    <a:clrScheme name="">
      <a:dk1>
        <a:srgbClr val="000000"/>
      </a:dk1>
      <a:lt1>
        <a:srgbClr val="FFFF00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00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More Wizards and Templates">
      <a:majorFont>
        <a:latin typeface="Genev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6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69" charset="0"/>
          </a:defRPr>
        </a:defPPr>
      </a:lstStyle>
    </a:lnDef>
  </a:objectDefaults>
  <a:extraClrSchemeLst>
    <a:extraClrScheme>
      <a:clrScheme name="More Wizards and Templa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re Wizards and Templa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re Wizards and Templa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re Wizards and Templa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re Wizards and Templa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re Wizards and Templa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re Wizards and Templa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HD:Temporary Items:PowerPoint Temp 0</Template>
  <TotalTime>218</TotalTime>
  <Words>102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More Wizards and Templates</vt:lpstr>
      <vt:lpstr>African Proverbs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Jennifer Kanzler</dc:creator>
  <cp:lastModifiedBy>Rachel Hibler</cp:lastModifiedBy>
  <cp:revision>18</cp:revision>
  <dcterms:created xsi:type="dcterms:W3CDTF">2010-10-19T19:29:09Z</dcterms:created>
  <dcterms:modified xsi:type="dcterms:W3CDTF">2013-10-31T16:47:14Z</dcterms:modified>
</cp:coreProperties>
</file>