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64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599" y="2819400"/>
            <a:ext cx="8686800" cy="1470025"/>
          </a:xfrm>
        </p:spPr>
        <p:txBody>
          <a:bodyPr anchor="b">
            <a:noAutofit/>
          </a:bodyPr>
          <a:lstStyle>
            <a:lvl1pPr>
              <a:defRPr sz="7200" b="0" cap="none" spc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99" y="4800600"/>
            <a:ext cx="8001000" cy="5334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0ADB7-21DA-4589-AEF3-4EF06E3E823D}" type="datetimeFigureOut">
              <a:rPr lang="en-US" smtClean="0"/>
              <a:t>1/16/2014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chemeClr val="accent1"/>
                </a:solidFill>
                <a:sym typeface="Wingdings"/>
              </a:rPr>
              <a:t>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62399" y="4392168"/>
            <a:ext cx="1219200" cy="365125"/>
          </a:xfrm>
        </p:spPr>
        <p:txBody>
          <a:bodyPr/>
          <a:lstStyle>
            <a:lvl1pPr algn="ctr">
              <a:defRPr sz="2400">
                <a:latin typeface="+mj-lt"/>
              </a:defRPr>
            </a:lvl1pPr>
          </a:lstStyle>
          <a:p>
            <a:fld id="{7FEC70CB-7E11-4542-A4E2-A189741F4E76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 smtClean="0">
                <a:solidFill>
                  <a:schemeClr val="accent1"/>
                </a:solidFill>
                <a:sym typeface="Wingdings"/>
              </a:rPr>
              <a:t>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0ADB7-21DA-4589-AEF3-4EF06E3E823D}" type="datetimeFigureOut">
              <a:rPr lang="en-US" smtClean="0"/>
              <a:t>1/16/2014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C70CB-7E11-4542-A4E2-A189741F4E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4591050" y="2409824"/>
            <a:ext cx="6858000" cy="2038351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5400000">
            <a:off x="4668203" y="2570797"/>
            <a:ext cx="6858000" cy="1716405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5200" y="274638"/>
            <a:ext cx="1447800" cy="5851525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274638"/>
            <a:ext cx="635317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0ADB7-21DA-4589-AEF3-4EF06E3E823D}" type="datetimeFigureOut">
              <a:rPr lang="en-US" smtClean="0"/>
              <a:t>1/16/2014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0" y="6356350"/>
            <a:ext cx="762000" cy="365125"/>
          </a:xfrm>
        </p:spPr>
        <p:txBody>
          <a:bodyPr/>
          <a:lstStyle/>
          <a:p>
            <a:fld id="{7FEC70CB-7E11-4542-A4E2-A189741F4E7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 rot="5400000">
            <a:off x="3681476" y="3354324"/>
            <a:ext cx="6858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0ADB7-21DA-4589-AEF3-4EF06E3E823D}" type="datetimeFigureOut">
              <a:rPr lang="en-US" smtClean="0"/>
              <a:t>1/16/2014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C70CB-7E11-4542-A4E2-A189741F4E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2819400"/>
            <a:ext cx="8686800" cy="1463040"/>
          </a:xfrm>
        </p:spPr>
        <p:txBody>
          <a:bodyPr anchor="b" anchorCtr="0">
            <a:noAutofit/>
          </a:bodyPr>
          <a:lstStyle>
            <a:lvl1pPr algn="ctr">
              <a:defRPr sz="72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499" y="4800600"/>
            <a:ext cx="8001000" cy="54864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0ADB7-21DA-4589-AEF3-4EF06E3E823D}" type="datetimeFigureOut">
              <a:rPr lang="en-US" smtClean="0"/>
              <a:t>1/16/2014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59352" y="4389120"/>
            <a:ext cx="1216152" cy="365125"/>
          </a:xfrm>
        </p:spPr>
        <p:txBody>
          <a:bodyPr/>
          <a:lstStyle>
            <a:lvl1pPr algn="ctr">
              <a:defRPr sz="2400">
                <a:solidFill>
                  <a:srgbClr val="FFFFFF"/>
                </a:solidFill>
              </a:defRPr>
            </a:lvl1pPr>
          </a:lstStyle>
          <a:p>
            <a:fld id="{7FEC70CB-7E11-4542-A4E2-A189741F4E7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</a:t>
            </a:r>
            <a:endParaRPr lang="en-US" sz="3200" spc="150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</a:t>
            </a:r>
            <a:endParaRPr lang="en-US" sz="3200" spc="150" dirty="0">
              <a:solidFill>
                <a:srgbClr val="FFFFFF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0ADB7-21DA-4589-AEF3-4EF06E3E823D}" type="datetimeFigureOut">
              <a:rPr lang="en-US" smtClean="0"/>
              <a:t>1/16/2014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C70CB-7E11-4542-A4E2-A189741F4E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0ADB7-21DA-4589-AEF3-4EF06E3E823D}" type="datetimeFigureOut">
              <a:rPr lang="en-US" smtClean="0"/>
              <a:t>1/16/2014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C70CB-7E11-4542-A4E2-A189741F4E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0ADB7-21DA-4589-AEF3-4EF06E3E823D}" type="datetimeFigureOut">
              <a:rPr lang="en-US" smtClean="0"/>
              <a:t>1/16/2014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C70CB-7E11-4542-A4E2-A189741F4E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0ADB7-21DA-4589-AEF3-4EF06E3E823D}" type="datetimeFigureOut">
              <a:rPr lang="en-US" smtClean="0"/>
              <a:t>1/16/2014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C70CB-7E11-4542-A4E2-A189741F4E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5638800" cy="94615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2" y="1719072"/>
            <a:ext cx="8247888" cy="45354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0ADB7-21DA-4589-AEF3-4EF06E3E823D}" type="datetimeFigureOut">
              <a:rPr lang="en-US" smtClean="0"/>
              <a:t>1/16/2014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C70CB-7E11-4542-A4E2-A189741F4E7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74320"/>
            <a:ext cx="2743200" cy="94488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6880" y="1717040"/>
            <a:ext cx="8249920" cy="4531360"/>
          </a:xfrm>
          <a:solidFill>
            <a:schemeClr val="bg2">
              <a:lumMod val="60000"/>
              <a:lumOff val="40000"/>
            </a:schemeClr>
          </a:solidFill>
          <a:effectLst>
            <a:outerShdw blurRad="76200" dist="38100" dir="3600000" algn="ctr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0ADB7-21DA-4589-AEF3-4EF06E3E823D}" type="datetimeFigureOut">
              <a:rPr lang="en-US" smtClean="0"/>
              <a:t>1/16/2014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C70CB-7E11-4542-A4E2-A189741F4E7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5638800" cy="100584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28600"/>
            <a:ext cx="2819400" cy="100584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00584"/>
            <a:ext cx="9144000" cy="1453896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7641"/>
            <a:ext cx="9144000" cy="1154314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5B0ADB7-21DA-4589-AEF3-4EF06E3E823D}" type="datetimeFigureOut">
              <a:rPr lang="en-US" smtClean="0"/>
              <a:t>1/16/2014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7FEC70CB-7E11-4542-A4E2-A189741F4E7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1368552"/>
            <a:ext cx="9144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b="0" kern="1200" cap="none" spc="0">
          <a:ln w="13970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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Courier New" pitchFamily="49" charset="0"/>
        <a:buChar char="o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Mongol Invasion Scrolls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Visual Discovery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4385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endParaRPr lang="en-US" dirty="0" smtClean="0"/>
          </a:p>
          <a:p>
            <a:r>
              <a:rPr lang="en-US" sz="2800" dirty="0" smtClean="0"/>
              <a:t>The </a:t>
            </a:r>
            <a:r>
              <a:rPr lang="en-US" sz="2800" dirty="0"/>
              <a:t>Mongol rulers of China attacked Japan in 1274 and 1281. The Japanese warrior </a:t>
            </a:r>
            <a:r>
              <a:rPr lang="en-US" sz="2800" dirty="0" err="1"/>
              <a:t>Takezaki</a:t>
            </a:r>
            <a:r>
              <a:rPr lang="en-US" sz="2800" dirty="0"/>
              <a:t> </a:t>
            </a:r>
            <a:r>
              <a:rPr lang="en-US" sz="2800" dirty="0" err="1"/>
              <a:t>Suenaga</a:t>
            </a:r>
            <a:r>
              <a:rPr lang="en-US" sz="2800" dirty="0"/>
              <a:t>, who participated in both invasions, commissioned scrolls detailing the battles. The scrolls were lost for centuries. Some 450 years after the battles, they were </a:t>
            </a:r>
            <a:r>
              <a:rPr lang="en-US" sz="2800" dirty="0" smtClean="0"/>
              <a:t>discovered--in </a:t>
            </a:r>
            <a:r>
              <a:rPr lang="en-US" sz="2800" dirty="0"/>
              <a:t>pieces. After the scrolls were reconstructed, some scenes were out of order, some of the images were missing, and new ones </a:t>
            </a:r>
            <a:r>
              <a:rPr lang="en-US" sz="2800" dirty="0" smtClean="0"/>
              <a:t>had </a:t>
            </a:r>
            <a:r>
              <a:rPr lang="en-US" sz="2800" dirty="0"/>
              <a:t>been added. The images you see on </a:t>
            </a:r>
            <a:r>
              <a:rPr lang="en-US" sz="2800" dirty="0" smtClean="0"/>
              <a:t>the following slides </a:t>
            </a:r>
            <a:r>
              <a:rPr lang="en-US" sz="2800" dirty="0"/>
              <a:t>are from the original scrolls.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12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 smtClean="0">
                <a:latin typeface="+mn-lt"/>
              </a:rPr>
              <a:t>Evidence: What do you see?</a:t>
            </a:r>
            <a:br>
              <a:rPr lang="en-US" sz="1800" dirty="0" smtClean="0">
                <a:latin typeface="+mn-lt"/>
              </a:rPr>
            </a:br>
            <a:r>
              <a:rPr lang="en-US" sz="1800" dirty="0" smtClean="0">
                <a:latin typeface="+mn-lt"/>
              </a:rPr>
              <a:t>Thoughts: Do you have questions about the evidence?</a:t>
            </a:r>
            <a:br>
              <a:rPr lang="en-US" sz="1800" dirty="0" smtClean="0">
                <a:latin typeface="+mn-lt"/>
              </a:rPr>
            </a:br>
            <a:r>
              <a:rPr lang="en-US" sz="1800" dirty="0" smtClean="0">
                <a:latin typeface="+mn-lt"/>
              </a:rPr>
              <a:t>Hypothesis/conclusion: What is going on in this image?</a:t>
            </a:r>
            <a:endParaRPr lang="en-US" sz="1800" dirty="0">
              <a:latin typeface="+mn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smtClean="0"/>
              <a:t>Mongol Scroll #1</a:t>
            </a:r>
            <a:endParaRPr lang="en-US" sz="2800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11" r="1731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09928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 smtClean="0">
                <a:latin typeface="+mn-lt"/>
              </a:rPr>
              <a:t>Evidence: What do you see?</a:t>
            </a:r>
            <a:br>
              <a:rPr lang="en-US" sz="1800" dirty="0" smtClean="0">
                <a:latin typeface="+mn-lt"/>
              </a:rPr>
            </a:br>
            <a:r>
              <a:rPr lang="en-US" sz="1800" dirty="0" smtClean="0">
                <a:latin typeface="+mn-lt"/>
              </a:rPr>
              <a:t>Thoughts: Do you have questions about the evidence?</a:t>
            </a:r>
            <a:br>
              <a:rPr lang="en-US" sz="1800" dirty="0" smtClean="0">
                <a:latin typeface="+mn-lt"/>
              </a:rPr>
            </a:br>
            <a:r>
              <a:rPr lang="en-US" sz="1800" dirty="0" smtClean="0">
                <a:latin typeface="+mn-lt"/>
              </a:rPr>
              <a:t>Hypothesis/conclusion: What is going on in this image?</a:t>
            </a:r>
            <a:endParaRPr lang="en-US" sz="1800" dirty="0">
              <a:latin typeface="+mn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smtClean="0"/>
              <a:t>Mongol Scroll #2</a:t>
            </a:r>
            <a:endParaRPr lang="en-US" sz="2800" dirty="0"/>
          </a:p>
        </p:txBody>
      </p:sp>
      <p:pic>
        <p:nvPicPr>
          <p:cNvPr id="10" name="Picture Placeholder 9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1" r="781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4414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 smtClean="0">
                <a:latin typeface="+mn-lt"/>
              </a:rPr>
              <a:t>Evidence: What do you see?</a:t>
            </a:r>
            <a:br>
              <a:rPr lang="en-US" sz="1800" dirty="0" smtClean="0">
                <a:latin typeface="+mn-lt"/>
              </a:rPr>
            </a:br>
            <a:r>
              <a:rPr lang="en-US" sz="1800" dirty="0" smtClean="0">
                <a:latin typeface="+mn-lt"/>
              </a:rPr>
              <a:t>Thoughts: Do you have questions about the evidence?</a:t>
            </a:r>
            <a:br>
              <a:rPr lang="en-US" sz="1800" dirty="0" smtClean="0">
                <a:latin typeface="+mn-lt"/>
              </a:rPr>
            </a:br>
            <a:r>
              <a:rPr lang="en-US" sz="1800" dirty="0" smtClean="0">
                <a:latin typeface="+mn-lt"/>
              </a:rPr>
              <a:t>Hypothesis/conclusion: What is going on in this image?</a:t>
            </a:r>
            <a:endParaRPr lang="en-US" sz="1800" dirty="0">
              <a:latin typeface="+mn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smtClean="0"/>
              <a:t>Mongol Scroll #3</a:t>
            </a:r>
            <a:endParaRPr lang="en-US" sz="2800" dirty="0"/>
          </a:p>
        </p:txBody>
      </p:sp>
      <p:pic>
        <p:nvPicPr>
          <p:cNvPr id="10" name="Picture Placeholder 9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29" b="742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2470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dirty="0"/>
              <a:t>Why do you think </a:t>
            </a:r>
            <a:r>
              <a:rPr lang="en-US" sz="4400" dirty="0" err="1"/>
              <a:t>Suenaga</a:t>
            </a:r>
            <a:r>
              <a:rPr lang="en-US" sz="4400" dirty="0"/>
              <a:t> would commission scrolls depicting the scenes of battle</a:t>
            </a:r>
            <a:r>
              <a:rPr lang="en-US" sz="4400" dirty="0" smtClean="0"/>
              <a:t>?</a:t>
            </a:r>
          </a:p>
          <a:p>
            <a:endParaRPr lang="en-US" sz="4400" dirty="0" smtClean="0"/>
          </a:p>
          <a:p>
            <a:r>
              <a:rPr lang="en-US" sz="4400" dirty="0" smtClean="0"/>
              <a:t>How might a scroll created by the Mongols look different?</a:t>
            </a:r>
            <a:endParaRPr lang="en-US" sz="4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95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catur">
  <a:themeElements>
    <a:clrScheme name="Decatur">
      <a:dk1>
        <a:sysClr val="windowText" lastClr="000000"/>
      </a:dk1>
      <a:lt1>
        <a:sysClr val="window" lastClr="FFFFFF"/>
      </a:lt1>
      <a:dk2>
        <a:srgbClr val="55554A"/>
      </a:dk2>
      <a:lt2>
        <a:srgbClr val="D7DAE1"/>
      </a:lt2>
      <a:accent1>
        <a:srgbClr val="F4680B"/>
      </a:accent1>
      <a:accent2>
        <a:srgbClr val="ABB19F"/>
      </a:accent2>
      <a:accent3>
        <a:srgbClr val="948774"/>
      </a:accent3>
      <a:accent4>
        <a:srgbClr val="7EB8E7"/>
      </a:accent4>
      <a:accent5>
        <a:srgbClr val="E3B651"/>
      </a:accent5>
      <a:accent6>
        <a:srgbClr val="96756C"/>
      </a:accent6>
      <a:hlink>
        <a:srgbClr val="66AACD"/>
      </a:hlink>
      <a:folHlink>
        <a:srgbClr val="809DB3"/>
      </a:folHlink>
    </a:clrScheme>
    <a:fontScheme name="Decatur">
      <a:majorFont>
        <a:latin typeface="Bodoni MT Condensed"/>
        <a:ea typeface=""/>
        <a:cs typeface=""/>
        <a:font script="Grek" typeface="Times New Roman"/>
        <a:font script="Cyrl" typeface="Times New Roman"/>
        <a:font script="Jpan" typeface="HG明朝E"/>
        <a:font script="Hang" typeface="HY목각파임B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catur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10000"/>
              </a:schemeClr>
            </a:gs>
            <a:gs pos="47500">
              <a:schemeClr val="phClr">
                <a:tint val="53000"/>
                <a:satMod val="120000"/>
              </a:schemeClr>
            </a:gs>
            <a:gs pos="58500">
              <a:schemeClr val="phClr">
                <a:tint val="53000"/>
                <a:satMod val="120000"/>
              </a:schemeClr>
            </a:gs>
            <a:gs pos="100000">
              <a:schemeClr val="phClr">
                <a:tint val="90000"/>
                <a:satMod val="110000"/>
              </a:schemeClr>
            </a:gs>
          </a:gsLst>
          <a:lin ang="3600000" scaled="1"/>
        </a:gradFill>
        <a:gradFill rotWithShape="1">
          <a:gsLst>
            <a:gs pos="0">
              <a:schemeClr val="phClr">
                <a:shade val="54000"/>
                <a:satMod val="105000"/>
              </a:schemeClr>
            </a:gs>
            <a:gs pos="47500">
              <a:schemeClr val="phClr">
                <a:shade val="88000"/>
                <a:satMod val="105000"/>
              </a:schemeClr>
            </a:gs>
            <a:gs pos="58500">
              <a:schemeClr val="phClr">
                <a:shade val="88000"/>
                <a:satMod val="105000"/>
              </a:schemeClr>
            </a:gs>
            <a:gs pos="100000">
              <a:schemeClr val="phClr">
                <a:shade val="54000"/>
                <a:satMod val="105000"/>
              </a:schemeClr>
            </a:gs>
          </a:gsLst>
          <a:lin ang="36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82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3600000" algn="r" rotWithShape="0">
              <a:srgbClr val="000000">
                <a:alpha val="30000"/>
              </a:srgbClr>
            </a:outerShdw>
          </a:effectLst>
        </a:effectStyle>
        <a:effectStyle>
          <a:effectLst>
            <a:outerShdw blurRad="63500" dist="25400" dir="3600000" algn="r" rotWithShape="0">
              <a:srgbClr val="000000">
                <a:alpha val="36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prstMaterial="flat">
            <a:bevelT w="38100" h="50800" prst="softRound"/>
          </a:sp3d>
        </a:effectStyle>
        <a:effectStyle>
          <a:effectLst>
            <a:outerShdw blurRad="76200" dist="38100" dir="3600000" algn="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contourW="44450" prstMaterial="flat">
            <a:bevelT w="38100" h="508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2000"/>
                <a:satMod val="105000"/>
              </a:schemeClr>
            </a:gs>
            <a:gs pos="47500">
              <a:schemeClr val="phClr">
                <a:tint val="90000"/>
                <a:shade val="89000"/>
                <a:satMod val="105000"/>
              </a:schemeClr>
            </a:gs>
            <a:gs pos="58500">
              <a:schemeClr val="phClr">
                <a:tint val="85000"/>
                <a:shade val="89000"/>
                <a:satMod val="105000"/>
              </a:schemeClr>
            </a:gs>
            <a:gs pos="100000">
              <a:schemeClr val="phClr">
                <a:tint val="100000"/>
                <a:shade val="52000"/>
                <a:satMod val="105000"/>
              </a:schemeClr>
            </a:gs>
          </a:gsLst>
          <a:lin ang="36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5000"/>
                <a:satMod val="120000"/>
              </a:schemeClr>
            </a:duotone>
          </a:blip>
          <a:tile tx="0" ty="0" sx="52000" sy="5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TC101790490[[fn=Decatur]]</Template>
  <TotalTime>70</TotalTime>
  <Words>159</Words>
  <Application>Microsoft Office PowerPoint</Application>
  <PresentationFormat>On-screen Show (4:3)</PresentationFormat>
  <Paragraphs>15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Decatur</vt:lpstr>
      <vt:lpstr>Mongol Invasion Scrolls</vt:lpstr>
      <vt:lpstr>Background Information</vt:lpstr>
      <vt:lpstr>Evidence: What do you see? Thoughts: Do you have questions about the evidence? Hypothesis/conclusion: What is going on in this image?</vt:lpstr>
      <vt:lpstr>Evidence: What do you see? Thoughts: Do you have questions about the evidence? Hypothesis/conclusion: What is going on in this image?</vt:lpstr>
      <vt:lpstr>Evidence: What do you see? Thoughts: Do you have questions about the evidence? Hypothesis/conclusion: What is going on in this image?</vt:lpstr>
      <vt:lpstr>Summary Activity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Mongol Invasion Scrolls</dc:title>
  <dc:creator>Teacher</dc:creator>
  <cp:lastModifiedBy>Rachel Hibler</cp:lastModifiedBy>
  <cp:revision>7</cp:revision>
  <dcterms:created xsi:type="dcterms:W3CDTF">2012-12-13T02:31:06Z</dcterms:created>
  <dcterms:modified xsi:type="dcterms:W3CDTF">2014-01-16T22:44:40Z</dcterms:modified>
</cp:coreProperties>
</file>