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79" r:id="rId4"/>
    <p:sldId id="280" r:id="rId5"/>
    <p:sldId id="257" r:id="rId6"/>
    <p:sldId id="259" r:id="rId7"/>
    <p:sldId id="261" r:id="rId8"/>
    <p:sldId id="282" r:id="rId9"/>
    <p:sldId id="263" r:id="rId10"/>
    <p:sldId id="265" r:id="rId11"/>
    <p:sldId id="267" r:id="rId12"/>
    <p:sldId id="269" r:id="rId13"/>
    <p:sldId id="281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7" autoAdjust="0"/>
    <p:restoredTop sz="94660"/>
  </p:normalViewPr>
  <p:slideViewPr>
    <p:cSldViewPr>
      <p:cViewPr varScale="1">
        <p:scale>
          <a:sx n="109" d="100"/>
          <a:sy n="109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FF2D-6921-437E-A6B2-5B7930478520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FF2D-6921-437E-A6B2-5B7930478520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FF2D-6921-437E-A6B2-5B7930478520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FF2D-6921-437E-A6B2-5B7930478520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FF2D-6921-437E-A6B2-5B7930478520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FF2D-6921-437E-A6B2-5B7930478520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FF2D-6921-437E-A6B2-5B7930478520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FF2D-6921-437E-A6B2-5B7930478520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FF2D-6921-437E-A6B2-5B7930478520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FF2D-6921-437E-A6B2-5B7930478520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FF2D-6921-437E-A6B2-5B7930478520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0FFF2D-6921-437E-A6B2-5B7930478520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924800" cy="1905000"/>
          </a:xfrm>
        </p:spPr>
        <p:txBody>
          <a:bodyPr/>
          <a:lstStyle/>
          <a:p>
            <a:r>
              <a:rPr lang="en-US" dirty="0" smtClean="0"/>
              <a:t>Analyzing art by historical period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696200" cy="121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Classical, Medieval, or Renaissance?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BayeauxTapHaroldCrow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658" y="4343400"/>
            <a:ext cx="3273487" cy="2065866"/>
          </a:xfrm>
          <a:prstGeom prst="rect">
            <a:avLst/>
          </a:prstGeom>
        </p:spPr>
      </p:pic>
      <p:pic>
        <p:nvPicPr>
          <p:cNvPr id="6" name="Picture 5" descr="cimabue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419474"/>
            <a:ext cx="1438275" cy="2556934"/>
          </a:xfrm>
          <a:prstGeom prst="rect">
            <a:avLst/>
          </a:prstGeom>
        </p:spPr>
      </p:pic>
      <p:pic>
        <p:nvPicPr>
          <p:cNvPr id="8" name="Picture 7" descr="Lip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4041308"/>
            <a:ext cx="1828800" cy="2670049"/>
          </a:xfrm>
          <a:prstGeom prst="rect">
            <a:avLst/>
          </a:prstGeom>
        </p:spPr>
      </p:pic>
      <p:pic>
        <p:nvPicPr>
          <p:cNvPr id="9" name="Picture 8" descr="venus_bat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3428999"/>
            <a:ext cx="1585503" cy="2980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Grave Stele of </a:t>
            </a:r>
            <a:r>
              <a:rPr lang="en-US" dirty="0" err="1" smtClean="0"/>
              <a:t>Hegeso</a:t>
            </a:r>
            <a:endParaRPr lang="en-US" dirty="0"/>
          </a:p>
        </p:txBody>
      </p:sp>
      <p:pic>
        <p:nvPicPr>
          <p:cNvPr id="6" name="Content Placeholder 5" descr="graveste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295400"/>
            <a:ext cx="3505200" cy="52473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Bayeaux</a:t>
            </a:r>
            <a:r>
              <a:rPr lang="en-US" dirty="0" smtClean="0"/>
              <a:t> Tapestry</a:t>
            </a:r>
            <a:endParaRPr lang="en-US" dirty="0"/>
          </a:p>
        </p:txBody>
      </p:sp>
      <p:pic>
        <p:nvPicPr>
          <p:cNvPr id="4" name="Content Placeholder 3" descr="BayeauxTapHaroldCrown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728026"/>
            <a:ext cx="6800570" cy="42917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Pieta</a:t>
            </a:r>
            <a:endParaRPr lang="en-US" dirty="0"/>
          </a:p>
        </p:txBody>
      </p:sp>
      <p:pic>
        <p:nvPicPr>
          <p:cNvPr id="4" name="Content Placeholder 3" descr="pieta_michelangelo-l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777" y="1219200"/>
            <a:ext cx="4594223" cy="54441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6294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"/>
            <a:ext cx="7010400" cy="6339700"/>
          </a:xfrm>
        </p:spPr>
      </p:pic>
    </p:spTree>
    <p:extLst>
      <p:ext uri="{BB962C8B-B14F-4D97-AF65-F5344CB8AC3E}">
        <p14:creationId xmlns:p14="http://schemas.microsoft.com/office/powerpoint/2010/main" val="26960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912"/>
            <a:ext cx="8305800" cy="3580487"/>
          </a:xfrm>
        </p:spPr>
        <p:txBody>
          <a:bodyPr>
            <a:normAutofit/>
          </a:bodyPr>
          <a:lstStyle/>
          <a:p>
            <a:r>
              <a:rPr lang="en-US" dirty="0" smtClean="0"/>
              <a:t>Are you an art scholar now?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Let’s see if you can classify the following works of art: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pieta_michelangelo-l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292235"/>
            <a:ext cx="2520106" cy="2986346"/>
          </a:xfrm>
        </p:spPr>
      </p:pic>
      <p:pic>
        <p:nvPicPr>
          <p:cNvPr id="7" name="Picture 6" descr="graveste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25060"/>
            <a:ext cx="1731264" cy="2591713"/>
          </a:xfrm>
          <a:prstGeom prst="rect">
            <a:avLst/>
          </a:prstGeom>
        </p:spPr>
      </p:pic>
      <p:pic>
        <p:nvPicPr>
          <p:cNvPr id="8" name="Picture 7" descr="ashmolean_venus_adon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57200"/>
            <a:ext cx="2611427" cy="2327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A.  Classical, Medieval, or Renaissance?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3200" dirty="0" smtClean="0"/>
          </a:p>
          <a:p>
            <a:pPr marL="137160" indent="0">
              <a:buNone/>
            </a:pPr>
            <a:r>
              <a:rPr lang="en-US" sz="3200" dirty="0" smtClean="0"/>
              <a:t>Give two </a:t>
            </a:r>
          </a:p>
          <a:p>
            <a:pPr marL="137160" indent="0">
              <a:buNone/>
            </a:pPr>
            <a:r>
              <a:rPr lang="en-US" sz="3200" dirty="0" smtClean="0"/>
              <a:t>reasons</a:t>
            </a:r>
          </a:p>
          <a:p>
            <a:pPr marL="137160" indent="0">
              <a:buNone/>
            </a:pPr>
            <a:r>
              <a:rPr lang="en-US" sz="3200" dirty="0" smtClean="0"/>
              <a:t>for choosing </a:t>
            </a:r>
          </a:p>
          <a:p>
            <a:pPr marL="137160" indent="0">
              <a:buNone/>
            </a:pPr>
            <a:r>
              <a:rPr lang="en-US" sz="3200" dirty="0" smtClean="0"/>
              <a:t>this era</a:t>
            </a:r>
            <a:endParaRPr lang="en-US" sz="3200" dirty="0"/>
          </a:p>
        </p:txBody>
      </p:sp>
      <p:pic>
        <p:nvPicPr>
          <p:cNvPr id="2050" name="Picture 2" descr="C:\Users\labaird\Desktop\17-caesar-in-toga-marble-statu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2903537" cy="523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5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B.  Classical, Medieval, or Renaissance?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3200" dirty="0" smtClean="0"/>
          </a:p>
          <a:p>
            <a:pPr marL="137160" indent="0">
              <a:buNone/>
            </a:pPr>
            <a:r>
              <a:rPr lang="en-US" sz="3200" dirty="0" smtClean="0"/>
              <a:t>Give two </a:t>
            </a:r>
          </a:p>
          <a:p>
            <a:pPr marL="137160" indent="0">
              <a:buNone/>
            </a:pPr>
            <a:r>
              <a:rPr lang="en-US" sz="3200" dirty="0" smtClean="0"/>
              <a:t>reasons</a:t>
            </a:r>
          </a:p>
          <a:p>
            <a:pPr marL="137160" indent="0">
              <a:buNone/>
            </a:pPr>
            <a:r>
              <a:rPr lang="en-US" sz="3200" dirty="0" smtClean="0"/>
              <a:t>for choosing </a:t>
            </a:r>
          </a:p>
          <a:p>
            <a:pPr marL="137160" indent="0">
              <a:buNone/>
            </a:pPr>
            <a:r>
              <a:rPr lang="en-US" sz="3200" dirty="0" smtClean="0"/>
              <a:t>this era</a:t>
            </a:r>
            <a:endParaRPr lang="en-US" sz="3200" dirty="0"/>
          </a:p>
        </p:txBody>
      </p:sp>
      <p:pic>
        <p:nvPicPr>
          <p:cNvPr id="3074" name="Picture 2" descr="C:\Users\labaird\Desktop\500_years_of_art_palazzo_farnese_(3)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1494973"/>
            <a:ext cx="4800601" cy="523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5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 Classical, Medieval, or Renaissance?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3200" dirty="0" smtClean="0"/>
          </a:p>
          <a:p>
            <a:pPr marL="137160" indent="0">
              <a:buNone/>
            </a:pPr>
            <a:r>
              <a:rPr lang="en-US" sz="3200" dirty="0" smtClean="0"/>
              <a:t>Give two </a:t>
            </a:r>
          </a:p>
          <a:p>
            <a:pPr marL="137160" indent="0">
              <a:buNone/>
            </a:pPr>
            <a:r>
              <a:rPr lang="en-US" sz="3200" dirty="0" smtClean="0"/>
              <a:t>reasons</a:t>
            </a:r>
          </a:p>
          <a:p>
            <a:pPr marL="137160" indent="0">
              <a:buNone/>
            </a:pPr>
            <a:r>
              <a:rPr lang="en-US" sz="3200" dirty="0" smtClean="0"/>
              <a:t>for choosing </a:t>
            </a:r>
          </a:p>
          <a:p>
            <a:pPr marL="137160" indent="0">
              <a:buNone/>
            </a:pPr>
            <a:r>
              <a:rPr lang="en-US" sz="3200" dirty="0" smtClean="0"/>
              <a:t>this era</a:t>
            </a:r>
            <a:endParaRPr lang="en-US" sz="3200" dirty="0"/>
          </a:p>
        </p:txBody>
      </p:sp>
      <p:pic>
        <p:nvPicPr>
          <p:cNvPr id="4098" name="Picture 2" descr="C:\Users\labaird\Desktop\MA wo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83424"/>
            <a:ext cx="4274234" cy="523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7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D.  Classical, Medieval, or Renaissance?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3200" dirty="0" smtClean="0"/>
          </a:p>
          <a:p>
            <a:pPr marL="137160" indent="0">
              <a:buNone/>
            </a:pPr>
            <a:r>
              <a:rPr lang="en-US" sz="3200" dirty="0" smtClean="0"/>
              <a:t>Give two </a:t>
            </a:r>
          </a:p>
          <a:p>
            <a:pPr marL="137160" indent="0">
              <a:buNone/>
            </a:pPr>
            <a:r>
              <a:rPr lang="en-US" sz="3200" dirty="0" smtClean="0"/>
              <a:t>reasons</a:t>
            </a:r>
          </a:p>
          <a:p>
            <a:pPr marL="137160" indent="0">
              <a:buNone/>
            </a:pPr>
            <a:r>
              <a:rPr lang="en-US" sz="3200" dirty="0" smtClean="0"/>
              <a:t>for choosing </a:t>
            </a:r>
          </a:p>
          <a:p>
            <a:pPr marL="137160" indent="0">
              <a:buNone/>
            </a:pPr>
            <a:r>
              <a:rPr lang="en-US" sz="3200" dirty="0" smtClean="0"/>
              <a:t>this era</a:t>
            </a:r>
            <a:endParaRPr lang="en-US" sz="3200" dirty="0"/>
          </a:p>
        </p:txBody>
      </p:sp>
      <p:pic>
        <p:nvPicPr>
          <p:cNvPr id="5122" name="Picture 2" descr="C:\Users\labaird\Desktop\da-vinci-virgin-and-child-with-st-an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34688"/>
            <a:ext cx="3505200" cy="520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6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E.  Classical, Medieval, or Renaissance?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3200" dirty="0" smtClean="0"/>
          </a:p>
          <a:p>
            <a:pPr marL="137160" indent="0">
              <a:buNone/>
            </a:pPr>
            <a:r>
              <a:rPr lang="en-US" sz="3200" dirty="0" smtClean="0"/>
              <a:t>Give two </a:t>
            </a:r>
          </a:p>
          <a:p>
            <a:pPr marL="137160" indent="0">
              <a:buNone/>
            </a:pPr>
            <a:r>
              <a:rPr lang="en-US" sz="3200" dirty="0" smtClean="0"/>
              <a:t>reasons</a:t>
            </a:r>
          </a:p>
          <a:p>
            <a:pPr marL="137160" indent="0">
              <a:buNone/>
            </a:pPr>
            <a:r>
              <a:rPr lang="en-US" sz="3200" dirty="0" smtClean="0"/>
              <a:t>for choosing </a:t>
            </a:r>
          </a:p>
          <a:p>
            <a:pPr marL="137160" indent="0">
              <a:buNone/>
            </a:pPr>
            <a:r>
              <a:rPr lang="en-US" sz="3200" dirty="0" smtClean="0"/>
              <a:t>this era</a:t>
            </a:r>
            <a:endParaRPr lang="en-US" sz="3200" dirty="0"/>
          </a:p>
        </p:txBody>
      </p:sp>
      <p:pic>
        <p:nvPicPr>
          <p:cNvPr id="7171" name="Picture 3" descr="C:\Users\labaird\Desktop\Greek stat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38068"/>
            <a:ext cx="2952729" cy="531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6248400" cy="198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Analyzing art by historical period:  Prior Knowledge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8077200" cy="38100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ist as many </a:t>
            </a:r>
            <a:r>
              <a:rPr lang="en-US" dirty="0"/>
              <a:t>characteristics as you </a:t>
            </a:r>
            <a:r>
              <a:rPr lang="en-US" dirty="0" smtClean="0"/>
              <a:t>can of the three historical periods of art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You may use bullet point notes for this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Do not share ideas with anyone else in your group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Be prepared to share your ideas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labaird\Desktop\pieta_michelangelo-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8302"/>
            <a:ext cx="1774962" cy="210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F.  </a:t>
            </a:r>
            <a:r>
              <a:rPr lang="en-US" dirty="0" smtClean="0"/>
              <a:t>Classical, Medieval, or Renaissance?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3200" dirty="0" smtClean="0"/>
          </a:p>
          <a:p>
            <a:pPr marL="137160" indent="0">
              <a:buNone/>
            </a:pPr>
            <a:r>
              <a:rPr lang="en-US" sz="3200" dirty="0" smtClean="0"/>
              <a:t>Give two </a:t>
            </a:r>
          </a:p>
          <a:p>
            <a:pPr marL="137160" indent="0">
              <a:buNone/>
            </a:pPr>
            <a:r>
              <a:rPr lang="en-US" sz="3200" dirty="0" smtClean="0"/>
              <a:t>reasons</a:t>
            </a:r>
          </a:p>
          <a:p>
            <a:pPr marL="137160" indent="0">
              <a:buNone/>
            </a:pPr>
            <a:r>
              <a:rPr lang="en-US" sz="3200" dirty="0" smtClean="0"/>
              <a:t>for choosing </a:t>
            </a:r>
          </a:p>
          <a:p>
            <a:pPr marL="137160" indent="0">
              <a:buNone/>
            </a:pPr>
            <a:r>
              <a:rPr lang="en-US" sz="3200" dirty="0" smtClean="0"/>
              <a:t>this era</a:t>
            </a:r>
            <a:endParaRPr lang="en-US" sz="3200" dirty="0"/>
          </a:p>
        </p:txBody>
      </p:sp>
      <p:pic>
        <p:nvPicPr>
          <p:cNvPr id="6146" name="Picture 2" descr="C:\Users\labaird\Desktop\L'abbé_Ména_et_le_Christ_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5029200" cy="52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3942" y="457200"/>
            <a:ext cx="6712857" cy="198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Analyzing art by historical period:  Characteristics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8077200" cy="38100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Read over the characteristics of art in each historical period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Annotate for all three periods of art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Circle any vocabulary words you don’t know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algn="l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labaird\History\Renaissance\Analyzing Art\graveste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58" y="381000"/>
            <a:ext cx="1549385" cy="232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96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0999"/>
            <a:ext cx="6857999" cy="20574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Analyzing art by historical period:  make a choice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8077200" cy="38100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Carefully examine each art piece on the screen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Review with your partner the information on your characteristics sheet to determine in which historical period the work was created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Circle the answer on your sheet, and write 2-3 bullet point reasons why you chose this period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algn="l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labaird\History\Renaissance\Analyzing Art\cimabue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334673" cy="237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sz="3600" dirty="0" smtClean="0"/>
              <a:t>  Madonna and Child With Angels </a:t>
            </a:r>
            <a:endParaRPr lang="en-US" sz="3600" dirty="0"/>
          </a:p>
        </p:txBody>
      </p:sp>
      <p:pic>
        <p:nvPicPr>
          <p:cNvPr id="6" name="Content Placeholder 5" descr="Lipp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342644"/>
            <a:ext cx="3733800" cy="54513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01000" cy="868362"/>
          </a:xfrm>
        </p:spPr>
        <p:txBody>
          <a:bodyPr/>
          <a:lstStyle/>
          <a:p>
            <a:r>
              <a:rPr lang="en-US" dirty="0" smtClean="0"/>
              <a:t>   Bathing Venus</a:t>
            </a:r>
            <a:endParaRPr lang="en-US" dirty="0"/>
          </a:p>
        </p:txBody>
      </p:sp>
      <p:pic>
        <p:nvPicPr>
          <p:cNvPr id="4" name="Content Placeholder 3" descr="venus_ba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1219200"/>
            <a:ext cx="2776468" cy="5218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Venus and Adonis</a:t>
            </a:r>
            <a:endParaRPr lang="en-US" dirty="0"/>
          </a:p>
        </p:txBody>
      </p:sp>
      <p:pic>
        <p:nvPicPr>
          <p:cNvPr id="4" name="Content Placeholder 3" descr="ashmolean_venus_adon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524000"/>
            <a:ext cx="5638800" cy="50255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Venus and Adonis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AKA Crack Kills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60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Madonna and Child in Majesty</a:t>
            </a:r>
            <a:endParaRPr lang="en-US" dirty="0"/>
          </a:p>
        </p:txBody>
      </p:sp>
      <p:pic>
        <p:nvPicPr>
          <p:cNvPr id="4" name="Content Placeholder 3" descr="cimabue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1447800"/>
            <a:ext cx="3000673" cy="53345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988</TotalTime>
  <Words>280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Analyzing art by historical period</vt:lpstr>
      <vt:lpstr>Analyzing art by historical period:  Prior Knowledge  </vt:lpstr>
      <vt:lpstr>Analyzing art by historical period:  Characteristics </vt:lpstr>
      <vt:lpstr>Analyzing art by historical period:  make a choice </vt:lpstr>
      <vt:lpstr>  Madonna and Child With Angels </vt:lpstr>
      <vt:lpstr>   Bathing Venus</vt:lpstr>
      <vt:lpstr> Venus and Adonis</vt:lpstr>
      <vt:lpstr>Venus and Adonis</vt:lpstr>
      <vt:lpstr>Madonna and Child in Majesty</vt:lpstr>
      <vt:lpstr>   Grave Stele of Hegeso</vt:lpstr>
      <vt:lpstr> Bayeaux Tapestry</vt:lpstr>
      <vt:lpstr>Pieta</vt:lpstr>
      <vt:lpstr> </vt:lpstr>
      <vt:lpstr>Are you an art scholar now?   Let’s see if you can classify the following works of art: </vt:lpstr>
      <vt:lpstr>A.  Classical, Medieval, or Renaissance?</vt:lpstr>
      <vt:lpstr>B.  Classical, Medieval, or Renaissance?</vt:lpstr>
      <vt:lpstr>C.  Classical, Medieval, or Renaissance?</vt:lpstr>
      <vt:lpstr>D.  Classical, Medieval, or Renaissance?</vt:lpstr>
      <vt:lpstr>E.  Classical, Medieval, or Renaissance?</vt:lpstr>
      <vt:lpstr>F.  Classical, Medieval, or Renaissance?</vt:lpstr>
    </vt:vector>
  </TitlesOfParts>
  <Company>Fresno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art by historical period</dc:title>
  <dc:creator>Teacher</dc:creator>
  <cp:lastModifiedBy>Rachel Hibler</cp:lastModifiedBy>
  <cp:revision>41</cp:revision>
  <dcterms:created xsi:type="dcterms:W3CDTF">2009-03-03T22:04:31Z</dcterms:created>
  <dcterms:modified xsi:type="dcterms:W3CDTF">2015-03-04T14:45:11Z</dcterms:modified>
</cp:coreProperties>
</file>