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70" r:id="rId3"/>
    <p:sldId id="271" r:id="rId4"/>
    <p:sldId id="272" r:id="rId5"/>
    <p:sldId id="261" r:id="rId6"/>
    <p:sldId id="263" r:id="rId7"/>
    <p:sldId id="264" r:id="rId8"/>
    <p:sldId id="265" r:id="rId9"/>
    <p:sldId id="266" r:id="rId10"/>
    <p:sldId id="273" r:id="rId11"/>
    <p:sldId id="274" r:id="rId12"/>
    <p:sldId id="275"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9B0F19-6017-4862-B7BF-AAF2665F7EED}">
          <p14:sldIdLst>
            <p14:sldId id="256"/>
            <p14:sldId id="270"/>
            <p14:sldId id="271"/>
            <p14:sldId id="272"/>
            <p14:sldId id="261"/>
            <p14:sldId id="263"/>
            <p14:sldId id="264"/>
            <p14:sldId id="265"/>
            <p14:sldId id="266"/>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7F50924-A210-4156-B38F-88469560153A}" type="datetimeFigureOut">
              <a:rPr lang="en-US" smtClean="0"/>
              <a:t>9/3/2014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3E26095-3E7A-4790-8792-BBB7ED9116CC}" type="slidenum">
              <a:rPr lang="en-US" smtClean="0"/>
              <a:t>‹#›</a:t>
            </a:fld>
            <a:endParaRPr lang="en-US"/>
          </a:p>
        </p:txBody>
      </p:sp>
    </p:spTree>
    <p:extLst>
      <p:ext uri="{BB962C8B-B14F-4D97-AF65-F5344CB8AC3E}">
        <p14:creationId xmlns:p14="http://schemas.microsoft.com/office/powerpoint/2010/main" val="17183255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2CFC0-0692-4A52-8ADB-EFF13298E5C9}"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326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CFC0-0692-4A52-8ADB-EFF13298E5C9}"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63925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CFC0-0692-4A52-8ADB-EFF13298E5C9}"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192330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CFC0-0692-4A52-8ADB-EFF13298E5C9}"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29974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2CFC0-0692-4A52-8ADB-EFF13298E5C9}"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273769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2CFC0-0692-4A52-8ADB-EFF13298E5C9}"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314570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2CFC0-0692-4A52-8ADB-EFF13298E5C9}" type="datetimeFigureOut">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192974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2CFC0-0692-4A52-8ADB-EFF13298E5C9}" type="datetimeFigureOut">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323944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2CFC0-0692-4A52-8ADB-EFF13298E5C9}" type="datetimeFigureOut">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224235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2CFC0-0692-4A52-8ADB-EFF13298E5C9}"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346095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2CFC0-0692-4A52-8ADB-EFF13298E5C9}"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437B9-A578-4F71-B098-D8031436765B}" type="slidenum">
              <a:rPr lang="en-US" smtClean="0"/>
              <a:t>‹#›</a:t>
            </a:fld>
            <a:endParaRPr lang="en-US"/>
          </a:p>
        </p:txBody>
      </p:sp>
    </p:spTree>
    <p:extLst>
      <p:ext uri="{BB962C8B-B14F-4D97-AF65-F5344CB8AC3E}">
        <p14:creationId xmlns:p14="http://schemas.microsoft.com/office/powerpoint/2010/main" val="4080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2CFC0-0692-4A52-8ADB-EFF13298E5C9}" type="datetimeFigureOut">
              <a:rPr lang="en-US" smtClean="0"/>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437B9-A578-4F71-B098-D8031436765B}" type="slidenum">
              <a:rPr lang="en-US" smtClean="0"/>
              <a:t>‹#›</a:t>
            </a:fld>
            <a:endParaRPr lang="en-US"/>
          </a:p>
        </p:txBody>
      </p:sp>
    </p:spTree>
    <p:extLst>
      <p:ext uri="{BB962C8B-B14F-4D97-AF65-F5344CB8AC3E}">
        <p14:creationId xmlns:p14="http://schemas.microsoft.com/office/powerpoint/2010/main" val="154612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839200" cy="3810000"/>
          </a:xfrm>
        </p:spPr>
        <p:txBody>
          <a:bodyPr>
            <a:noAutofit/>
          </a:bodyPr>
          <a:lstStyle/>
          <a:p>
            <a:r>
              <a:rPr lang="en-US" sz="12000" dirty="0" smtClean="0">
                <a:latin typeface="Adobe Caslon Pro Bold" pitchFamily="18" charset="0"/>
                <a:cs typeface="Aharoni" pitchFamily="2" charset="-79"/>
              </a:rPr>
              <a:t>Clues from the Past</a:t>
            </a:r>
            <a:endParaRPr lang="en-US" sz="12000" dirty="0">
              <a:latin typeface="Adobe Caslon Pro Bold" pitchFamily="18" charset="0"/>
              <a:cs typeface="Aharoni" pitchFamily="2" charset="-79"/>
            </a:endParaRPr>
          </a:p>
        </p:txBody>
      </p:sp>
      <p:sp>
        <p:nvSpPr>
          <p:cNvPr id="3" name="Subtitle 2"/>
          <p:cNvSpPr>
            <a:spLocks noGrp="1"/>
          </p:cNvSpPr>
          <p:nvPr>
            <p:ph type="subTitle" idx="1"/>
          </p:nvPr>
        </p:nvSpPr>
        <p:spPr>
          <a:xfrm>
            <a:off x="838200" y="6019800"/>
            <a:ext cx="7467600" cy="1066800"/>
          </a:xfrm>
        </p:spPr>
        <p:txBody>
          <a:bodyPr>
            <a:normAutofit/>
          </a:bodyPr>
          <a:lstStyle/>
          <a:p>
            <a:r>
              <a:rPr lang="en-US" sz="5000" dirty="0" smtClean="0">
                <a:solidFill>
                  <a:srgbClr val="FF0000"/>
                </a:solidFill>
              </a:rPr>
              <a:t>Chapter 1, section 1</a:t>
            </a:r>
          </a:p>
        </p:txBody>
      </p:sp>
      <p:pic>
        <p:nvPicPr>
          <p:cNvPr id="1026" name="Picture 2" descr="http://upload.wikimedia.org/wikipedia/commons/a/ab/Palais_de_la_Decouverte_Tyrannosaurus_rex_p105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29000"/>
            <a:ext cx="412422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3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a:t>
            </a:r>
            <a:endParaRPr lang="en-US" dirty="0"/>
          </a:p>
        </p:txBody>
      </p:sp>
      <p:sp>
        <p:nvSpPr>
          <p:cNvPr id="4" name="Content Placeholder 2"/>
          <p:cNvSpPr txBox="1">
            <a:spLocks/>
          </p:cNvSpPr>
          <p:nvPr/>
        </p:nvSpPr>
        <p:spPr>
          <a:xfrm>
            <a:off x="326571" y="1219200"/>
            <a:ext cx="8588829"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How does luck contribute to the study of history?</a:t>
            </a:r>
          </a:p>
        </p:txBody>
      </p:sp>
      <p:pic>
        <p:nvPicPr>
          <p:cNvPr id="3" name="Picture 2" descr="http://floridahillbilly.com/wp-content/uploads/2013/02/thomas-jefferson-luck-wallpapers_18165_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193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8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4" name="Content Placeholder 2"/>
          <p:cNvSpPr txBox="1">
            <a:spLocks/>
          </p:cNvSpPr>
          <p:nvPr/>
        </p:nvSpPr>
        <p:spPr>
          <a:xfrm>
            <a:off x="304800" y="1600200"/>
            <a:ext cx="84582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dirty="0" smtClean="0">
                <a:solidFill>
                  <a:schemeClr val="bg1"/>
                </a:solidFill>
                <a:latin typeface="Adobe Caslon Pro Bold" pitchFamily="18" charset="0"/>
                <a:ea typeface="Adobe Ming Std L" pitchFamily="18" charset="-128"/>
                <a:cs typeface="Aharoni" pitchFamily="2" charset="-79"/>
              </a:rPr>
              <a:t>Refer back to the topic question and write a 7 sentence response using the section.</a:t>
            </a:r>
          </a:p>
        </p:txBody>
      </p:sp>
    </p:spTree>
    <p:extLst>
      <p:ext uri="{BB962C8B-B14F-4D97-AF65-F5344CB8AC3E}">
        <p14:creationId xmlns:p14="http://schemas.microsoft.com/office/powerpoint/2010/main" val="174831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Example</a:t>
            </a:r>
            <a:endParaRPr lang="en-US" dirty="0"/>
          </a:p>
        </p:txBody>
      </p:sp>
      <p:sp>
        <p:nvSpPr>
          <p:cNvPr id="3" name="Content Placeholder 2"/>
          <p:cNvSpPr>
            <a:spLocks noGrp="1"/>
          </p:cNvSpPr>
          <p:nvPr>
            <p:ph idx="1"/>
          </p:nvPr>
        </p:nvSpPr>
        <p:spPr>
          <a:xfrm>
            <a:off x="381000" y="1447800"/>
            <a:ext cx="8534400" cy="5181600"/>
          </a:xfrm>
        </p:spPr>
        <p:txBody>
          <a:bodyPr>
            <a:normAutofit fontScale="85000" lnSpcReduction="10000"/>
          </a:bodyPr>
          <a:lstStyle/>
          <a:p>
            <a:pPr marL="0" indent="0">
              <a:buNone/>
            </a:pPr>
            <a:r>
              <a:rPr lang="en-US" dirty="0" smtClean="0"/>
              <a:t>	In chapter 1, section 1, “Clues from the Past,” historians use sources to develop credible explanations and interpretations of historical events. Through analyzing fossils, artifacts, primary and secondary source documents, legends and lucky finds help scholars with discoveries. Primary and secondary sources are the most credible for learning about history. Talking to a person who witnessed an event makes filling in the gaps of history much easier. If a witness is not available, interviews and research are the next step for finding answers. But sometimes legends and luck are more fun because they can spur ideas and discoveries. As you can see, historians and archaeologists use a variety of methods for interpreting historical events.</a:t>
            </a:r>
            <a:endParaRPr lang="en-US" dirty="0"/>
          </a:p>
        </p:txBody>
      </p:sp>
    </p:spTree>
    <p:extLst>
      <p:ext uri="{BB962C8B-B14F-4D97-AF65-F5344CB8AC3E}">
        <p14:creationId xmlns:p14="http://schemas.microsoft.com/office/powerpoint/2010/main" val="35805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Question</a:t>
            </a:r>
            <a:endParaRPr lang="en-US" dirty="0"/>
          </a:p>
        </p:txBody>
      </p:sp>
      <p:sp>
        <p:nvSpPr>
          <p:cNvPr id="3" name="Content Placeholder 2"/>
          <p:cNvSpPr>
            <a:spLocks noGrp="1"/>
          </p:cNvSpPr>
          <p:nvPr>
            <p:ph idx="1"/>
          </p:nvPr>
        </p:nvSpPr>
        <p:spPr>
          <a:xfrm>
            <a:off x="457200" y="1600200"/>
            <a:ext cx="8534400" cy="4572000"/>
          </a:xfrm>
        </p:spPr>
        <p:txBody>
          <a:bodyPr>
            <a:noAutofit/>
          </a:bodyPr>
          <a:lstStyle/>
          <a:p>
            <a:pPr marL="0" indent="0" algn="ctr">
              <a:buNone/>
            </a:pPr>
            <a:r>
              <a:rPr lang="en-US" sz="6000" dirty="0" smtClean="0">
                <a:latin typeface="Adobe Caslon Pro Bold" pitchFamily="18" charset="0"/>
                <a:cs typeface="Aharoni" pitchFamily="2" charset="-79"/>
              </a:rPr>
              <a:t>How do historians use sources to develop credible explanations and interpretations of historical events?</a:t>
            </a:r>
            <a:endParaRPr lang="en-US" sz="6000" dirty="0">
              <a:latin typeface="Adobe Caslon Pro Bold" pitchFamily="18" charset="0"/>
              <a:cs typeface="Aharoni" pitchFamily="2" charset="-79"/>
            </a:endParaRPr>
          </a:p>
        </p:txBody>
      </p:sp>
    </p:spTree>
    <p:extLst>
      <p:ext uri="{BB962C8B-B14F-4D97-AF65-F5344CB8AC3E}">
        <p14:creationId xmlns:p14="http://schemas.microsoft.com/office/powerpoint/2010/main" val="31362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3" name="Content Placeholder 2"/>
          <p:cNvSpPr>
            <a:spLocks noGrp="1"/>
          </p:cNvSpPr>
          <p:nvPr>
            <p:ph idx="1"/>
          </p:nvPr>
        </p:nvSpPr>
        <p:spPr>
          <a:xfrm>
            <a:off x="457200" y="1371600"/>
            <a:ext cx="8382000" cy="4571999"/>
          </a:xfrm>
        </p:spPr>
        <p:txBody>
          <a:bodyPr>
            <a:noAutofit/>
          </a:bodyPr>
          <a:lstStyle/>
          <a:p>
            <a:pPr marL="0" indent="0" algn="ctr">
              <a:buNone/>
            </a:pPr>
            <a:r>
              <a:rPr lang="en-US" sz="6000" dirty="0" smtClean="0">
                <a:solidFill>
                  <a:schemeClr val="bg1"/>
                </a:solidFill>
                <a:latin typeface="Adobe Caslon Pro Bold" pitchFamily="18" charset="0"/>
                <a:cs typeface="Aharoni" pitchFamily="2" charset="-79"/>
              </a:rPr>
              <a:t>Historians and archaeologists study fossils, artifacts and written records to learn about the past.</a:t>
            </a:r>
            <a:endParaRPr lang="en-US" sz="6000" dirty="0">
              <a:solidFill>
                <a:schemeClr val="bg1"/>
              </a:solidFill>
              <a:latin typeface="Adobe Caslon Pro Bold" pitchFamily="18" charset="0"/>
              <a:cs typeface="Aharoni" pitchFamily="2" charset="-79"/>
            </a:endParaRPr>
          </a:p>
        </p:txBody>
      </p:sp>
    </p:spTree>
    <p:extLst>
      <p:ext uri="{BB962C8B-B14F-4D97-AF65-F5344CB8AC3E}">
        <p14:creationId xmlns:p14="http://schemas.microsoft.com/office/powerpoint/2010/main" val="292642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228600" y="1066800"/>
            <a:ext cx="8382000" cy="5029200"/>
          </a:xfrm>
        </p:spPr>
        <p:txBody>
          <a:bodyPr>
            <a:noAutofit/>
          </a:bodyPr>
          <a:lstStyle/>
          <a:p>
            <a:pPr marL="0" indent="0">
              <a:buNone/>
            </a:pPr>
            <a:r>
              <a:rPr lang="en-US" sz="4000" dirty="0" smtClean="0">
                <a:solidFill>
                  <a:schemeClr val="bg1"/>
                </a:solidFill>
                <a:latin typeface="Adobe Caslon Pro Bold" pitchFamily="18" charset="0"/>
                <a:cs typeface="Aharoni" pitchFamily="2" charset="-79"/>
              </a:rPr>
              <a:t>History</a:t>
            </a:r>
          </a:p>
          <a:p>
            <a:pPr marL="0" indent="0">
              <a:buNone/>
            </a:pPr>
            <a:r>
              <a:rPr lang="en-US" sz="4000" dirty="0" smtClean="0">
                <a:solidFill>
                  <a:schemeClr val="bg1"/>
                </a:solidFill>
                <a:latin typeface="Adobe Caslon Pro Bold" pitchFamily="18" charset="0"/>
                <a:cs typeface="Aharoni" pitchFamily="2" charset="-79"/>
              </a:rPr>
              <a:t>Primary Source</a:t>
            </a:r>
          </a:p>
          <a:p>
            <a:pPr marL="0" indent="0">
              <a:buNone/>
            </a:pPr>
            <a:r>
              <a:rPr lang="en-US" sz="4000" dirty="0" smtClean="0">
                <a:solidFill>
                  <a:schemeClr val="bg1"/>
                </a:solidFill>
                <a:latin typeface="Adobe Caslon Pro Bold" pitchFamily="18" charset="0"/>
                <a:cs typeface="Aharoni" pitchFamily="2" charset="-79"/>
              </a:rPr>
              <a:t>Secondary Source</a:t>
            </a:r>
          </a:p>
          <a:p>
            <a:pPr marL="0" indent="0">
              <a:buNone/>
            </a:pPr>
            <a:r>
              <a:rPr lang="en-US" sz="4000" dirty="0" smtClean="0">
                <a:solidFill>
                  <a:schemeClr val="bg1"/>
                </a:solidFill>
                <a:latin typeface="Adobe Caslon Pro Bold" pitchFamily="18" charset="0"/>
                <a:cs typeface="Aharoni" pitchFamily="2" charset="-79"/>
              </a:rPr>
              <a:t>Archaeology</a:t>
            </a:r>
          </a:p>
          <a:p>
            <a:pPr marL="0" indent="0">
              <a:buNone/>
            </a:pPr>
            <a:r>
              <a:rPr lang="en-US" sz="4000" dirty="0" smtClean="0">
                <a:solidFill>
                  <a:schemeClr val="bg1"/>
                </a:solidFill>
                <a:latin typeface="Adobe Caslon Pro Bold" pitchFamily="18" charset="0"/>
                <a:cs typeface="Aharoni" pitchFamily="2" charset="-79"/>
              </a:rPr>
              <a:t>Fossil</a:t>
            </a:r>
          </a:p>
          <a:p>
            <a:pPr marL="0" indent="0">
              <a:buNone/>
            </a:pPr>
            <a:r>
              <a:rPr lang="en-US" sz="4000" dirty="0" smtClean="0">
                <a:solidFill>
                  <a:schemeClr val="bg1"/>
                </a:solidFill>
                <a:latin typeface="Adobe Caslon Pro Bold" pitchFamily="18" charset="0"/>
                <a:cs typeface="Aharoni" pitchFamily="2" charset="-79"/>
              </a:rPr>
              <a:t>Artifacts</a:t>
            </a:r>
          </a:p>
        </p:txBody>
      </p:sp>
      <p:pic>
        <p:nvPicPr>
          <p:cNvPr id="2050" name="Picture 2" descr="http://ncph.org/cms/wp-content/uploads/History_Logo_White_Sp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9197" y="609600"/>
            <a:ext cx="272545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ducationextras.com/webedextras/loc%20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205299"/>
            <a:ext cx="374200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MTEhUUExQWFhUXGB4bGRgYGBogHBwgHxgdHhocHhwdHSggHh4lHx4YIjEiJSorLi4uHB8zODMsNygtLisBCgoKDg0OGxAQGywkICUsLCwsLCwsLCwsLCwsLCwsLCwsLCwsLCwsLCwsLCwsLCwsLCwsLCwsLCwsLCwsLCwsLP/AABEIAKgBKwMBIgACEQEDEQH/xAAcAAABBQEBAQAAAAAAAAAAAAAFAgMEBgcAAQj/xABBEAACAQIEAwYDBgUDAwMFAAABAhEDIQAEEjEFQVEGEyJhcYEykaEUQrHB0fAHI1Ji4XKS8RWCohYkM0NEU7LC/8QAGQEAAwEBAQAAAAAAAAAAAAAAAAECAwQF/8QAKhEAAgICAgEDBAEFAQAAAAAAAAECEQMhEjFBBBNRIjJxgWEUUrHh8AX/2gAMAwEAAhEDEQA/ALJlMw0fzFCHprB85ttN/wA8PWcm/wBT/ge+HlpKNlGPWoKQVKqVO4i3pGOSjpsgVuJ0EGrUCJI1em9+VwR64jHjyPSepTKsqjxaCpItMQeYB2id/TEip2bybGWy1EkmZ03nrM2w5T4JllQItMKgJOlWYfFvsb++E0MpGY7WUtSsoawjVM7m8055DynYWk4B5jtJWcwWKqY1lQBPIkLOnbqOWL/xbsxw9UZqlMoObq7ap3sJIJ33GMuzdNVquqElAx0Ft9O6z5xGHSH2WvJdo0ShGr+YNQQMpOkavDrIIm1rYrWaTQZ1EsSG1RaQbaSZLCbAmPhxHK9Y/TD1InTpgR1gTvPxROFpF0e5nPVKp8TGJLRNgSSSbc748fNPuWM8iJ/DHioPnhLLykT5nBodB3Iccc5YUSZGpi6ksCSx1SdJEqfPmDhps2AIQFWF5Unf1mRsPriNwmgHFZfvd3rX/sYavmrN8sKWzBACSbKBJY+gFzgsXG2HuEdqqqGKrNUp7EE+JfNWsfYmPTAvtFxDTWqGgR3VZB4iniAvrUSJWTv5ReDg1l+x+ZamGdqVGTdXJEDzIB8USYtt7YncF7D0jUTv3fMBmgLR8KLI+J2bxHYWWOW+2Gsc29orjSszdlA9TfzPlHPClYfW45+mNkyXAynefZtGXVnYJURVZoUxLMw1TY3BgSOV8QuL9lqNRGNYv3k2rIgLgmLuAJKczY/EbjfGvsOuxNpGV0hJ3j05+Xyx3dTJn3JucE+GcAq1yxQqqAle8YypIMEJHxbb7Xxacl/DKodJeqoWxNiGPkL2BHM38sYvsd6JPZfO0srk6ZULrYF3gCT4yAG5t6Yr/GUOczNJaSLTerU0kgAQCNyRE6VDMcW3/wBDFVCrVA0iJdlN/QIsD3J3w12Y7O5jL53+YshablKgnu2JKoBa4s7WN7WmMTTbE2lFtM0Lg/CqeWSjSpDSqA+pteTzJJknmcTmrXOAGc4s1LQ9WAT8cTp5SQSZievKcTqedRrhhFz6Y6Fs4WScxmSDeAvX98sULjHaPVXBX4A1m8tJAPoTJ9IOF9p+1RLmnSAIHxFtj5R0/HFYrZrSrMx1P8UnaReTHIYTZSj8mzcGzBqUlbqs/qPnhrNOoZoEMxu1gYsN8B+wVUVOH0O8aWIk3g//ACEzY7YqXC+1+YrV6tKmVmpWPdtpl1VmJAXlZFLXBuRywY3SJavo0GlQVbhAk7RMx5nFQ7VcAdQKmUOggy6gCIJ8RHTlI2idsWPLpp3k9C58RA3a97mST6Yb4hnURHZnSykAFrFiLAx+G+NHFSVMIycHaMqz3HK4fws6JDRpJKqxMEywuY5m1/fHLx2tWinSKlmcCQBYQCS4+GBvJ2hoxau5VAaZRQjWCmCsR4liQI3mek32xAbs5RpXpKUmVLEztFpDgL162nqMcTVaO9NNDFIug0sxqGoSGdbW+8Bc6fDA+GRqMbYbGTpZZbqShkGm8sSZ8JUmwPVNxvhvvzQfS7y8/wAsIFDMTs9QkAka5EAyRN9sEOI8LatS1qpWsIIRiBqH3lHNFIm073gYSCh5OIhVIH/yrEKASTNxImxMxJt5nHtPi4UxWpVEqbsEoPMciRcMAbajzI5XxXMpnqYHenvJsDKqVQMSBqsX8PiAvJ6YNUe0Jy8Uz4wLM0gCTfUzsQNt94NhyxSJaJ3EONBfCO8k3ELqU9BY2J6HAnvc2upqpNAMRGhBUZhNjp1EAiducGAcWJc05ujh5/pCwscpgEm/MTiLlajDw+AvJMOlS3Mi7mbGwHy5YAID5XKgUywSo73UuupquncqPhA2NpBicPpUzMDTRpheQGmAOm+H0pguIIbUPvEEWO8C8DYCw2AHMTfsSn7z+1RwPkGjAJsd+10gQWrhfIuok+mHavEaSqXLqFUXblfa45mRbzxl+b4bAZlcVaYMEkqLwDtrJmJJ8hiBSzCwBBifl/nGsVZDVGt0eL0H+Gsh9J89pF9jthI4zlg5TvQWG4AY84gQN/IYzbJih3i2te7kxsdwGg8t8HOF0KYkqHQNBDBQRE2IEkz7CMPjQrFdseNGpUFJANKkEE7m15HTyxS+KUjIcCJAB6T+XTFv41lpAZdXhgSYmORteZ/HAXugR7n9MVVoIuivqLwbdce/arwNsO5ijDld4/YxyIOl8Ya8nQk30eTYDHjMIv8AM4ep0zIABLEwALkk7ADnjUeyPYtMqor11FSuBIXdaZ6D+p/7uXLqdMeJ5HojJlWNb/SKn2a7C5mvFRz9mpHZiDrYG3hSbAzu0DyONDyPDMvkk00aSlm8JNS71JBB1N/TPIQOUYJVqkySZE7kRFyR8W8X/YwKzFctUUr8Ktc26TJ89gYx1KMYdBHHLJ9z/RCz/GmrF6aoNKSCRCrIPiEi8SORHrjzs+Qr1c1pCim2hVJsmvnHPwkQ17E3G2A+cph3ylB/BSbUGEwGIdmJbl4tXPni68Lo5b+bRpmmVqLqKqwMFbGLnlHyPs68+TRy4rjWv90eU82iyg+6T+vSZvYGxmxxBHEUcEoZAMSPh9mkC8jZuew8WBXaHJn+WXYGlpOuWCJKEANUcmYghwouWU3EnAninaNABTowQLM6jSDGqVRbMFkPHiNqnph2LirLHwurTq5h0IEqBETfUCdoEczPPecWkN1v7YyXgueIzdKDBappkbmd5G1zJ2nzNsW/s5xh3o1K1Z93IFwFCraRe0nUZPljmyQqVryZ5Cz5hxyCk+f5W/HHlByTJO8WiIgyefp+zin53tQAzDS0qJNuW0id4535jrgrT4mRlqdYAupZjKCTAaJgXPQjcTthRSs55N0K7Y0CVqW2oo3+16pb6YzyjnIBC1WUcxMfjtjVOM0qVagtXUVAgrUQkMqsQGjrykGdtsYhm+GVO+JLjRePAoJH3ZCjSDG+AIughUzyKYW5/e5xE70udEyWMseWkbj0mB7nAg8Lrh7aGH9xYe8D/ODmRoOAqsdTmwCiNzYD1MYOI3KzQ8txH7Nwg1Jhu6ZU9Wcon4z7YzPstxCpSIKuyd4dDMsatMjUQTsbWOLP2645T7ujkabAjLgGsykRrVSopjqQSSSOZA5HFEo1Ij+0W9hgS0OKVbNb4TxnLCmpJKCobO4ZqjgGLgKYUGwGs7GTM4b4lxpXZYQinEIzkGxJ1VNANidJibwLRzpNXNFigDSoEIOSrH/JJ6k+WJffA0lAmwU/PWT/APtjWLM5RD7hmVmWp3dwE8OuCCzurbTBDHVItp54Tw7PEz3ksx3dEhLkmbEgRIub+XLA7J02qwFEtE2MP4RpOkyBcaJkjbfBd8voYFFgHUW3Pi0+ITOm/SQDjkzfedmL7CBxns1WdlIrUkpAwNeqVHMm0E2m/XyxYnprUeaWYYhR8AZSvrESPnzxW+M55BRFOhTVgV0rN1pz8QGo+GBqg2gQNpGGOA5lUphqFCk7aZKh3Dz0BYfEdhpO55AYgpp1Ya4j2VD1VqIF+8aiAkayQAtzIA3JO5/BWY4DpWXh0UQKJUmQvJTrAk3gHr5YF8RzRpFKyM4osx7zQZNN9gssYYbg8gRAjDA4gE1tRzbXjSaskA3OjWATy3gQOuKFsJcKz6KS9M03VvCVWoSwA3CqUB1BrnUbmcJfi1Q1BSq0pRhIlgxOkxPhACg2aLRqA3tgHmO1ItU8BqzpbQzqNO9iVjTciCLwDJw5T4u1bLu8qKaSai7tPrEAX6yJFjzYuIZzHGwJWpQelMd2QhK2+H4fD1t64ht2odfC9ZSwAkxTXlPwkyp8sRuLNTch9TUhCy2im7A2hPCeUi49sQVpKLfaqi9QWFO/M6GpEqCZIBJscFCpE05CnS01KyUlklYCqFRiTE6TPihlMkjaMUp3PeuF1QWYgNEgSTB8wPO+LhmWDzSqqophVCsz6S1wRAa+oQ24Ez54qvaGiFruF2DbAER1H78saRZMheTzxVlcXKmcWbhfHaaqXqISzCZAUEx4djANjuOhtirZSkrxAhpUb2M8zOw64sb920ap7tFYADaLwBJJUk+gw2yaDB41RrUagRdJgD+YQOY2N5i1sAqgwLFSJidF7G/Ic+sRtglQq6lBja3yxaWiH2D+I0iHB5MPqLfphicSeK1vhHSSfeIx52fyf2rMUaP9bgNHJRdz5eEH3jGDg5SpHTGSUbZef4b8EgHOVBv4aII/3VPf4Qf9XUYu2ZzEAnaIJn1HmPwOGa9VFARQFVRpRRAEKICj2FvTFT7TcXYMtMfComCTdokTIBMHYEWx6corFBQRyelX9RleR+OhvtFxyqxGXp6UBsAt5J/02DEW64hvn83S8RpOEAnbUBbbUtgfUThrgFTT/M0a6tRitPyHM2+G5ifL52/JioTpOwXxEAR/p64yo9PkoqkgbxbIpnuH6qZhwpZDYkEWYRsZ5+uK92E/iBQSmBXohKmmO8T75uJYT4fSwOLjwssBVakAq6/EBAUyulmtsLg4w3iFH7LmatH7qPpny3U+diMEm6tHnzVZHGT1/izXOL8VoV6BBIZNcOu0Agw0zaDHoYwGTsvUZj3VSi6xqE1NJ06lJ1AgrqHiHnPyplHNlRIIKkbHn6HkcTslVNXVEqAL/OwtGMffS7O7ha0wxw7IVqedy6sniVg0KVNwBBkTAmem4tg92poVMplhZNLNHhkD0iLeEWPUfMNwfN1MqzPS062+86gkdY5CeZicSc/xyrmEFLMBCpMaogiRE2HIwdvnjDJmUmqM3jf5KwmZKiUZwF8S9QQOXLYkRzFsa/meHNTy1OklRqWhfH3QFyb1ItbxE7crYzj+HdCj9sqNmW8OWptUVdOrWwYLIXmRMhYMkjpjSsznqtPL99mKcElmVQysVEnQrsvhJK7kSL2mMax6s4590VCnxh8mKiwKmUrEhqLOdaz8TLIlSd+Y9MAX41kak6cw1OJGmvSebctVMOh9ZHoMI49xRcxUTSndSVQSxYAswAO0wJ2vbFZ4/wBnMzk2Pf0iomNYuhvEhha/QwfLAmrG4OrDP/VaJ+FwfIA/nGB2e48fuEoeoPjHoR8PtfzwAFrjD1BC0m588WTSGVzB5rfCvtbdMS1ywOHlyWKJskZDiAcbgEwoE3ub/l88WSnuRyAxXcrwyFaugB7rSSPJpGoehj0kYOcNfUmv+rb06/jiGqZpF2g12ezGiuhvE3jeCCCPnpxaeKAnaYYSXQfD0Y9etriCZxTOH1QtelJIGtZgxbUJvjTM9wVm8K1qgWbpK3A3GoqWg7ET74xyxtmmNpFIq5RcwhWlmEqVSPEwkrfZYUWEj4jJvFwcVHheUzTeOhRqEKdOtVspFiVJ8JIuIvAMY15OEU6JJQES2pgJubAmOdhiucdy2bGYXuGARiApDKFncgqRubmQDcm+Mao6FK9HlJaNRdJppUDJYeEG/wAd2uNTDl0BJ6Rf/SdABVqB3APhhnGoG4LaRHmWkX+WJNLs3maY1ItJmLFmUAEEk+KNcBTbcHeZB5EaHDqoQ6hFWLOyiOunSGuo2F526ThqyW/hgihwZcs00cr3kggMxuADLFjc7QAIJmNhiNnAtVFvQqVAIK6hUDXNtIXUCN4iBsSIkH85TZh4bsLiDHrb/PS4xRMhVp5WpVUllqOIVyYgC40sASpJkMLgi0nm0C+R7K8PYU1UrUyzARcKKZPw+NWBJmRO8yY83F4w9MBGPiAvopyvqCVkzvfA3P5oadJUhKm5p6+7vAOljIAETYXnYYWG0AKlVQoAgNSBNxNyT5+XtiqCi2rl6VaCVYEqCjLbTYifD/qhvQWtOKN2iyApZhgH1SdRNwRJMgzzkHbEetxV9Zgsp8S72KkyRaJGomBfCGbUxLTMQZ3m/wCcfXF00ZAw1NJPTbzF7kR72wSzfE1bSgJCqIhrt53ib73J3wJZlgyYIMfsYkcJ4TUzDlabUw4UnxtpkWBgwb35ximvLFfgfbOLBGr2AP6RiVleKkEwLGxnl5/lhGf7JZuiAzJrUDxPSOpR1nnbrEeeBSKORwvwx/lBhcyQ+qFa8gMoZfQqwII9cad2Bpa6LZllVWcmnT0oqgKsSQFURLCP+3zxk4mJ5jljY6eZp5HKUlqMVNKkFaFJVmjxAfd1ap3I9cdPpYJyt+Dm9XNqFLyO166sXipYKQy2BVvuyDccx0PmMUqnw98zmQlgsXYuumN9wbEi3viTW7TZOsTU8SVFghNN2FpAgkQeasYsCLgHBHs1wijULVxU0Kx8LSQRawO8EXG2Oj1ClyTNf/Onj9qcW2n+PkJcM4QaQ1lDMGCBKgXsPLE5tfdO0QSNKXvJ/f44gNxXNd59nyJRwouzHYCJJIJESQLzvjzK8SK1HWoe8qgRuFWdzp2WL+p1bmMYNnWlKVvTrf8AyLd2dyC0aShua6mJ2AHM/U++PmftJn+/zmZr7rUqMw5eE/CfkBjYe3nGqlLK92xitmpBIb4KQjULG02XbmemMUqCWIIsDf8ATFT+lWebucm32KyKRO8SD5c/n/zjRexHZ0ZqjUc1KlOKmkFdN4UEyGBB3xQVqQMbX/DbLaOG0SbFy9T1lzH/AIgY48n1bOuH0qkDq3YlgP5ebqL/AK6aMPpEYjVuxWYCEjNBn3C93APQFpOmeuNAVVNpg8m6fTDLgBoJE9J/LlOMuKL5szijwSvkqmTroQKjtoqhrrJOsKTexA0yP6cXTinH8vBNQlVaRpjxqZhgVtqBm/Xebg4847UBoODFiseurGf9qXLgESKgFiOY6HqPXbDWTi6E8SyK/IF7X0suBqo1qrmRpp93AXmSX1SY5eEHr1xovY7j/wBtyqu5HeqAlZepAsxEbML9JJHLGO5iszbz6nErszx58jmO+RdYIKuv9SmJE8mEAg40ceUaM74s0TtB2Ay1TU9NTRaCSEI0kxYaWsCfKMZ+lIgANGoCCBsItjXeNdqMvl8smZaWWooamgjU8gH2iRJ5cpOMt77vnqVNIUOS1tr3hfIYmLlWypJPoiBDibl6eHadDyw7VCgEagh2BJAvuN98P3vCE8XljvBMyaD1JUMrqysp5ixOBnCa9UILSu4E7Am1+VsQG4y7EqFUCYYgzPKxjY/XBTLcSRV+FhG0afpiuX9wLH5iE+GMvfI1QeAVF1AnlqEi3lGNpzJIY84v6enXHz/9rZwRAAPudvx9Ixpy9rqlSipp0wHKhZI8OqL6CYUxBtBv5DEydukHHirZZq+ZVQDVYINgzWHzNsD6mfoAkrXpFwpgF1gk3Ex18uuKDn8jmGDVCe8bcjUS3sT8R8vbywAp8XUiNN9ufXbFrCvky95+EaVmu2imkrUFJdvusI7s8w39R6RbngS3anMmZqXNlChVG2+xJOKzT4gpMz054eqpTqSDs0yR4T6f8ziZYX4Zcc8V2guM7XcDvqtU2JI5E7Lttado3xUeMVWaqTVfWwsJkfsYO5DhFAE97UzeiJCU3QXHIkr8LbWjEGv2fzeYrBcsi0lO8SqovJqlS7MTtJkk7DELDLya+/Bfaedm8pmGlKaM6OpYqSVRwsAy0wPi9yBtEgdneG51KjKaFSQfuprF7/GLNvvjSsvwqvkcszrW75ljvA6DSVH9MHUImd9vTA2rxnM1CXpIAh2GpPQ733nBTStBzTdPRnmYMgnY3NuXM4TTqMRzLSCLbjbD1egyEq8hx8QjmR/xhhGvcwBz589vPbe2LEhjM0/ETG9/1wS7K5haWdos792gJBYzF1IgwNiSB5YYCyZ8r8pPWMN1cvvzG48vTA2uhKLsunGu1qq+mlDhOZkLIkDw2BAtiqZrI6kNTvEFQsSaYAFjF1jwzf4RsPliBUN8P0wTCi5PIdfbnjNfT0XVntJyGQDcso/8hjbqyVFdijqFJMqVEG/PrjKz2VzaNTfupGtTAK6gJBusyLTblGNTrqrMxY+EEknyx6Hot2ef67VfsG8ey+UejqzXdimt9QlNJPQrBLWiIxS6XGcms0cjUrXJJDyQwAvpLCQfXBDi2QXOVicxV7vL0lLCjTKlgi211HEhZ2CiT6XwW4JwmjSpGrURaGXUaxTM6iBcPVJMsxsQp2sMdc48lRz4MvtS5DHYkRLpMm2q4O99ji45bhqVdTOirSWWeowtbxEwbb8x0wF7N8Wy+ZywrooojUyshOxB36XUgx7ekrtnxMvlaGXRm/8Ac1dJIWSEW7HSNwW087iccsY2+J6fqM7UecfJnHFicw9bNOxFLVopTctBhFjdRFySAL2k4ouYaHf/AFN+JxttfhNOnRhF1ALGpdKl5iQ8gqQf7tsZXx7IinXZWphDAJXVqA9G57Tud8aeoilFV4OHDkc5O+wO9W0D9nH0dwbKdzl6FEkApSRT6hBq95nGAZagqurROlg0SYMGYPkYxq/A+3VKsQlVe5qMbFmmmT0B+6fXrvjgmdsWXKo0+Y64bIWIA5yTMT7R+48sNgkuBBiCWewAv4QOZ5+mHCqsd7i1twem/oY9MZF2DeNLOXqQNoM+QYYz7i7QD/jBfiPa7u6lbLVlKuv8tuakMPC8jYQQbxvgbm6qV6TNTMhZBPmByOIyRppmuCVpoodStyG3X9nDFTCq+fOwG3PbER65Pl7Y6YxOaclYbo8b1UsvRdA/cGppLNK6XkwUjk0QZ5C1sFsuRAtbpimUD4wf3tgpTzrqIQ25eWFkhfQY5/IVq8WWlNNw2ofD/cOV+XTAnifEftGlQhUAyZMyYjCWovUINRp+X5YbrVQvhXfniIxinrs1fJq5dDihUF/ljkrknY4jUKerFq7I8A+1VxSLFFVS7sBJgFRA5SSwifPDpLsOTfWkATWfa49ji88J4dUr8Fqqg11KdYui6vhi/hi6m5YdTPU4t9D+H2Sg3rMI5uBHmIXE3g3ZSllUzCpUeo1VCPEACAFfSPCL/Eb/AIYXJeCWr0yjdmO0RzFLxH+YghhtPRvKbj1BxF4rwt6tXXSjUbsLCfMTv54rHCePVEBlQ2uC1vFqgDWD5iARzid8EOH9ppzFPcAsFJFzB8J8MHUb7emN2zmSCrdm66gHStTqqnU3yi/W09cRaRE2P1xekzBFhKtqgBjJtzJWRfy29bYkVKFFhFWmWpqCfDYg6SAwCwTfl1IxCyfJo8fwVLKcVSCiyKoMFXBFttXmnmPIbnBbh+aamS1JjraNRMeKNgRGwvYC04iZzILTKIrtqdoCsp0kHY95GkHYEHEynwNi6r3ncU4/m1GEMhG6oCIYkzf7o89rckZ8WiUnFWejmKWZrIsKWkRrZYJC2sFMRe9yMQ+zvZNny1J6tU0nYaihF1BJKzexIIJHKcWLjHAaKJRp5Okuktqq1A12AGzOZaozNpPOAp2mD6eGkyTTRiSSSTvf0xg3x0jWuf3FK7YcNLNTcVEUk6SrAj4iIYCJMXJBM2MdMReKdjKndd7RqLV0lpSIZlUkErBIbrpsfXbF3y6/zJqaCCGUiCbg6lsdvCWEx9NxeazVOnVNBXc1KDCp01qVAqqDzYDxwJkgx0xKfg1ZmdGsNXlAE/lGJVYWkbjErtJwtqNdjB7uoxZGteTJ29friJSMj0xUiosHtEyPljSv4a8Fp90MyQKlR2YJae7Cyp9CTPnEeeM7qURq8hM+2D3ZcZmoHy+WZyrwaigwo5SzGAoPMT4o5xiX0NWW/tF2qglMtBIkGoQCAf7Bz9TbyO+EdoOLKaSky1KoqltBgwSAbgGLmPWcM1uzGXFLTUrsrBlD1FjSo1HUADYTcSeYmOWDPEeyFHuFpUHNFkHhYkvYnUSTqBkm/SCbHGnpsvtttmHqMSmlXgpGX47Rp2o5bRRYhiWYs9QqbSxtpB2AEThvj3H62Zy9Yu2mmaiU0Rdp+NySbmFCj1bbAzjNUCtU11lqMpudYf8A8hb2ERgjxnhppZTKo4ioe8qOvMd4QVnzCqo+ePSWTkmcTxKLRNyOS1cMpwfGC1RRIBbxkso8yIjzAwrhHFGd8t3FQoF1U9LjUfGoIpuJGpWKbgzO3TAzgeaZFK6ZgyTeyx5ef44bp5rucwlYqio9RWdN4UMGsOpifc4xk4pqRvGc3F43tbo0lPEpLTTA+Kfh87mJHrijdt8nTNIZim2pdQQNrXTF5hRHPzODCdrhmCe7y7VlVolqiqg9FE/QYR2mWvmaGjuqSBfEmmqzSeQg0xHt1xeb1GJxcbMMHpsqkpUzOgJ/xh9F5HbphlWdTcx1BX93wvMV1QdXItP7sMcF+EehVbNU4Z21y60U741lIRVYlAULAQSNJL38xtywH7R/xI+5khH9VZ0+iKdvVhysOeM1rZ1njWZ02AFh6xjkqFt4GNOCvRkpNrZY+DPUzWfy5qkVqlSqik1UWpK/elSIICz6eUYhZbMNQrVqYMKXdGHIgOQPl+uLT/CbJaqtasKioyJoUzLLruzhYj4RAJ6mxxSs9WD1argkq9R2E7kM5InzjGckno1xutlp7R9iKeWyYzZrs2sJpTuxdnEwTq2Am4vtiilcFuMZiuy5fvnZk7qKU7BQxUgDqOu+2JXBuy1aui1iFGX16WZmAJE+LSs6j0nr6HFRdK2ZzW6BnB+FVK9buqYAaJOqQFHUwCeY2HPBTjvZdsk6h6tOqaikro1SAIEmRsTYX5HbH0BlODUalKkXpqW7sAOBDhd4DC8eWMS49mGr66kLq0gL0jV+N98U05LRGOaTtldrVAik4ElefPfEnM0ao8TqQDt0jyIthKDExhx7NcmTm9dDmRN4640X+HdXTVqRuaY+QcTbzkfLGd0rNOLr2ErD7RAg6qbAj/adxcG2+M8nyXjeqNcymaXczHXl74nZlRUpMq7srAR1KkDFYTxAwwuSCCCNNpOkGJMRv1BjliZkq/dNe2q9un9Xr9bYzsKPn+rlitoIIsQdwRYg+hwrLZjQwYqJDBgdmBUyDPr1xon8UuzOmoc7QHgqEd8ovpY21qBuGsD0Y+dhvAuwFasrNWQ0gY0tMNyJ8N7QYuBcEenRy1Zk47HeF9tNRHeoGgQSLE8hqUyhv5jbF1y9JqtNGpqwDMG0uNPhHUHmYHSJnEbs72By2WqLW1mpUQnSWjSPPSfvAc+XScWuox3FzjJteC4p+QenD6Q8TopaSAWhrdLj6ee+JH2VQLKAN9lteeYjHrqL7bRMQR74YzdEVE0uQ1PcrybmNQFyJvAjbntiSqHqdQBbCBsBHL0ww+bubL8sSSvX9MJUWtp+f+MAACooXuyJCq99WqW7w6TpjxNE+lztyY4jwpcxTZUPdkOWRmQksSVZTJhokRAtYdMIzVWmgZjTJBXx1FCjSklmhzB6CBO3LbBXguYTMK1XSQCSAx++oHxLJJ03IB2MEixwkymilLVatl6mUcBaisdAabETIXqQZjqs4qtOqYAIuBexk358pGLn2wyjJWV6YZoAl1SBHqLHSwPoJ9cVPiMay6iA14GwMCd7wTJ+eNHtEx7IOcMHFr/hv2ganXFB2Io1J0jktT7pn+7a/lir5tSUPliHSc2Isd55gjAlaG+zTe3TCgzsDHerDD+0LAG9rywwZ7J55anCqLWBFE0Sx3BQFLeUQZmfyzavl83m0qV5OYJbS4Qgusc+7A+GNo88WLsbl6jZc0aq5mnSR9REldRJDaApFxa88z8ouhuFqircTNBz4lVGiGZRCyNiQLEHad+fKMMZ3MZhtKvUdlFgSQSvSGIJI98WheybVaVau57jSXcJWFwqknU7RFxzgzfFQNZqYixXlP5EYrm30JQS7I0Xkw0HfcfP8jh0UKbmwKeYFsR6mdYm9NF9JnyvOGTn6pn+YfaPx3xXF9hzXRZODVTln1ByqtGrUBB6He0Ti/U6gZYIg4xc05uZPmcXnsfxslRRqnxL8JJ+IdPUfhjLJjdXdmmPJ4qgd2xoPRbWuzmCeh/zioaiSTv16413jfD1r0mU8x9eRHpY4yvM5ZqbsjiGUwf1xrgkmqMfUQad+BpBGFpT6Y5cSaSAxP0xvZgkSeF8WzGX1ClWemG+ILHisRcc7E/PDSARbpbCTpHKcNUK+k3uDvjOSvaNscktMuvavgpP/T6SQKTqqq02GqGdiT1Et7HFhrV1rOiUhoytIALy1BbSJ5xtPvc4px7QH/p9JFfxU27sipBUDVKm/kR7KRjQqck/d6gD4Y5GxsvSOWMaaVFSfJ3/AASBx2qBpSrVRQIhnQnyiFIWOgJ54yrMZitlqvdZgDTsGA+IbawdiOo/Z06pTpg2v687XgdPwkdcD8+1MUMzVqhe7p0pVNDXckKoLTpuWUadyJ6YrHNpmc4RaKDxPP6Saa/FzPTy9Yj0xCXLyMXTJfw2q1KVKoKqo7rrqCqGkFr20gydpBiCThQ/h7nDIimw2DCpb1us/Tni5ZLHCFIoYokfEMWfsBQ1ZtQASO7ctpmQIgH5lRiy8N/h0/8A9xURAT8KKWPT4rAT6HfFt4LwOhlEKUVMtBdmMs0bAm1h/SIGM5TTVGijQypUgDVI6oyzY+FpMfDPUc8R3ouD4IZ5nQrfyrt8ercFhfSDAPXfBbPZRgdSKHOxUmLE9drb7Tv1jEBMyhrCkIt/+KNQ8IIcjYLy1EC4AvOMxhSiHCQRJ5KdtvTb9MdTrOB4yGM20rED/cdus9LYdT3Pl+uGsyCbbHnANveMMR1POAmAwv5G1pvvHW8YWXmJHmL/AKYiGixHPytP0sPqD9cOU0YqGg2ubQY8hNvefzDAfFKdh8yT63OEu8Dz84/EY9y+eWI0nVyTrG5DbRO87bGDiJTrOdQqmmj6vhpzAXceJwNR5kgAbjlOAViqtdwBCiTzEkb32EzG1vljwAff+LnBYD5TiBxbibUaTOCqQYDOYG4udhA99tuWKzV47xIkmhRpmkfgLC7D+ow/3vijlOGkJsMZXLlyYdlphQrEsCetk0gU2I6X8R9pGYz1NKLq9XQF1AlgATF/CJBNionmTOF08zLU17wO7AhTIgaFBaAAQN5N+gE4XJ7xQp+MBvh1eFYlvhJnbmBtaTOJLsGcZzemjk2pr3JbwijUQIx1WYm5A3bffVilcZyujvENilvlcfT8cXntRUC09WYKv/MlQEMKsEeKZBMgiTzPnigl0eQttYnT/SY2BPLfFJiBoXl1FvXpiA1jfBCmdv3zwzmkDGARI/PDi9lSWrCnYvOPTztHRq8baHVTdlNj8vinlBxqOdza01LVXACmfEbWM7nyxkvZOr3ecokysPFrEEqV+V8aZxioQjU1V2aqCAVp6gDFy2wjYGTG2JydhHYT4hkDmstUoq/diqukOBIAkT4RdrfjijD+HNVkAOaQg7A0WkAerA7Y0LLVdQBAKyomZG4iB74kUlUXELuTbe0dJ6ee2EnQmjLz/CiuZ/8Ac045akYE36AkAecnHtP+FNYAa8zSBIMBUZouNySsCJvjUdZj8zjwVp+X0/LFe5IngircF7AZbLVUqmpVqNTv4tOmYidIHvE/PFH7b8B+y1w1IFab+Omf6TbUo9CbeRA5Y1/7Q1o0j1Ej8sDuL8Jp5qnor+I6pBWFIIB2N7Ryg2wJ72Mo3ZPjQreByBUHyYdR+Yw1227Pd4neoPGo/wBw5j23H+cDu1XZWpkglVKwdWqaVYKVZWClucgiAbj5YtHYfjf2sNl6gisFkGxDDaR5+WE48XyiXzUlxkZ12f4JUzTQghARqqH4Vn8T5DFtr9hU7uVquhmJqAEdTZQDqi8TbFqyvBfsodFFixfyBMA2HKwPucN52r4Tc899ibRA69T0Aw3lbeiPbpGVca4LVy7Q4lSYWos6W9twY5HAlN9pPTn7DGs5fnfUSCLyIaP7b/8AOH8lkqVHwogBBGo01AIFybgW3icaLLozePZS8z2f7uhTFb7xOpVMFWItcWZgAZBkCPPF5yGamikEEhQCY+IhQDPQz8p+fr5VKykVVDqVFhEAC4uOfmL4iZXhpovqV/5bfErFQ3kRyMWHpuLTjNy5FKNE3LvrJV5FvDBtJO+o2YWOxnbCM1wz7RmcvlYK0acZiuGBGqDFJCD1Ov2E+eJWTD1Qyjx6tTNABVrc7kxttIwW4BwqnTD6NU1GDOW1AiBChSbhVFlXlgWgfYapRMRt+v8Axh5nFogT5YYC21TA39cIrUidVwJ2MHbz+uEUSxeJ/f6YZene3Tzxy04FmO14x6SP3/jACEFTPIAD5X5fT5YYfJLrDFiNxAgbi5sJm+4P54klxeTpAE6iQAPUn93wkzFhOFQEPinEFohQQ51MF8KE7mJJ5DqTiHmeKpS0yrnW0SqyZub+KRO0b4KVVBEEAg2IPn5c8RaGSVboDMASSSekeIm3pvznAPQsptqBNhafSdjEx+GPVpGDBIHL09OR/fouP6vS5jl6Xk/jjiAbfpH44BCO78JIYlvui/Ieo53IOI1as+gamC3GohbbzzNjaxxONLz9+f0thjMZdtLFQrPpMKx8LGPCCeQmJwwA6cPSvUisisiElKZIKkixLLzIJax5gYL/AGMfdhV5KFUAe0YFZNHoVkQjUGF6haA0kHkI1aj5Tg6ag/cYCeimZrjiUdFLLFqS6+60ogaqzBiHKiZlYmTYyN8WGhlu7FKZLaTTMsGaDDnU3O6/M4afRlyHbU7M5UGCSBUqXgDlJWdrKOmJeYqLKpMs3iXT5GR+E+cHAWB+0GTFYAKw1IY0IAVAvBZQZte5IG/PFGfKrTzNakdZdkmkXIiSNW5A5AgHr03xea3HA5qZWhVpCuaZKBtQXUu/iFoABJU735YHcJyr16RNapSq5imzBWZNSWAIkECLmeXphokzt1mRtbEaqt+h5+Zwe43lGp1XVl0GSdMC0/dsYsZEi1uhwHzFP7w9Dgs0W0KquSVdR41j5jb15Y2TKZAVloVRWYQuoBR4GFSnaQeQ/wD5xjdExi2/w+7SdyxoPJRjKHV8JMSt9gd7c564VDf8GgUUKrpN2UQTEAkDeL/KeeJiLAWwMdcBOHNUfPVaxRqdFqKLDMp1VFY+JQpt4InBzVzHpiaIPKnO+GqNIk3MfL88SCtj64RXHKI2Pt03wDPaqQWXTLiNpgCDc/TDdQAX0kxeJM/Kb4dLGJW3mNzP44dSgWvMmCSSd/pfASQ89kqNen3damr05BhhImDcXkEX+eMw4hmX4cxoBR3RZqlKqLMQTsW6rYekHnjWXUEXud9tsAOP8Go5mmUrLAkwV+IHkQY3jyjFqVCpMFZjtDmFpU+8pKKxRqjhjdEU2ZgNiwiBO55bCNTo1XNQ1GUsrohE7M1EMwjp/nFQ4pwLO5MPH8zL2mpYqb+HUs6gQx2uPye4P2no6WGcWoar1C3fLcAlNOsqCCGAtYG2Fw8o1eSPGi11EAZVLjVEaVIPXcRuZ+mFjKgkAatMC43ki8D9i2AmWXUmtAWSPjAOm1yZiOm+LNwSpUqUYghpGl9Mgg3B5A2BBg2kbYRmydlco4Vg6qFBuVjVYQbf5xIp9ni0g1GVdOkKFBmTJLc2JuL7YknMUUod9UdSgEkmCB0APX3+mCSnwi9iJHmIk8zNueAQ3QyyJGm3vGwiB5b2wtiNogfv/PnhGYqoia7afDpHWSAoA9xbHK/jPOPpt4bCPO5m+AY7TrAzpi30/TCSCZYX5Hf8MdR8R2ibkwfflh+pmF2VltyBGGDZF1+2PEnfl5g/Lb0w6VJEi46j/GGFaRqW429NpsJ/YwBZxfeYAF9RIjy388MUFWASAWgS0Rq87WwurkVqAq8NNiCOov0w7RoIihVUCBZRFgOkYQHhUgbYQ4kXEe+FupmR0/YwzVdhzgnYwD7RvO+ABwQY2kbalmPkQfrthSGN4/CfQdMeUyTy9xt9cevYbj6YYDinpfHFgL4aDnyOPTVwCFq31sQeYw0KAGxYDoIxz1ANyN4jqcJNeLeH3I/XAIQ9ucbfh54GcV4IuZsztTUiGZCAzDoQRFutzyFjgjSy02YmoSFF7CwFwBtO+F1iodRMSLAnczcDqdvmMIpFZ4L2RytHVUIaozKUOszz0uoVQB4oIk8icSeB8PVKepKYTvJHgGmFk6Q0eQAttNotgglPV3qq2mKwad+SNAJHWZgTM7HDOUpqoJQQdUFvIMw0i8Qt1AB9sDYArtrw1O7FQkKS8Fv+2AI3i2w6YqXDOyOazB8KKtPnUcwh6xuW9h8sXPtU6mjU1EMRBpoJLagskkrbToJO1pk8sRuwa1GSopJ0MFIhoAI1BoI5kBZ9B7l6GiGn8OKFIDvs8wDSVCUbGBfdj+AxUe0PAquVZpipSmFrKDpM3Wf6SehseRONszWcFOixgghSbWELeJ89sZ52h4k701RgFV18VMi6gwb9DtbcYpCt2E+w/FRVoKqgDR4CJJMAW3MAcp54tqr+uMPyPEa+Sq66JIB5MJVxyBHXGycPza1ArKytqRWJBmJWYnn0xLjRTJ7MARvPPDZvedvf3/DEc13qMRaZ5COfy9Yw+EIGmJtvhCHCSTYz/wA/XCgASJO/rNrA4TQkGQCLR5/LHIDf9/LAA9ShmgmBP73xEr5QA6J1c523+k4fWpHhH67Y8G/44AA/EuyuXzGnvk16QdMs4idyNLAT5kYF5bsTw2i+rui7cg7uwHnp5/8AdOLbXZtwFiNybW5H6fXAinkmvNSdTNuvKRN9zuBfkMVyaFSE5bg+XD6u7VRYLTHhpyBY6AdDN/cRIAHTEjNKxV6bagQVAYC+hzAME8rqfScNfY3VvAxEzJ8ojVvuOkcxiTluDqj69dRmiCWJKxuYEgD6gYBAbKdn0o1F/nan1h1Dg6AwHdhlCsPEBAvIEgxizDLhRrdA9QJDNClm25mNyB8hhagBjA9bn29fLpOPMxUQKS7KqwSxZgB9bdcIZBTg2WZhXNFTVJ1SSSAwtJAOjUI3AsduuJzUgLm1+R3vN/fHtB5UFdJUCZBEeWEVHuANyJuOQ39/XABH4ktZgO60CI8RJgE7gqBJt0O56btcN4K4OuvVDtJOlBpQeRvqIHSw6zgiK7TAVhzJgR853xBzOe7trtpWoZBO2pVuOt1E2/pbADJ1alQpxUZaa6dmIEjlY9bx74j5nj1NLDkL7gD6X2xV85nz3muo5YFwoEjShuRpUD0sT5mcePWLk/FG11PjPOHaAALib9cFhRZeGcR71SREixiSOo5e3th9mMbX5xt8zgN2fyLU5qNVDO6gGmpOhADML1N7sQNhsMGQSJJUlrwBEnyEwPmcMR7TQAeE8to+W9+uPfswN23/AH9MB83WzVN57svT0kylMypkWOh2MxeVDA81HMlks+KoO4Nt1I/H/kcwMOhWSDTEbT+/ljxwf8YXqGG3qHbrz6e+EFiGKzEiemI9SnzBM/v2xC4qXnSj6AB430gkA38Ii5jqQBPM2x7lsu7Bf5spuGWJJ/ujwlTaykbTJw2gTJATxSf35/hjnpCf+cSqzMdwDHMC35YarFSxIBHl0wikxHF+KUsqmuoZMeGmvxP+g/uP+MZ32m4zWzYCtoQL4qegtKtIglt5sLiMdjsNdglosvZjO1nAFYOr9zTBeqoEupOsRO8Ol+fzGCVetCLKhZ1FtLHSDECYALWjy59Me47EsConPVq61E1qijUmoEhW2DOs+IypMhogG3XE3gXEqVB1UNCNVChtat3jPfZbreNUgfdF749x2KSsESu1/HHpVO7WQIg+GAZmQrReJX/OKQH6X99sdjsSOInM0w6lT/wcHP4dZ1lrVMuxgMupV/uX4r/6b+2Ox2G+ikaFSgauZmTy3vtzgHD4JMbiZ/58ueOx2D5MU9iwfP2wrVjsdiTQ44cKjTK79T63tzx2OwIGM1KAdSGJgxYWwnJ5RVVVFwo06jE26/jjsdihDjgmNJj2G2EZcGDLd5fcCALbbmduXXHuOwCFusHaT5R+dvnhvulKAMq2gxAIBER7g8xj3HYBkfWlSFWoH0HUUDDfVYvzMEbWEjD5oLJaCT8/9o5e2+PcdgAe70EdMQeK8JWvSam8gHYqYKkGVZTyIPPHY7AJkLs92cp5W4apUeT46hJP/aNha0gSeuDhX9nHY7AFjFbh9NjLCbdT7bHccjuMdl8vA0sSQD4S1z1EncxtO/XHY7AJi202nc7bX/zgbxDg9LMGainWpBV08LrBtDSfcbHpjzHYYElMow/+pI6Mv6EfsYQabiSXDNsuhdIWREkFm1Hbntjsdholo8ptUElgATM6ZIjkL8/OI9MKVJuIE+Vse47ElDlNotfCWf1+WOx2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MTEhUUExQWFhUXGB4bGRgYGBogHBwgHxgdHhocHhwdHSggHh4lHx4YIjEiJSorLi4uHB8zODMsNygtLisBCgoKDg0OGxAQGywkICUsLCwsLCwsLCwsLCwsLCwsLCwsLCwsLCwsLCwsLCwsLCwsLCwsLCwsLCwsLCwsLCwsLP/AABEIAKgBKwMBIgACEQEDEQH/xAAcAAABBQEBAQAAAAAAAAAAAAAFAgMEBgcAAQj/xABBEAACAQIEAwYDBgUDAwMFAAABAhEDIQAEEjEFQVEGEyJhcYEykaEUQrHB0fAHI1Ji4XKS8RWCohYkM0NEU7LC/8QAGQEAAwEBAQAAAAAAAAAAAAAAAAECAwQF/8QAKhEAAgICAgEDBAEFAQAAAAAAAAECEQMhEjFBBBNRIjJxgWEUUrHh8AX/2gAMAwEAAhEDEQA/ALJlMw0fzFCHprB85ttN/wA8PWcm/wBT/ge+HlpKNlGPWoKQVKqVO4i3pGOSjpsgVuJ0EGrUCJI1em9+VwR64jHjyPSepTKsqjxaCpItMQeYB2id/TEip2bybGWy1EkmZ03nrM2w5T4JllQItMKgJOlWYfFvsb++E0MpGY7WUtSsoawjVM7m8055DynYWk4B5jtJWcwWKqY1lQBPIkLOnbqOWL/xbsxw9UZqlMoObq7ap3sJIJ33GMuzdNVquqElAx0Ft9O6z5xGHSH2WvJdo0ShGr+YNQQMpOkavDrIIm1rYrWaTQZ1EsSG1RaQbaSZLCbAmPhxHK9Y/TD1InTpgR1gTvPxROFpF0e5nPVKp8TGJLRNgSSSbc748fNPuWM8iJ/DHioPnhLLykT5nBodB3Iccc5YUSZGpi6ksCSx1SdJEqfPmDhps2AIQFWF5Unf1mRsPriNwmgHFZfvd3rX/sYavmrN8sKWzBACSbKBJY+gFzgsXG2HuEdqqqGKrNUp7EE+JfNWsfYmPTAvtFxDTWqGgR3VZB4iniAvrUSJWTv5ReDg1l+x+ZamGdqVGTdXJEDzIB8USYtt7YncF7D0jUTv3fMBmgLR8KLI+J2bxHYWWOW+2Gsc29orjSszdlA9TfzPlHPClYfW45+mNkyXAynefZtGXVnYJURVZoUxLMw1TY3BgSOV8QuL9lqNRGNYv3k2rIgLgmLuAJKczY/EbjfGvsOuxNpGV0hJ3j05+Xyx3dTJn3JucE+GcAq1yxQqqAle8YypIMEJHxbb7Xxacl/DKodJeqoWxNiGPkL2BHM38sYvsd6JPZfO0srk6ZULrYF3gCT4yAG5t6Yr/GUOczNJaSLTerU0kgAQCNyRE6VDMcW3/wBDFVCrVA0iJdlN/QIsD3J3w12Y7O5jL53+YshablKgnu2JKoBa4s7WN7WmMTTbE2lFtM0Lg/CqeWSjSpDSqA+pteTzJJknmcTmrXOAGc4s1LQ9WAT8cTp5SQSZievKcTqedRrhhFz6Y6Fs4WScxmSDeAvX98sULjHaPVXBX4A1m8tJAPoTJ9IOF9p+1RLmnSAIHxFtj5R0/HFYrZrSrMx1P8UnaReTHIYTZSj8mzcGzBqUlbqs/qPnhrNOoZoEMxu1gYsN8B+wVUVOH0O8aWIk3g//ACEzY7YqXC+1+YrV6tKmVmpWPdtpl1VmJAXlZFLXBuRywY3SJavo0GlQVbhAk7RMx5nFQ7VcAdQKmUOggy6gCIJ8RHTlI2idsWPLpp3k9C58RA3a97mST6Yb4hnURHZnSykAFrFiLAx+G+NHFSVMIycHaMqz3HK4fws6JDRpJKqxMEywuY5m1/fHLx2tWinSKlmcCQBYQCS4+GBvJ2hoxau5VAaZRQjWCmCsR4liQI3mek32xAbs5RpXpKUmVLEztFpDgL162nqMcTVaO9NNDFIug0sxqGoSGdbW+8Bc6fDA+GRqMbYbGTpZZbqShkGm8sSZ8JUmwPVNxvhvvzQfS7y8/wAsIFDMTs9QkAka5EAyRN9sEOI8LatS1qpWsIIRiBqH3lHNFIm073gYSCh5OIhVIH/yrEKASTNxImxMxJt5nHtPi4UxWpVEqbsEoPMciRcMAbajzI5XxXMpnqYHenvJsDKqVQMSBqsX8PiAvJ6YNUe0Jy8Uz4wLM0gCTfUzsQNt94NhyxSJaJ3EONBfCO8k3ELqU9BY2J6HAnvc2upqpNAMRGhBUZhNjp1EAiducGAcWJc05ujh5/pCwscpgEm/MTiLlajDw+AvJMOlS3Mi7mbGwHy5YAID5XKgUywSo73UuupquncqPhA2NpBicPpUzMDTRpheQGmAOm+H0pguIIbUPvEEWO8C8DYCw2AHMTfsSn7z+1RwPkGjAJsd+10gQWrhfIuok+mHavEaSqXLqFUXblfa45mRbzxl+b4bAZlcVaYMEkqLwDtrJmJJ8hiBSzCwBBifl/nGsVZDVGt0eL0H+Gsh9J89pF9jthI4zlg5TvQWG4AY84gQN/IYzbJih3i2te7kxsdwGg8t8HOF0KYkqHQNBDBQRE2IEkz7CMPjQrFdseNGpUFJANKkEE7m15HTyxS+KUjIcCJAB6T+XTFv41lpAZdXhgSYmORteZ/HAXugR7n9MVVoIuivqLwbdce/arwNsO5ijDld4/YxyIOl8Ya8nQk30eTYDHjMIv8AM4ep0zIABLEwALkk7ADnjUeyPYtMqor11FSuBIXdaZ6D+p/7uXLqdMeJ5HojJlWNb/SKn2a7C5mvFRz9mpHZiDrYG3hSbAzu0DyONDyPDMvkk00aSlm8JNS71JBB1N/TPIQOUYJVqkySZE7kRFyR8W8X/YwKzFctUUr8Ktc26TJ89gYx1KMYdBHHLJ9z/RCz/GmrF6aoNKSCRCrIPiEi8SORHrjzs+Qr1c1pCim2hVJsmvnHPwkQ17E3G2A+cph3ylB/BSbUGEwGIdmJbl4tXPni68Lo5b+bRpmmVqLqKqwMFbGLnlHyPs68+TRy4rjWv90eU82iyg+6T+vSZvYGxmxxBHEUcEoZAMSPh9mkC8jZuew8WBXaHJn+WXYGlpOuWCJKEANUcmYghwouWU3EnAninaNABTowQLM6jSDGqVRbMFkPHiNqnph2LirLHwurTq5h0IEqBETfUCdoEczPPecWkN1v7YyXgueIzdKDBappkbmd5G1zJ2nzNsW/s5xh3o1K1Z93IFwFCraRe0nUZPljmyQqVryZ5Cz5hxyCk+f5W/HHlByTJO8WiIgyefp+zin53tQAzDS0qJNuW0id4535jrgrT4mRlqdYAupZjKCTAaJgXPQjcTthRSs55N0K7Y0CVqW2oo3+16pb6YzyjnIBC1WUcxMfjtjVOM0qVagtXUVAgrUQkMqsQGjrykGdtsYhm+GVO+JLjRePAoJH3ZCjSDG+AIughUzyKYW5/e5xE70udEyWMseWkbj0mB7nAg8Lrh7aGH9xYe8D/ODmRoOAqsdTmwCiNzYD1MYOI3KzQ8txH7Nwg1Jhu6ZU9Wcon4z7YzPstxCpSIKuyd4dDMsatMjUQTsbWOLP2645T7ujkabAjLgGsykRrVSopjqQSSSOZA5HFEo1Ij+0W9hgS0OKVbNb4TxnLCmpJKCobO4ZqjgGLgKYUGwGs7GTM4b4lxpXZYQinEIzkGxJ1VNANidJibwLRzpNXNFigDSoEIOSrH/JJ6k+WJffA0lAmwU/PWT/APtjWLM5RD7hmVmWp3dwE8OuCCzurbTBDHVItp54Tw7PEz3ksx3dEhLkmbEgRIub+XLA7J02qwFEtE2MP4RpOkyBcaJkjbfBd8voYFFgHUW3Pi0+ITOm/SQDjkzfedmL7CBxns1WdlIrUkpAwNeqVHMm0E2m/XyxYnprUeaWYYhR8AZSvrESPnzxW+M55BRFOhTVgV0rN1pz8QGo+GBqg2gQNpGGOA5lUphqFCk7aZKh3Dz0BYfEdhpO55AYgpp1Ya4j2VD1VqIF+8aiAkayQAtzIA3JO5/BWY4DpWXh0UQKJUmQvJTrAk3gHr5YF8RzRpFKyM4osx7zQZNN9gssYYbg8gRAjDA4gE1tRzbXjSaskA3OjWATy3gQOuKFsJcKz6KS9M03VvCVWoSwA3CqUB1BrnUbmcJfi1Q1BSq0pRhIlgxOkxPhACg2aLRqA3tgHmO1ItU8BqzpbQzqNO9iVjTciCLwDJw5T4u1bLu8qKaSai7tPrEAX6yJFjzYuIZzHGwJWpQelMd2QhK2+H4fD1t64ht2odfC9ZSwAkxTXlPwkyp8sRuLNTch9TUhCy2im7A2hPCeUi49sQVpKLfaqi9QWFO/M6GpEqCZIBJscFCpE05CnS01KyUlklYCqFRiTE6TPihlMkjaMUp3PeuF1QWYgNEgSTB8wPO+LhmWDzSqqophVCsz6S1wRAa+oQ24Ez54qvaGiFruF2DbAER1H78saRZMheTzxVlcXKmcWbhfHaaqXqISzCZAUEx4djANjuOhtirZSkrxAhpUb2M8zOw64sb920ap7tFYADaLwBJJUk+gw2yaDB41RrUagRdJgD+YQOY2N5i1sAqgwLFSJidF7G/Ic+sRtglQq6lBja3yxaWiH2D+I0iHB5MPqLfphicSeK1vhHSSfeIx52fyf2rMUaP9bgNHJRdz5eEH3jGDg5SpHTGSUbZef4b8EgHOVBv4aII/3VPf4Qf9XUYu2ZzEAnaIJn1HmPwOGa9VFARQFVRpRRAEKICj2FvTFT7TcXYMtMfComCTdokTIBMHYEWx6corFBQRyelX9RleR+OhvtFxyqxGXp6UBsAt5J/02DEW64hvn83S8RpOEAnbUBbbUtgfUThrgFTT/M0a6tRitPyHM2+G5ifL52/JioTpOwXxEAR/p64yo9PkoqkgbxbIpnuH6qZhwpZDYkEWYRsZ5+uK92E/iBQSmBXohKmmO8T75uJYT4fSwOLjwssBVakAq6/EBAUyulmtsLg4w3iFH7LmatH7qPpny3U+diMEm6tHnzVZHGT1/izXOL8VoV6BBIZNcOu0Agw0zaDHoYwGTsvUZj3VSi6xqE1NJ06lJ1AgrqHiHnPyplHNlRIIKkbHn6HkcTslVNXVEqAL/OwtGMffS7O7ha0wxw7IVqedy6sniVg0KVNwBBkTAmem4tg92poVMplhZNLNHhkD0iLeEWPUfMNwfN1MqzPS062+86gkdY5CeZicSc/xyrmEFLMBCpMaogiRE2HIwdvnjDJmUmqM3jf5KwmZKiUZwF8S9QQOXLYkRzFsa/meHNTy1OklRqWhfH3QFyb1ItbxE7crYzj+HdCj9sqNmW8OWptUVdOrWwYLIXmRMhYMkjpjSsznqtPL99mKcElmVQysVEnQrsvhJK7kSL2mMax6s4590VCnxh8mKiwKmUrEhqLOdaz8TLIlSd+Y9MAX41kak6cw1OJGmvSebctVMOh9ZHoMI49xRcxUTSndSVQSxYAswAO0wJ2vbFZ4/wBnMzk2Pf0iomNYuhvEhha/QwfLAmrG4OrDP/VaJ+FwfIA/nGB2e48fuEoeoPjHoR8PtfzwAFrjD1BC0m588WTSGVzB5rfCvtbdMS1ywOHlyWKJskZDiAcbgEwoE3ub/l88WSnuRyAxXcrwyFaugB7rSSPJpGoehj0kYOcNfUmv+rb06/jiGqZpF2g12ezGiuhvE3jeCCCPnpxaeKAnaYYSXQfD0Y9etriCZxTOH1QtelJIGtZgxbUJvjTM9wVm8K1qgWbpK3A3GoqWg7ET74xyxtmmNpFIq5RcwhWlmEqVSPEwkrfZYUWEj4jJvFwcVHheUzTeOhRqEKdOtVspFiVJ8JIuIvAMY15OEU6JJQES2pgJubAmOdhiucdy2bGYXuGARiApDKFncgqRubmQDcm+Mao6FK9HlJaNRdJppUDJYeEG/wAd2uNTDl0BJ6Rf/SdABVqB3APhhnGoG4LaRHmWkX+WJNLs3maY1ItJmLFmUAEEk+KNcBTbcHeZB5EaHDqoQ6hFWLOyiOunSGuo2F526ThqyW/hgihwZcs00cr3kggMxuADLFjc7QAIJmNhiNnAtVFvQqVAIK6hUDXNtIXUCN4iBsSIkH85TZh4bsLiDHrb/PS4xRMhVp5WpVUllqOIVyYgC40sASpJkMLgi0nm0C+R7K8PYU1UrUyzARcKKZPw+NWBJmRO8yY83F4w9MBGPiAvopyvqCVkzvfA3P5oadJUhKm5p6+7vAOljIAETYXnYYWG0AKlVQoAgNSBNxNyT5+XtiqCi2rl6VaCVYEqCjLbTYifD/qhvQWtOKN2iyApZhgH1SdRNwRJMgzzkHbEetxV9Zgsp8S72KkyRaJGomBfCGbUxLTMQZ3m/wCcfXF00ZAw1NJPTbzF7kR72wSzfE1bSgJCqIhrt53ib73J3wJZlgyYIMfsYkcJ4TUzDlabUw4UnxtpkWBgwb35ximvLFfgfbOLBGr2AP6RiVleKkEwLGxnl5/lhGf7JZuiAzJrUDxPSOpR1nnbrEeeBSKORwvwx/lBhcyQ+qFa8gMoZfQqwII9cad2Bpa6LZllVWcmnT0oqgKsSQFURLCP+3zxk4mJ5jljY6eZp5HKUlqMVNKkFaFJVmjxAfd1ap3I9cdPpYJyt+Dm9XNqFLyO166sXipYKQy2BVvuyDccx0PmMUqnw98zmQlgsXYuumN9wbEi3viTW7TZOsTU8SVFghNN2FpAgkQeasYsCLgHBHs1wijULVxU0Kx8LSQRawO8EXG2Oj1ClyTNf/Onj9qcW2n+PkJcM4QaQ1lDMGCBKgXsPLE5tfdO0QSNKXvJ/f44gNxXNd59nyJRwouzHYCJJIJESQLzvjzK8SK1HWoe8qgRuFWdzp2WL+p1bmMYNnWlKVvTrf8AyLd2dyC0aShua6mJ2AHM/U++PmftJn+/zmZr7rUqMw5eE/CfkBjYe3nGqlLK92xitmpBIb4KQjULG02XbmemMUqCWIIsDf8ATFT+lWebucm32KyKRO8SD5c/n/zjRexHZ0ZqjUc1KlOKmkFdN4UEyGBB3xQVqQMbX/DbLaOG0SbFy9T1lzH/AIgY48n1bOuH0qkDq3YlgP5ebqL/AK6aMPpEYjVuxWYCEjNBn3C93APQFpOmeuNAVVNpg8m6fTDLgBoJE9J/LlOMuKL5szijwSvkqmTroQKjtoqhrrJOsKTexA0yP6cXTinH8vBNQlVaRpjxqZhgVtqBm/Xebg4847UBoODFiseurGf9qXLgESKgFiOY6HqPXbDWTi6E8SyK/IF7X0suBqo1qrmRpp93AXmSX1SY5eEHr1xovY7j/wBtyqu5HeqAlZepAsxEbML9JJHLGO5iszbz6nErszx58jmO+RdYIKuv9SmJE8mEAg40ceUaM74s0TtB2Ay1TU9NTRaCSEI0kxYaWsCfKMZ+lIgANGoCCBsItjXeNdqMvl8smZaWWooamgjU8gH2iRJ5cpOMt77vnqVNIUOS1tr3hfIYmLlWypJPoiBDibl6eHadDyw7VCgEagh2BJAvuN98P3vCE8XljvBMyaD1JUMrqysp5ixOBnCa9UILSu4E7Am1+VsQG4y7EqFUCYYgzPKxjY/XBTLcSRV+FhG0afpiuX9wLH5iE+GMvfI1QeAVF1AnlqEi3lGNpzJIY84v6enXHz/9rZwRAAPudvx9Ixpy9rqlSipp0wHKhZI8OqL6CYUxBtBv5DEydukHHirZZq+ZVQDVYINgzWHzNsD6mfoAkrXpFwpgF1gk3Ex18uuKDn8jmGDVCe8bcjUS3sT8R8vbywAp8XUiNN9ufXbFrCvky95+EaVmu2imkrUFJdvusI7s8w39R6RbngS3anMmZqXNlChVG2+xJOKzT4gpMz054eqpTqSDs0yR4T6f8ziZYX4Zcc8V2guM7XcDvqtU2JI5E7Lttado3xUeMVWaqTVfWwsJkfsYO5DhFAE97UzeiJCU3QXHIkr8LbWjEGv2fzeYrBcsi0lO8SqovJqlS7MTtJkk7DELDLya+/Bfaedm8pmGlKaM6OpYqSVRwsAy0wPi9yBtEgdneG51KjKaFSQfuprF7/GLNvvjSsvwqvkcszrW75ljvA6DSVH9MHUImd9vTA2rxnM1CXpIAh2GpPQ733nBTStBzTdPRnmYMgnY3NuXM4TTqMRzLSCLbjbD1egyEq8hx8QjmR/xhhGvcwBz589vPbe2LEhjM0/ETG9/1wS7K5haWdos792gJBYzF1IgwNiSB5YYCyZ8r8pPWMN1cvvzG48vTA2uhKLsunGu1qq+mlDhOZkLIkDw2BAtiqZrI6kNTvEFQsSaYAFjF1jwzf4RsPliBUN8P0wTCi5PIdfbnjNfT0XVntJyGQDcso/8hjbqyVFdijqFJMqVEG/PrjKz2VzaNTfupGtTAK6gJBusyLTblGNTrqrMxY+EEknyx6Hot2ef67VfsG8ey+UejqzXdimt9QlNJPQrBLWiIxS6XGcms0cjUrXJJDyQwAvpLCQfXBDi2QXOVicxV7vL0lLCjTKlgi211HEhZ2CiT6XwW4JwmjSpGrURaGXUaxTM6iBcPVJMsxsQp2sMdc48lRz4MvtS5DHYkRLpMm2q4O99ji45bhqVdTOirSWWeowtbxEwbb8x0wF7N8Wy+ZywrooojUyshOxB36XUgx7ekrtnxMvlaGXRm/8Ac1dJIWSEW7HSNwW087iccsY2+J6fqM7UecfJnHFicw9bNOxFLVopTctBhFjdRFySAL2k4ouYaHf/AFN+JxttfhNOnRhF1ALGpdKl5iQ8gqQf7tsZXx7IinXZWphDAJXVqA9G57Tud8aeoilFV4OHDkc5O+wO9W0D9nH0dwbKdzl6FEkApSRT6hBq95nGAZagqurROlg0SYMGYPkYxq/A+3VKsQlVe5qMbFmmmT0B+6fXrvjgmdsWXKo0+Y64bIWIA5yTMT7R+48sNgkuBBiCWewAv4QOZ5+mHCqsd7i1twem/oY9MZF2DeNLOXqQNoM+QYYz7i7QD/jBfiPa7u6lbLVlKuv8tuakMPC8jYQQbxvgbm6qV6TNTMhZBPmByOIyRppmuCVpoodStyG3X9nDFTCq+fOwG3PbER65Pl7Y6YxOaclYbo8b1UsvRdA/cGppLNK6XkwUjk0QZ5C1sFsuRAtbpimUD4wf3tgpTzrqIQ25eWFkhfQY5/IVq8WWlNNw2ofD/cOV+XTAnifEftGlQhUAyZMyYjCWovUINRp+X5YbrVQvhXfniIxinrs1fJq5dDihUF/ljkrknY4jUKerFq7I8A+1VxSLFFVS7sBJgFRA5SSwifPDpLsOTfWkATWfa49ji88J4dUr8Fqqg11KdYui6vhi/hi6m5YdTPU4t9D+H2Sg3rMI5uBHmIXE3g3ZSllUzCpUeo1VCPEACAFfSPCL/Eb/AIYXJeCWr0yjdmO0RzFLxH+YghhtPRvKbj1BxF4rwt6tXXSjUbsLCfMTv54rHCePVEBlQ2uC1vFqgDWD5iARzid8EOH9ppzFPcAsFJFzB8J8MHUb7emN2zmSCrdm66gHStTqqnU3yi/W09cRaRE2P1xekzBFhKtqgBjJtzJWRfy29bYkVKFFhFWmWpqCfDYg6SAwCwTfl1IxCyfJo8fwVLKcVSCiyKoMFXBFttXmnmPIbnBbh+aamS1JjraNRMeKNgRGwvYC04iZzILTKIrtqdoCsp0kHY95GkHYEHEynwNi6r3ncU4/m1GEMhG6oCIYkzf7o89rckZ8WiUnFWejmKWZrIsKWkRrZYJC2sFMRe9yMQ+zvZNny1J6tU0nYaihF1BJKzexIIJHKcWLjHAaKJRp5Okuktqq1A12AGzOZaozNpPOAp2mD6eGkyTTRiSSSTvf0xg3x0jWuf3FK7YcNLNTcVEUk6SrAj4iIYCJMXJBM2MdMReKdjKndd7RqLV0lpSIZlUkErBIbrpsfXbF3y6/zJqaCCGUiCbg6lsdvCWEx9NxeazVOnVNBXc1KDCp01qVAqqDzYDxwJkgx0xKfg1ZmdGsNXlAE/lGJVYWkbjErtJwtqNdjB7uoxZGteTJ29friJSMj0xUiosHtEyPljSv4a8Fp90MyQKlR2YJae7Cyp9CTPnEeeM7qURq8hM+2D3ZcZmoHy+WZyrwaigwo5SzGAoPMT4o5xiX0NWW/tF2qglMtBIkGoQCAf7Bz9TbyO+EdoOLKaSky1KoqltBgwSAbgGLmPWcM1uzGXFLTUrsrBlD1FjSo1HUADYTcSeYmOWDPEeyFHuFpUHNFkHhYkvYnUSTqBkm/SCbHGnpsvtttmHqMSmlXgpGX47Rp2o5bRRYhiWYs9QqbSxtpB2AEThvj3H62Zy9Yu2mmaiU0Rdp+NySbmFCj1bbAzjNUCtU11lqMpudYf8A8hb2ERgjxnhppZTKo4ioe8qOvMd4QVnzCqo+ePSWTkmcTxKLRNyOS1cMpwfGC1RRIBbxkso8yIjzAwrhHFGd8t3FQoF1U9LjUfGoIpuJGpWKbgzO3TAzgeaZFK6ZgyTeyx5ef44bp5rucwlYqio9RWdN4UMGsOpifc4xk4pqRvGc3F43tbo0lPEpLTTA+Kfh87mJHrijdt8nTNIZim2pdQQNrXTF5hRHPzODCdrhmCe7y7VlVolqiqg9FE/QYR2mWvmaGjuqSBfEmmqzSeQg0xHt1xeb1GJxcbMMHpsqkpUzOgJ/xh9F5HbphlWdTcx1BX93wvMV1QdXItP7sMcF+EehVbNU4Z21y60U741lIRVYlAULAQSNJL38xtywH7R/xI+5khH9VZ0+iKdvVhysOeM1rZ1njWZ02AFh6xjkqFt4GNOCvRkpNrZY+DPUzWfy5qkVqlSqik1UWpK/elSIICz6eUYhZbMNQrVqYMKXdGHIgOQPl+uLT/CbJaqtasKioyJoUzLLruzhYj4RAJ6mxxSs9WD1argkq9R2E7kM5InzjGckno1xutlp7R9iKeWyYzZrs2sJpTuxdnEwTq2Am4vtiilcFuMZiuy5fvnZk7qKU7BQxUgDqOu+2JXBuy1aui1iFGX16WZmAJE+LSs6j0nr6HFRdK2ZzW6BnB+FVK9buqYAaJOqQFHUwCeY2HPBTjvZdsk6h6tOqaikro1SAIEmRsTYX5HbH0BlODUalKkXpqW7sAOBDhd4DC8eWMS49mGr66kLq0gL0jV+N98U05LRGOaTtldrVAik4ElefPfEnM0ao8TqQDt0jyIthKDExhx7NcmTm9dDmRN4640X+HdXTVqRuaY+QcTbzkfLGd0rNOLr2ErD7RAg6qbAj/adxcG2+M8nyXjeqNcymaXczHXl74nZlRUpMq7srAR1KkDFYTxAwwuSCCCNNpOkGJMRv1BjliZkq/dNe2q9un9Xr9bYzsKPn+rlitoIIsQdwRYg+hwrLZjQwYqJDBgdmBUyDPr1xon8UuzOmoc7QHgqEd8ovpY21qBuGsD0Y+dhvAuwFasrNWQ0gY0tMNyJ8N7QYuBcEenRy1Zk47HeF9tNRHeoGgQSLE8hqUyhv5jbF1y9JqtNGpqwDMG0uNPhHUHmYHSJnEbs72By2WqLW1mpUQnSWjSPPSfvAc+XScWuox3FzjJteC4p+QenD6Q8TopaSAWhrdLj6ee+JH2VQLKAN9lteeYjHrqL7bRMQR74YzdEVE0uQ1PcrybmNQFyJvAjbntiSqHqdQBbCBsBHL0ww+bubL8sSSvX9MJUWtp+f+MAACooXuyJCq99WqW7w6TpjxNE+lztyY4jwpcxTZUPdkOWRmQksSVZTJhokRAtYdMIzVWmgZjTJBXx1FCjSklmhzB6CBO3LbBXguYTMK1XSQCSAx++oHxLJJ03IB2MEixwkymilLVatl6mUcBaisdAabETIXqQZjqs4qtOqYAIuBexk358pGLn2wyjJWV6YZoAl1SBHqLHSwPoJ9cVPiMay6iA14GwMCd7wTJ+eNHtEx7IOcMHFr/hv2ganXFB2Io1J0jktT7pn+7a/lir5tSUPliHSc2Isd55gjAlaG+zTe3TCgzsDHerDD+0LAG9rywwZ7J55anCqLWBFE0Sx3BQFLeUQZmfyzavl83m0qV5OYJbS4Qgusc+7A+GNo88WLsbl6jZc0aq5mnSR9REldRJDaApFxa88z8ouhuFqircTNBz4lVGiGZRCyNiQLEHad+fKMMZ3MZhtKvUdlFgSQSvSGIJI98WheybVaVau57jSXcJWFwqknU7RFxzgzfFQNZqYixXlP5EYrm30JQS7I0Xkw0HfcfP8jh0UKbmwKeYFsR6mdYm9NF9JnyvOGTn6pn+YfaPx3xXF9hzXRZODVTln1ByqtGrUBB6He0Ti/U6gZYIg4xc05uZPmcXnsfxslRRqnxL8JJ+IdPUfhjLJjdXdmmPJ4qgd2xoPRbWuzmCeh/zioaiSTv16413jfD1r0mU8x9eRHpY4yvM5ZqbsjiGUwf1xrgkmqMfUQad+BpBGFpT6Y5cSaSAxP0xvZgkSeF8WzGX1ClWemG+ILHisRcc7E/PDSARbpbCTpHKcNUK+k3uDvjOSvaNscktMuvavgpP/T6SQKTqqq02GqGdiT1Et7HFhrV1rOiUhoytIALy1BbSJ5xtPvc4px7QH/p9JFfxU27sipBUDVKm/kR7KRjQqck/d6gD4Y5GxsvSOWMaaVFSfJ3/AASBx2qBpSrVRQIhnQnyiFIWOgJ54yrMZitlqvdZgDTsGA+IbawdiOo/Z06pTpg2v687XgdPwkdcD8+1MUMzVqhe7p0pVNDXckKoLTpuWUadyJ6YrHNpmc4RaKDxPP6Saa/FzPTy9Yj0xCXLyMXTJfw2q1KVKoKqo7rrqCqGkFr20gydpBiCThQ/h7nDIimw2DCpb1us/Tni5ZLHCFIoYokfEMWfsBQ1ZtQASO7ctpmQIgH5lRiy8N/h0/8A9xURAT8KKWPT4rAT6HfFt4LwOhlEKUVMtBdmMs0bAm1h/SIGM5TTVGijQypUgDVI6oyzY+FpMfDPUc8R3ouD4IZ5nQrfyrt8ercFhfSDAPXfBbPZRgdSKHOxUmLE9drb7Tv1jEBMyhrCkIt/+KNQ8IIcjYLy1EC4AvOMxhSiHCQRJ5KdtvTb9MdTrOB4yGM20rED/cdus9LYdT3Pl+uGsyCbbHnANveMMR1POAmAwv5G1pvvHW8YWXmJHmL/AKYiGixHPytP0sPqD9cOU0YqGg2ubQY8hNvefzDAfFKdh8yT63OEu8Dz84/EY9y+eWI0nVyTrG5DbRO87bGDiJTrOdQqmmj6vhpzAXceJwNR5kgAbjlOAViqtdwBCiTzEkb32EzG1vljwAff+LnBYD5TiBxbibUaTOCqQYDOYG4udhA99tuWKzV47xIkmhRpmkfgLC7D+ow/3vijlOGkJsMZXLlyYdlphQrEsCetk0gU2I6X8R9pGYz1NKLq9XQF1AlgATF/CJBNionmTOF08zLU17wO7AhTIgaFBaAAQN5N+gE4XJ7xQp+MBvh1eFYlvhJnbmBtaTOJLsGcZzemjk2pr3JbwijUQIx1WYm5A3bffVilcZyujvENilvlcfT8cXntRUC09WYKv/MlQEMKsEeKZBMgiTzPnigl0eQttYnT/SY2BPLfFJiBoXl1FvXpiA1jfBCmdv3zwzmkDGARI/PDi9lSWrCnYvOPTztHRq8baHVTdlNj8vinlBxqOdza01LVXACmfEbWM7nyxkvZOr3ecokysPFrEEqV+V8aZxioQjU1V2aqCAVp6gDFy2wjYGTG2JydhHYT4hkDmstUoq/diqukOBIAkT4RdrfjijD+HNVkAOaQg7A0WkAerA7Y0LLVdQBAKyomZG4iB74kUlUXELuTbe0dJ6ee2EnQmjLz/CiuZ/8Ac045akYE36AkAecnHtP+FNYAa8zSBIMBUZouNySsCJvjUdZj8zjwVp+X0/LFe5IngircF7AZbLVUqmpVqNTv4tOmYidIHvE/PFH7b8B+y1w1IFab+Omf6TbUo9CbeRA5Y1/7Q1o0j1Ej8sDuL8Jp5qnor+I6pBWFIIB2N7Ryg2wJ72Mo3ZPjQreByBUHyYdR+Yw1227Pd4neoPGo/wBw5j23H+cDu1XZWpkglVKwdWqaVYKVZWClucgiAbj5YtHYfjf2sNl6gisFkGxDDaR5+WE48XyiXzUlxkZ12f4JUzTQghARqqH4Vn8T5DFtr9hU7uVquhmJqAEdTZQDqi8TbFqyvBfsodFFixfyBMA2HKwPucN52r4Tc899ibRA69T0Aw3lbeiPbpGVca4LVy7Q4lSYWos6W9twY5HAlN9pPTn7DGs5fnfUSCLyIaP7b/8AOH8lkqVHwogBBGo01AIFybgW3icaLLozePZS8z2f7uhTFb7xOpVMFWItcWZgAZBkCPPF5yGamikEEhQCY+IhQDPQz8p+fr5VKykVVDqVFhEAC4uOfmL4iZXhpovqV/5bfErFQ3kRyMWHpuLTjNy5FKNE3LvrJV5FvDBtJO+o2YWOxnbCM1wz7RmcvlYK0acZiuGBGqDFJCD1Ov2E+eJWTD1Qyjx6tTNABVrc7kxttIwW4BwqnTD6NU1GDOW1AiBChSbhVFlXlgWgfYapRMRt+v8Axh5nFogT5YYC21TA39cIrUidVwJ2MHbz+uEUSxeJ/f6YZene3Tzxy04FmO14x6SP3/jACEFTPIAD5X5fT5YYfJLrDFiNxAgbi5sJm+4P54klxeTpAE6iQAPUn93wkzFhOFQEPinEFohQQ51MF8KE7mJJ5DqTiHmeKpS0yrnW0SqyZub+KRO0b4KVVBEEAg2IPn5c8RaGSVboDMASSSekeIm3pvznAPQsptqBNhafSdjEx+GPVpGDBIHL09OR/fouP6vS5jl6Xk/jjiAbfpH44BCO78JIYlvui/Ieo53IOI1as+gamC3GohbbzzNjaxxONLz9+f0thjMZdtLFQrPpMKx8LGPCCeQmJwwA6cPSvUisisiElKZIKkixLLzIJax5gYL/AGMfdhV5KFUAe0YFZNHoVkQjUGF6haA0kHkI1aj5Tg6ag/cYCeimZrjiUdFLLFqS6+60ogaqzBiHKiZlYmTYyN8WGhlu7FKZLaTTMsGaDDnU3O6/M4afRlyHbU7M5UGCSBUqXgDlJWdrKOmJeYqLKpMs3iXT5GR+E+cHAWB+0GTFYAKw1IY0IAVAvBZQZte5IG/PFGfKrTzNakdZdkmkXIiSNW5A5AgHr03xea3HA5qZWhVpCuaZKBtQXUu/iFoABJU735YHcJyr16RNapSq5imzBWZNSWAIkECLmeXphokzt1mRtbEaqt+h5+Zwe43lGp1XVl0GSdMC0/dsYsZEi1uhwHzFP7w9Dgs0W0KquSVdR41j5jb15Y2TKZAVloVRWYQuoBR4GFSnaQeQ/wD5xjdExi2/w+7SdyxoPJRjKHV8JMSt9gd7c564VDf8GgUUKrpN2UQTEAkDeL/KeeJiLAWwMdcBOHNUfPVaxRqdFqKLDMp1VFY+JQpt4InBzVzHpiaIPKnO+GqNIk3MfL88SCtj64RXHKI2Pt03wDPaqQWXTLiNpgCDc/TDdQAX0kxeJM/Kb4dLGJW3mNzP44dSgWvMmCSSd/pfASQ89kqNen3damr05BhhImDcXkEX+eMw4hmX4cxoBR3RZqlKqLMQTsW6rYekHnjWXUEXud9tsAOP8Go5mmUrLAkwV+IHkQY3jyjFqVCpMFZjtDmFpU+8pKKxRqjhjdEU2ZgNiwiBO55bCNTo1XNQ1GUsrohE7M1EMwjp/nFQ4pwLO5MPH8zL2mpYqb+HUs6gQx2uPye4P2no6WGcWoar1C3fLcAlNOsqCCGAtYG2Fw8o1eSPGi11EAZVLjVEaVIPXcRuZ+mFjKgkAatMC43ki8D9i2AmWXUmtAWSPjAOm1yZiOm+LNwSpUqUYghpGl9Mgg3B5A2BBg2kbYRmydlco4Vg6qFBuVjVYQbf5xIp9ni0g1GVdOkKFBmTJLc2JuL7YknMUUod9UdSgEkmCB0APX3+mCSnwi9iJHmIk8zNueAQ3QyyJGm3vGwiB5b2wtiNogfv/PnhGYqoia7afDpHWSAoA9xbHK/jPOPpt4bCPO5m+AY7TrAzpi30/TCSCZYX5Hf8MdR8R2ibkwfflh+pmF2VltyBGGDZF1+2PEnfl5g/Lb0w6VJEi46j/GGFaRqW429NpsJ/YwBZxfeYAF9RIjy388MUFWASAWgS0Rq87WwurkVqAq8NNiCOov0w7RoIihVUCBZRFgOkYQHhUgbYQ4kXEe+FupmR0/YwzVdhzgnYwD7RvO+ABwQY2kbalmPkQfrthSGN4/CfQdMeUyTy9xt9cevYbj6YYDinpfHFgL4aDnyOPTVwCFq31sQeYw0KAGxYDoIxz1ANyN4jqcJNeLeH3I/XAIQ9ucbfh54GcV4IuZsztTUiGZCAzDoQRFutzyFjgjSy02YmoSFF7CwFwBtO+F1iodRMSLAnczcDqdvmMIpFZ4L2RytHVUIaozKUOszz0uoVQB4oIk8icSeB8PVKepKYTvJHgGmFk6Q0eQAttNotgglPV3qq2mKwad+SNAJHWZgTM7HDOUpqoJQQdUFvIMw0i8Qt1AB9sDYArtrw1O7FQkKS8Fv+2AI3i2w6YqXDOyOazB8KKtPnUcwh6xuW9h8sXPtU6mjU1EMRBpoJLagskkrbToJO1pk8sRuwa1GSopJ0MFIhoAI1BoI5kBZ9B7l6GiGn8OKFIDvs8wDSVCUbGBfdj+AxUe0PAquVZpipSmFrKDpM3Wf6SehseRONszWcFOixgghSbWELeJ89sZ52h4k701RgFV18VMi6gwb9DtbcYpCt2E+w/FRVoKqgDR4CJJMAW3MAcp54tqr+uMPyPEa+Sq66JIB5MJVxyBHXGycPza1ArKytqRWJBmJWYnn0xLjRTJ7MARvPPDZvedvf3/DEc13qMRaZ5COfy9Yw+EIGmJtvhCHCSTYz/wA/XCgASJO/rNrA4TQkGQCLR5/LHIDf9/LAA9ShmgmBP73xEr5QA6J1c523+k4fWpHhH67Y8G/44AA/EuyuXzGnvk16QdMs4idyNLAT5kYF5bsTw2i+rui7cg7uwHnp5/8AdOLbXZtwFiNybW5H6fXAinkmvNSdTNuvKRN9zuBfkMVyaFSE5bg+XD6u7VRYLTHhpyBY6AdDN/cRIAHTEjNKxV6bagQVAYC+hzAME8rqfScNfY3VvAxEzJ8ojVvuOkcxiTluDqj69dRmiCWJKxuYEgD6gYBAbKdn0o1F/nan1h1Dg6AwHdhlCsPEBAvIEgxizDLhRrdA9QJDNClm25mNyB8hhagBjA9bn29fLpOPMxUQKS7KqwSxZgB9bdcIZBTg2WZhXNFTVJ1SSSAwtJAOjUI3AsduuJzUgLm1+R3vN/fHtB5UFdJUCZBEeWEVHuANyJuOQ39/XABH4ktZgO60CI8RJgE7gqBJt0O56btcN4K4OuvVDtJOlBpQeRvqIHSw6zgiK7TAVhzJgR853xBzOe7trtpWoZBO2pVuOt1E2/pbADJ1alQpxUZaa6dmIEjlY9bx74j5nj1NLDkL7gD6X2xV85nz3muo5YFwoEjShuRpUD0sT5mcePWLk/FG11PjPOHaAALib9cFhRZeGcR71SREixiSOo5e3th9mMbX5xt8zgN2fyLU5qNVDO6gGmpOhADML1N7sQNhsMGQSJJUlrwBEnyEwPmcMR7TQAeE8to+W9+uPfswN23/AH9MB83WzVN57svT0kylMypkWOh2MxeVDA81HMlks+KoO4Nt1I/H/kcwMOhWSDTEbT+/ljxwf8YXqGG3qHbrz6e+EFiGKzEiemI9SnzBM/v2xC4qXnSj6AB430gkA38Ii5jqQBPM2x7lsu7Bf5spuGWJJ/ujwlTaykbTJw2gTJATxSf35/hjnpCf+cSqzMdwDHMC35YarFSxIBHl0wikxHF+KUsqmuoZMeGmvxP+g/uP+MZ32m4zWzYCtoQL4qegtKtIglt5sLiMdjsNdglosvZjO1nAFYOr9zTBeqoEupOsRO8Ol+fzGCVetCLKhZ1FtLHSDECYALWjy59Me47EsConPVq61E1qijUmoEhW2DOs+IypMhogG3XE3gXEqVB1UNCNVChtat3jPfZbreNUgfdF749x2KSsESu1/HHpVO7WQIg+GAZmQrReJX/OKQH6X99sdjsSOInM0w6lT/wcHP4dZ1lrVMuxgMupV/uX4r/6b+2Ox2G+ikaFSgauZmTy3vtzgHD4JMbiZ/58ueOx2D5MU9iwfP2wrVjsdiTQ44cKjTK79T63tzx2OwIGM1KAdSGJgxYWwnJ5RVVVFwo06jE26/jjsdihDjgmNJj2G2EZcGDLd5fcCALbbmduXXHuOwCFusHaT5R+dvnhvulKAMq2gxAIBER7g8xj3HYBkfWlSFWoH0HUUDDfVYvzMEbWEjD5oLJaCT8/9o5e2+PcdgAe70EdMQeK8JWvSam8gHYqYKkGVZTyIPPHY7AJkLs92cp5W4apUeT46hJP/aNha0gSeuDhX9nHY7AFjFbh9NjLCbdT7bHccjuMdl8vA0sSQD4S1z1EncxtO/XHY7AJi202nc7bX/zgbxDg9LMGainWpBV08LrBtDSfcbHpjzHYYElMow/+pI6Mv6EfsYQabiSXDNsuhdIWREkFm1Hbntjsdholo8ptUElgATM6ZIjkL8/OI9MKVJuIE+Vse47ElDlNotfCWf1+WOx2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moocs.southampton.ac.uk/portus/wp-content/uploads/sites/7/2014/06/archaeology-cour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555" y="4747158"/>
            <a:ext cx="3341045" cy="18811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3219a2.medialib.glogster.com/media/b3/b3a185bec09e62b40671bedaf436d8af2135456962fefea43ffadb6e1ee1a032/fish-fossil-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257800"/>
            <a:ext cx="2112726" cy="138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Clues</a:t>
            </a:r>
            <a:endParaRPr lang="en-US" dirty="0"/>
          </a:p>
        </p:txBody>
      </p:sp>
      <p:sp>
        <p:nvSpPr>
          <p:cNvPr id="3" name="Content Placeholder 2"/>
          <p:cNvSpPr>
            <a:spLocks noGrp="1"/>
          </p:cNvSpPr>
          <p:nvPr>
            <p:ph idx="1"/>
          </p:nvPr>
        </p:nvSpPr>
        <p:spPr>
          <a:xfrm>
            <a:off x="76200" y="1371600"/>
            <a:ext cx="9067800" cy="1524000"/>
          </a:xfrm>
        </p:spPr>
        <p:txBody>
          <a:bodyPr>
            <a:noAutofit/>
          </a:bodyPr>
          <a:lstStyle/>
          <a:p>
            <a:pPr marL="0" indent="0" algn="ctr">
              <a:buNone/>
            </a:pPr>
            <a:r>
              <a:rPr lang="en-US" sz="4000" dirty="0" smtClean="0">
                <a:solidFill>
                  <a:schemeClr val="bg1"/>
                </a:solidFill>
                <a:latin typeface="Adobe Caslon Pro Bold" pitchFamily="18" charset="0"/>
                <a:ea typeface="Adobe Ming Std L" pitchFamily="18" charset="-128"/>
                <a:cs typeface="Aharoni" pitchFamily="2" charset="-79"/>
              </a:rPr>
              <a:t>How is history like a jigsaw puzzle?</a:t>
            </a:r>
            <a:endParaRPr lang="en-US" sz="4000" dirty="0">
              <a:solidFill>
                <a:schemeClr val="bg1"/>
              </a:solidFill>
              <a:latin typeface="Adobe Caslon Pro Bold" pitchFamily="18" charset="0"/>
              <a:ea typeface="Adobe Ming Std L" pitchFamily="18" charset="-128"/>
              <a:cs typeface="Aharoni" pitchFamily="2" charset="-79"/>
            </a:endParaRPr>
          </a:p>
        </p:txBody>
      </p:sp>
      <p:sp>
        <p:nvSpPr>
          <p:cNvPr id="4" name="AutoShape 2"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TEhUUExQWFhQXGBoYGBUYFxcYHBsXGhgbHB4aHhwYHSggGB0lHBcYIjEkJSkrMC4uGh8zODMsNygtLisBCgoKDg0OGxAQGy0mICY0LywsLCwsLCw0LCwsLCwsLCwsLCwsLCwsLCwsLCwsLCwsLCwsLCwsLCwsLCwsLCwsLP/AABEIAMIBAwMBEQACEQEDEQH/xAAbAAABBQEBAAAAAAAAAAAAAAAFAAEDBAYCB//EAEsQAAEDAgMDCAcDBwoHAQEAAAECAxEAIQQSMQVBUQYTImFxkZLRFTJSU4GhsRQjQlRyk7LB4fAWJDM0Q2KU0tPxB0RzgqLC4qNj/8QAGgEAAgMBAQAAAAAAAAAAAAAAAAQCAwUBBv/EADURAAICAQIEAwYFBAMBAQAAAAABAgMRBBIhMUFRBRNhFBUycZGhIoGx0fAjM8HhJELxUjT/2gAMAwEAAhEDEQA/ANBs/bjQabBQ3IbQDKE65R1UAT+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AvTrXu2/AnyoAXp1r3bfgT5UAL0617tvwJ8qAF6da9234E+VAC9Ote7b8CfKgBenWvdt+BPlQBndr7YbLqiEI3fhT7I6qAPGcRtV4KUA64ACQBmOk9tAEfpd/3znjV50AL0u/75zxq86AF6Xf8AfOeNXnQAvS7/AL5zxq86AF6Xf98541edAC9Lv++c8avOgBel3/fOeNXnQAvS7/vnPGrzoAXpd/3znjV50AL0u/75zxq86AF6Xf8AfOeNXnQAvS7/AL5zxq86AF6Xf98541edAC9Lv++c8avOgBel3/fOeNXnQAvS7/vnPGrzoAXpd/3znjV50AL0u/75zxq86AF6Xf8AfOeNXnQAvS7/AL5zxq86AF6Xf98541edAC9Lv++c8avOgBel3/fOeNXnQAvS7/vnPGrzoAXpd/3znjV50AL0u/75zxq86AF6Xf8AfOeNXnQAvS7/AL5zxq86AF6Xf98541edAC9Lv++c8avOgBel3/fOeNXnQBwraTxuXV+I0Ae8jDNpwwUGkFQaBukXOQftp+KjhNiLbcsGQcfeknIAJMdBvyqW+gs2TOPtD3sp8LflR5lP8yHlzNVyZaS6zLjbZWlRSTkSJG7Qa3ri2vkVzymFvR7Xum/Cmu7UR3M85WhwqMPODpG3NswL6erWHLxBptYN1eHJpcSRGEcP/MOcP6Jn/LUPeUuxL3ZHuSI2c6f+Yc/RM/5aH4k+we7F3NoxhWlMoORsKUgQooT6xTrG8zeK2t8dik+q/wAGK4S3uK6P/JklYPED/mWrX/qbXnWR7z9P0Nf3Z6/qQlnEzd9vt+yNf5q77x9P0Oe7fX9SXDMv84gKfbUM6AR9laEgqEiZMW31OrX75qOOfyK7fD9kHLPL5hXlVsgOFHNBxASFZuZyJGo9bom/VTOqnYuNaykuIvpYVyWLHht8DPHYwj+mxHjR/p1m+3z7Gl7vh3+xwrZBmzuI8aP9Ou+3y7HPd8e/2CvJvDJbdhZW4lcJ+9yqyq3R0REkx8eqmdLrd1ihJcxbVaLZW5xfI1G1Aww2XFMBQEWQ2FKMmLAVqTcYLLMqClN4QB/lNhfyJ/8Aw1Ve0VF3s9o55S4X8if/AMLR7RUHs9pY2dtnDPOoaGEdSVEwpbASkQkquT+bUo3VyeERnTZFZZJyq2GlbaVIzNlBvzRSmQY1lJmPOq9W3CvfHoWaRKdmyXUyK9lx/bYj9Ij/AE6yfb59jX93w7i9F/8A9sR40f6dHt8+we74dzV8j9lIDSyuXCXCAXMqiAEptoIEzWro5uyvfIyNbBV27IsflIytCkcwnDoEHNzjOa87o0qGr1MaGljmT0mllem88gWGcX7WD4/1c+dKe9I9vsN+65d/ucqRi5icF/hz50e849vsHuyXf7hfk00V84Hxh1kZSktthIAObWddBT+lv85PKxj0wI6qjyWsPOfUblNgVgt8wptoQrMCw25JER6xEVVrdSqMcOZZotN5+ePIBfZsT+UN/wCDa/zUj7z9P0Hvdfr+ojh8RMfaWp1/qbXnXfefp+ge7PX9Q7yXwmYOB4odIylJ5lDcAg2gTOmtaGjvV8W8cjP1mndEks8zja2DbDqvu0bvwj2RTEksi0W8Baf5qP8Aop/UFSl/b/I5H4/zBvM4oAJCZTBAHRMBRJmxmekb/vpAeGxIxKgQWwMwMwlMmYJMzr19tAFrksfu1fnn6CnKPhE7/iDOarykxq8GkKUQrefqa8ZZJ5fzPawSwjhKQN51qPFnXwLycC5zYXlzA9LKD04NxKfjpJPVw0X4ZdsUljPYzl4nTvcXnHcJu4OWEBRI5tAkAA3CdL1o6rTR8hOb4xX3M3S6mXntQXCT+wFePf0QN15tfdrWFXBykkupu2TUYuT6F9zY7oBIWkn2dPhm39wrVl4S1HKlx+RlR8WTlhx4fMEOCM3EeVZSxlZNZ8ngMIbVhmpSvOlaiolQiykgCIPVNbV6lpKcVvKbec+q4GJQ46u7Niw1jGPR8QSMP0bn61iZ7G3jucLwoJOvbJ+n8aV3cGCfDcn1OIC0rCST0ZKpEHWe0TEfGtTT6CU4xs3Y68jK1GvjGcq9uenMNcpSstAIQtZKxZInjrwHXpT2vrnZWowXUR8PshXY5TeOBl3SttQStpYUJMdA9xCiDWHbRKuTjI3qr42xUocjoYmfwL04DzqnBdks7LX/ADhmyvWOogf0a+unPD1/yI/n+jEvEP8A88vy/VB/H7WQCptSVG0EjiRpWhf4hCMpVuOehnafw+coxsUuzMc7gutXefOsRM3GiBbEb1fBR867k5gL7K2g4hstoMdKcxubxa+o86Zjrba4KERaWhqtm5yNTziFIQ64E+qCCdAVAca3LJ1RirbF9s4yYMIWyk6q398ZwCnnQFKyqBTu/wB68vbt8x7OWeHyPUVblWt/PHH5kLoCjrBiNRv+OtRJMLM7VSEEqGWCEiLzCQTEbhNeir8Qj5anYsZ4Lry6nnp+Hy8xwreccX0/Ig2vi0qSjKrUk24R8qS8UshYobHnn/gd8LqnW571jkDEqFjMf7GsjDNfKOFlMzP8Qa70OZWSwwtRgIVBUIiwkAExJ7DV+nrssk64Pn69ijUWV1xVk1nHp3GxWZKoWZUEpBv/AHR316WEWopS54WTzM5Jybjyywpm/mo/6Q/UFWtf0/yK18f5gDDKC85LpTCZTKtTIECTwJPwNZ4+Pi+hAS9n1nKoxbTfvk0AF+S4+7X+efoKdo+ATv8AjC2arygzKkDpEjeYrxM3+Jnt4r8KIHmOiQN87zwPGuxeGRkso1CMUiAZABiO07q9YtVS8JSXHkeSeluWW4vhzOnUhQhQBHA1fKEZLEllFMZyi8xeCm9shtXtAHgo/tn5Uo/D9O3nbj5Nja196WM5/IuqRKSJIBEW1H76anBSi4vqKwk4SUl0B7exm95WeqQP1QDScfDaI9M/mOS8Svl1x8kXQykJCMoygRlNxA7adUVjGOAlvec54lZ3ZTZukZfzdPCbfKlLdFRJNtY9VwG6tbfF4Tz6PiC8QxlNul2ExXm5pRk0nld+56SDcopyWH2LmzcclCIUTaSN9iZjvNa2l8RhCrbLmuXqZOq8OnO3dHk+foWGtqAtFwgiFEEC++3yg09DWx8hXSXp9xGWil57piwbtTGoWtOW4CTJ66yNffG6acORseH0Spg1PnkqpfEWjTSkMGhkfAYicQyJ/Er9RflTnh8f+RF/P9GI+Iv/AI8vy/VBHaGzVKclMQTJUTpxtvp+/wANlZc5J/hfMQo8SjXTta4rgCsbhShZTrvB41l6inyrHDsamnt82pT7nCWrAnqj+N9UN9i9F/YGDbXziVpCjmBk65SIiRulJt11t+HQrsqakk8P/Bi+JWWV2pxbWUHXmwpJTuNuzhWnbUrIOD6mXVa65qa6AwbIhJJJUYMJTAE/G5+JrOXhcI1vrL6cTRfik5TXSP14D7N2cDm51pMWjMEqPXa4A0+dT0WkcINWxWfqV63Vqc06pPH0ItrNAZUJTlTBgJG+bwE7zSniVE/Mjsjwx0XqN+G6iCrlvlxz1foDw0U2g9hkEdoP8XrLnCUHtksM1a5xnHMXlEuFwy1jopkaFRMDrE7/AICmaNDbcsrgu7Fb9dVS8Pi+yO3cMUGFJA65moanTToltkWabUwvi5ROWwoqSGwCqyh1RvJ3D61LR1WStTr6dSOstrjU1Z16He1z98r4fqivSy5nmVyKyNp4gc2lLaw3CQVBsq6IsVC17CampQ2rjx+ZLy+PIZV5ORQ3gHCEnssIn5VHMOy+qJ7H6/cqOuPAkJYzJBMK5iJHGMtqkvK9Pqjm2XqEtn4x4NqlC0qB6KAzY6TeOjHYZqi23bLEOROFKazIK4PFEuKR0ikJCgpSCg31EHWONSpsc85Kra1HGCPFbNRBVmUnfrmHcbnsBFJanQaZQc3w+X7D2m1+pc1Bcfn+4NKhAseJsbC9za1YMKZyTcVlI3pXVxajJ4b5HWFalaAJ1zGx0T0vqUj4im/D6nO9dlxE/ELdlD7vgaFJr055keaAGzRQApoAQNAHLycySmYkRNVXVK2Dg+pbTa6pqa6AZ3BLJylEyR0gU5Y+JnTdFYsPDLo2rk1nn/o2Z+JVSqfNPHL/AGXMZs1KgSgBKuoQD2gfX61parQwuWVwl3/cztLrp0vD4x7fsQM4YllxJSZzEgdYCeGulUV6WfsjqkuPH9S+zVQ9sVsXw4foDcPsl5VygJ4ZlR8kg/Ok4+G3NZeF8/8AQ5LxOlPCTfyGZw4K0p6Mm0k2kdmsxSmnp86zZnA5qb/Jr37cl5nZK0vNr6EJJJgqn1VCwjirjWtp/DpU2qe7KX7GRqPEY3VOG3Df59Q2DWqZRntvrlZAF4Ea691ed19U5ahuKfTo+x6LQWwjp0pNdeq7lg7OSWQUJVnIEZlEGesEwOyK0J6GuVOK44frz/Mz4a6yN2bJZXpy/Im2Vs5TZK1KGYiMqdNd5Ikm3AanWrNHo/Iy28t/Qr1ms9owksJfUJg08IjzQByVUAPmoADY54Fw36o7B5zXk9bYrLpSX8wes0VbrpjF/wAyXdl4gFIQLFKUgjdpbvivQaLURur4LGOH/h5/W6eVNnF5zx/9Hx2E5wjpEAcAJ7zp3V3UaOF8lKTfA5p9ZOiLjFLiTYdhKBCRHzJPWTc0xXXGuO2KwheyyVkt0nlgPax+9V8P1RXJczseQJxr+HSpPORn5tuZQVWyCNxFYGrha7Xtzj5m/pZ0qpKWM/IkwCsO6rI2GyY3tkADtKaX8u/OMv6l7tox0+hfxGxGwJPNdYGUn6VbKm+Kzn7lUdRS3hx+yM64/hgbEfo1f5ago3+v1/2WeZR6fQ03Jx1CgC3GWFbim+YbjFbHhykovdzMfxGUHNbOQadQFJIUJBsR1VotJrDM5Nriins7ZbbGbmwrpROZa16TAGYmBeowrjD4SU7JT5neE2chta3EAhS4kSSBHsg+rM3jhRGEYttLmEpykkmy4VVMgNNADE0AOKAOXngkEmwEyT1VTZfXV8csF1dFlnwRyROYtISFazpFQ1OpjRFSab+RPT6aV8nFNIhb2ilR+MfIH/2+VLw8TpfxZX89BiXhly+HDOsS6SnoHt7P96q1+phOn+nP6dSzQaecLv6kPr0BAfdDyAmSCDmN4+NK+HW7ZPdLC7NjfiVW6K2xy+6QbdxSU6kXi3bb9tas9ZQuDln5cTKho73xUcfYqYdlgKCki+6Sox2SYFjVenek3Zrxn+dyzULV7cWZx/OwRBmnxA6KqAGmgBiaAEKAOiqgBqAGKqAOHkFSSAopJEBQ1HWJ31xrKwdTw8gnCcnEogqexLh/vvrA7kEUutJUugw9Va+oXabCRCQAP4+J7avjFRWEsFEpOTy2dFVSIiFAAHap+9V8P1RVUuZbHkYDlgyo4hJAJHNNaA+x3Vnza3MfjyG5OhxvMpKQogHoKF1HKMkdfr9l5peb4/z8/wDBZEv4rlS6W1Z1BakCObUcwzFUCSkwTE2TFhe9RUHngdbWDOYxlzMZCptmsfWyCf8Ayq6OMEGeh/8ADyeYTMg9PWR+Icad0nUU1PQK7L5QJcS6XBzXNOKaUVEZZB1B4GRrxqxaqG/ZLgyt6eW3cuKK/LDai2mEuMkEFQBIKdCLQe2K5qpNQ/C8HdPFOT3Iy/JHlJilvtN9JaFE5yq9gJzA6piesGY4VVRZPfjOS26uG3OMHpGanhISTQAiqgBi4JjfwqKnF548ufoTcJLHDny9QLiCpTis10afCvJXTU5ufdnrKa3CCh2QpISlI9Ubv967ZqLbFiUsnK9NVW8xiQ4ISRkbU4ekOgnNN9x0MDgbSKHXKSI+dCDeQinZmJsrIgJI/E5H0QR8655a6v7EHql0Qjs7EEzlaI3w6f8AJFHlru/oC1Xp9yni8E6gpztLSJHSIBHRlWqSYEDfFSjX24nfPjLgRh4JBXrCZtvgbqpUW3tGHJJbi1yfccUkqXACrhI3DhXq9NW661FvJ5XU2KybklgInFJmJv8At4V2vVVTk4RfFHLNNbCKnJcGSpVV5QImgB81ADZqAKHpzD85zfPN55jLmGvDhN6h5kM4yT8ueM4L5NTIDzQA2agBBVADk0ALNQBn9qL+9V8P1RVcuZZHkUsXsxDmRRaCjzbdykmRlFYGqd3mvbnHob2lVPlLfjPqMnYbBBBYAkQYSf41ApfOo9foMY03oQ4Xkhhm1ZwhRI0CpIFTlZqZLGH9CuNWmTzlfUsL2Kx+TifzDUM6n1LMab0COxcOluEpTkEKMRH4hWz4bv2PfzMfxLYprZy9CXH7HbdlKxLZJUpIkZlneSDpv7Y4Uw9JF3Ox/QVWokq1BfU8229sLmXVtBX3YIUgKWEyCjSTbNYjrilLo+XPA1VLfHJFyfxz+FXKMt8wIUUqzCJAgHdkJkcaI2ODzEJwU1hh88vXh6zaABkvC4lSc2swNeNX+1T7Iq9mj3Zr+Tu0jiMOh4gAqKgcsxZRTv6gKbqm5wTYrbHbJpBBxeUEwTF4ESY3XIE/Gu27tj288cAr271u5dTI4zlYw0r7wPJXeCW079fxV51aS6GUpYzzPQPV0zw3HOOQtncqWHnEttB9a1GAkNpv/wCVh1nSqpaOUVltFq1sW+TNmywwwU8+n7RiDdGHRBSkcVTaB7S7cBOsaK3N/g+rKr7m+D+hedxTjhl94Mgj+iw/QAG4KeIzm86ZB1VoQoiufEScmc4PZ2EAzFhtZlUKWOcURmMdJck1cljkRGVs/CLUoqw7NuiIbSNQFEyADvA+B40ActYdTJnDvrTHqtunnmhaDAUc6bGLKEVXKqMuh1SZVxTjLy8rracLiVeqtPSZePDd0uogK4ZgKRvplFZ5r7oZpuafAy+0+ULeCc5p5DiFRMBIUkjilWa47uwU5ptRfs/DJNeuSq+nTyllpp+mAW7y2wqjJ5zsDf8A90o9JY5bs8eY4tXWo7ccOQe5ObZD46IWUjRShB+txW7pZWOGLOfcw9VGtTzXy7BwU0LEOKxiG0KccVlQm5N7bt1ck1FZZ2KcnhAnEcpsGUEF8AKBEjMDBtItrVTuraxksVViecHleAW22+CPvEJXKbEZwlSSLbpArPziWR55awa7aPL1S5SyA2SPWUM6vgBaf4vV8tVJ8lgpjpornxNnsB4rw7SlElRQkkneeNN1PNab7Ctnxst4jEJQkqUYSNSd1TbUVlkUm3hA9nlHhlqShLyCpRgJvJJ0qtXQbwmTdU0stBMqG8gTVpWODegABtb+lV8P1RVUuZZHkXmVr5lKQmfuwAQQNU757aXenk+KGFfFcGU04d3pfdpumB94qxj1xe533tfSuezTO+0QLWHcWhTajhm1BCSlSS4YcJ/ErWCOqj2aYe0QJWsQsNoQcOgFKiouhQzKBC+jpoMw3/hFHs0w9ogSNSV5inKMsRIM3ndpV9NThnJRdYp4wd4jNkUExmg5cxUBMWkoIUB2EVbOLlFpPDK4NKWWeU7U5RHnTz+Da5xJE5nMXIKdP7fd1VkyhPP4pPP5GlFxxwRWVyjbJBODZJAIBLuLNjr/AG/XUdj/APr9P2JZXYsbM5UtNuIUcI0lIUCci3ybCBAcdUmRbUbvjU61tmpN5x8iFi3RaR6bgtot8whw5WkLAUASkRmvugSZn41qKS2pvgZzi9zS4jYrbbDRUFupBSJUNTl4wLmidsI82djXKXJHn+3UYfFvlRxhBI6KBh3DCYkfiuYuayp2zk84+5owhGKwmHNhYRGAbHNKKsW9KQSEgJSDeQQSEpEEgG5gcCEpf8ie3/qhhLy456h7Z2JDYVfMomVuH1lqI1V2cBYCIAp6MVFYRQ23zJ/S0KmdQB4Sf2KPdXTg/ped80AQr2jBJzKTNzGXWInpJO4DuoASdqmBJvH8fGKAIsRtBK0lKwFJOoNAAraITim/sj6pWAVYZ8+tIF0KO8ga+0m+qZpGyDol5kOXVF8X5i2vn0MenYOGSoheLIKPXScOu0aic0H4U1GxvDS4fMqcccD0Xk1iWVIIZMpSYkpKZI6jcVqUSUo5xgzrouMguVRV5SD+UOEL2GebTdSkEJHE6gdVxVdkd0WidcsSTZ5ztvYDmGZQt3KQRBAvlVlsDuvB0m9Z06JwWWPwujNtIzTX4TMdI3kjcKgTLanVZiC4qIgwpWpsNTxI7qjjhyJHrvJf+p4f/pJ+la1XwIy7PjY/KRjnMK8m90/hBJsQYAAJ3RoahqOFbJUf3Eef7E2e/h8WF8yFBOcBRS6UmARIOUlJO4x5VnV3KDUh+cNywFuUeNXilMpGGeSEqJKyhRgKQB7N9f8Axqd98bFw/UhTU63zD3I8uForcLkFRypc1EG9jdImQBO7rs1pFLblvK6C+pcd2Eh9qH71Xw/VFXS5lceQVwavu0fmJ/VFTj8KIS+Jks1IiMpW/dRyAq4faTS1BKHEqJmADrGscYquN1cnhPiWSqnFZaLhVVhWNNAFLEbLZcXzi2kKXAGYpB001qLhFvLRJTklhMo7W5OMPFJUwDAgFKub+BAifnSOqovnLNeMeo7prqIxxZnJZf2Hh3EhLjDRMRISE7rwRBFOeXFr8SFPMaf4WZ3/AIkryNMxl6KjAIB0AAjhFL6voX6bqY5WOW4hxa3SVFGU9EC2YQmQNDSXUb6F7kvhA7icyrpbCVcOllGX5yfhVGos214XUsqjmQZ2W+cS+4pBAmQjMT/RpOs3MqJnu4VKGKq1k5L8cuBosLsdR9d4ACbIGbXrMVB6lf8AVHVV3ZbaxWDaIAJecCk6BLm8A2CSkWJ1o3WvnwO4gvUMMctXB0UYZOoCQ4W2z2whJEdmkGarwusvod/ITvLJ1YKV4ZEfiCVoJI9mFJGvGdJ6qFtXHd9gw+wJ2ptzBOmHWPs61H1ygoixvKDkPC/GpR83nGWTj29VgGYjZCVQph/MkkC+VX/ki1hJ03VJXyTxKJzy0+TBG39nuMtBwLBIUCCARlULpN9Z0PbU4Wq3McHJQceOTvBbORjkrdUCnOBEWiwFOaXSpV4YrqNQ9+UaXYuy04dGVPbNP1wUVhCc5uTywgTUyA4oAwnLbbplzDOJAHrC0kiAQbmL3+VZ+osm24PkPUQjjcuZhW0ShI06Zv1ZRS/UvLaSkc5K0kkGLCCYI421NROnrHJtROFYO8tpPxitar4F8jMt+NnHKx9SMG8pBUlQSIUkkEdIaEXFRvWa2Sp/uI8n9M4r8of/AEjnnWZsj2NHLF6ZxXv3/wBI550bI9kGWek7E5U4dZaYQXM5SBKgfWCbgkmSTBvWlXdDhBCFlU+MmWNpn71Xw/VFSlzIx5BTBq+7R+Yn9UVZH4UVy5socpF4kMfzVBU4pUSI6KdSelbgPjSuqvVeFnDL9PVvy3yKX27GjOFYQuJgBPqoKpHSzXIF50FLLXfhxLDL/ZVnK4ATY2y8U08hSsI5zSSVZM6FELvCgTeAD6sxN6pqtqhPc+JdZCco7Uan0m9acI6kFSQSotwATBVZR0p6OtrlJRXUTlpZRTbYUSacFhE10BTXAMnyh5Y8y4pttOZSACrhc3FtIF5pO3UOM8R5DVdClHLM1ys22nGFoICglIKlSNCd3bA+dU32qbWC6mpwTyAVIzAkJyzYjQATIPcIP76pTLjRYRXN4d5aL5gEyOIQACOqSaVsSlZFFkXiLZzyDSHHVJ5xTeVu2XJKukJHTBHcJq2+TUeCyRhzNrjsC0lBUpDjxF8ql59N4S4oJHwFJK2TeG8FriueMmU2tyqUyrIjDlGX3ijBI0VlAECbwDFNRpi+Oclbk0PyZ5UhxxScU4EJIGSAEpBGoJF79Zi1Rto/D+A7GfHiW+VG3Gm2yGHErcJTBGRxIHSmZBG4Djeo0Uy/7IJyXQF7I5VuKUErw/O6eoVg9uUlSD3CrZ0xXFPBFTZqzsPCkc6UFkx0unzcA7lZFZfnSyusT2xeSxxjzZm+VCsLkBwzgW4k9IFS3ehFyC5KRBjTWeymqXY3+NFctvQpIxC1YJ1BUZQUnU2BCTH1rk+Fyfc7H4GH+Qu0W0NqSpyIUSQonU9vVWnp7IRjhsQvhJyykCtqcqH23TzTuZAWblMgpJsLiI1qjzpqTw+Bd5MXFZRsOTe2ziUEkAKSoi2hANPU2b45YpbXseEWNp7GZxCkqdRmUjS5G/QkXialOqM3mRGFsorCAvKbk0XEIGFbZQoKJUYCSREagX656qpu0+5JRSLarsN7mwvsLAFnDttPZFKSIsBETYXF7Ruq6uO2KTKrJbpNouuYhtoAFSGxoASlI7BUnKMeZxKUuQ4xYKSUKBjekz8xSmu/Fpp7ft8xrQ8NTDd/OAMxOLVIlZB4Zz515WO7msnqnt64I2XnCoJzkFUXk21PHgPnTOlpd9ihkW1Vyorc8F9htzMAomAZkqkHgBfje9auk8Psrv3TfBcvUytX4hXZRtguL5+hR2mv7xXw+grTlzMuPIJ4RX3aPzE/QVZD4UQl8TMzyn5JrxTpc50JASEoTlJuON7Sd9UWUOcs5L671COMGCVsLEj/AJd79EvyrO3x7of2S7COwcV+TP8A6JflRvj3QbJdmb7Y3JBlAw7sq5xELVeylRMRug/StKvTxWJGfO+TzE1ZNMC4hQAkGaAPNts8n3+feUBmCySkzxmx4RNZ1tEnLKH67o7eJmroXlUSkdHNpwHnS3QYJMUbgNqJKrEAg62Fxxk0R9QZpsKzOBXuyqBV1AFJJ7qWa/rIs/6GSwWBceVlaQVK1gDQdfAdtMykorLZWk3yCjpxuEgq5xCTYBUKR2b0zUE67PU7+KIQZ5UwhPPNJOaYyQOiN+UyDJtu9U1CWnT5Nomre6HG1sCr1moP/ST/AOqqh5Nq5SJb4PoXdmJwjy8rTOci5+6sPzpVpUZK2Cy5HU4SeMBJl9JfLSBK8uZWVIgEEQDG+CflVUoSde6TJqcd2EY7lbjFqfU2qQlswE6Xi5jifpFOURSgsFFjzIDNLg3kg2IFpEz9QKuKzTbKYy4XF8Bb4xf5mlrf7kSyPwsDBkqU4IkzwJOomI6qvSbxgg2lzFjGYTmjLoMtxJnWDfSDQsp4YNp8UFeT+23MPzjaEysqsToL3n+NTV0LnCPAqnUpviei7E2lzzQWRlV+IcDvHfWhXPfHIjZDZLBYxuJCU3UEqIOWSASQCbTrETXZySXM5CLb5HlWH2wftCHnFLcyErKXFWMCREaaT2isyM2pKT4mjKKcXFcAxyj26jFJQCypOUc5mJBOTQ+qd8DWp33eZjCIU1bM5YT/AOGyFJbdzTdSCJ4QaY0mMMo1XNGtQyASobwBHUOFWV6eupycFz/n5ELNRZaoqb5fz8ym0Pvk9EpEGxFtDv0rL0VFteqbnHCefl06mprb67NMowllrHz69AgDW2YgE2p/Sq+H6oqqXMtjyCmC9RH5qf1RUt22Gey/wR27p47siw+0knUHWwjXqrIXi2a3lfi6djX90/1Fh/h69zkKSU3G43rB6m70OHlIzABQ+JFSjCTWUn9CEpRXBtfUmwl1EzKRZPDrjuA+Br0HhVMowc5deC+SMDxS6MpqEenF/MtTWsZQ2aK6A00ADeUO0OYYW5EqiE7+kdO7X4VTfZsgW0w3SPLGCSo3T6qZzJCj6o4j+JrKfI0h1LWEknIN1kiSQeoWuNeqjhkDW8kYeZxWG3lIKf8AuQEz8CE99KX/AIZRmWQ4poi5PYs4XAurQ3LskkkaQconqAkx2121b7UnyOx4RbRDtHlUMQwlkpVnMZ3FZcoCbqUlKbE20MxNWwoUJ5RBzysGRfdzKJiBuHAbhV5ANbI2G64kfgQTJVFyAPmPlVNl0Y8Ob7E4wbCm0Ntt4VksYSJX6znrHeCZ0JNhwF441GNbm91n0OuSXBD8g3SFOuqlX4RJMSTJPbp31DVvgoo7UuoK5W7WW+70koShJhMBOaP7yvWmL5dBwq6qtQjghKWWCnHcpGVAToRNzG4ydPgBVpE2ydlKVgloYy5XSFkkmQbWngYFXS0ilJWRf5FC1G3MWc8ktkrQ4ecQbkm9x8KtorlF/iRC6xNcC5y6SyliFJGdUlEbiNT2edS1TiopY4kdMpN5MRs9aOfOdJKSoiNwBN5+VJwaTWeQ3NPDwesbMw6EIGTQ1qwikuBmSbb4lflG4pDK3EuZMiVEDm2Vgq3f0iFEdgil9VTCcd0uhfp7JRltXU85/lfi/ab/AMPh/wDTrN8qP8bHtzG/ldivab/w+H/06PKj/Gw3M2PIPabj6XVOlJIUkDKhCLQTohIB+NaGjioxeBLVPLRqppwVGKoroDTQAE2kfvFfD6CqZcy2PIKYVX3aPzE/SicXKlpdv8HYSUbk33/yUcPgVWKzl6hBN+JNu6e2sujwlYza/wAl+5p3+LPOKl+b/YZx1IOTNI0ixJtwGvdWXZU4ahxrT4PgsZNOu1ToUptcVxYRZnKDEGLivWQbcVlYZ5WaSk8PKOyqpERTQAxNACFDaXMEgJym2Sp8dFRBAIynS+pjjFK3Uq3DT5DFVrr4NArk9sBbbh5xIKYSB8EgH6VGilxfEldapLgRcqMCoqWltpQBAAKcpBi95UCm5I03b6p1FMnZlItptioYbB+zZwjyXVoWc0JygGObjpFUa3iB1fClrqnt2svrmm8oPY/GJwj5cWkrwmJgqKQFFK4PqgkCFAzB1vwulGPnR2v4kX7tjz0ZMvB7AWEqGJeQBaA25YmTcFBkkz6s/AVYvaV2IvyylitpbIwpPMsu4h2SQVjKBwkruDvsm0xrRKq6fxSx8jqnCPJGW23ynexEps237tEgEdZ1V9Oqra6IV8iE7HLmBkrjcD2iriBsNmbTZZ2arIf504tacgzdBGQfe69EgBQG+/VVEq3K1PoixTxHBkGnSnQD4ifrV5WENh7NXi3wi8EytXBI1P7B1kVXZYoRySjHLwaTlLibKQ1AaFkJQo5isGCYGiReOwHfNcqlY4JSZySim2jT8nsSpbfS1BIB4gEgH4i9bFDbgsmbckpcC7jcKh0QtII66tcVJYZWpNcgaOTLGoSO6qvIh2LPOn3CzDYQkJGgsKtSwVt5GxOHS4kpWkKTrBAIkdtclBSWGdjJxeUUmdlNpWFJbaEEkENpSRYiOiOuk6tHKu3fvyuz/cbt1cbKtuzD7o52nhWfWU0hSz+ItpNh1ka0r4o7MxVcX6tfoNeGKtqXmSXon+o2wkJSXMgSPV9UJSJ6XsxU/CnOUJb88+pDxWMIzjs7dArWqZYxNACFAAbaR+8Vbhu6hVMuZbHkE8Gegj80fq1G67yaPMxnCROinzr1XnGWzrnRITOsxS2k8RhqJbVFp/VfUY1fh8tPHduTX0f0O5rSM8RNcAbNQA6TQAiaAMd/xCbdhKgfuspSUzHTmZI32FuykdXF5T6Dmlaw11B/IrabLHOc46ADEdFUSYmbXNhHx41DT2Rg25E74SmltCG1uW6QFJw4zGJzqBAF4sNTU7NW/wDqiENN/wDQd23tQYdjnSMxgADio/xNM22bI5F64b5YMVtrlg84UfZ3Hmej0kocUkFX/aRm01rOvlG1ptD1UHWsZJti7dzIVhsZKkrkhS5mSZuTfW4PGkraWnvhzGITT4MEbR2UW8yQoFAUDmNt2hjfV9ct0ckZLDwDS0n2x8Ar9oqZE4cbIid4B+B0oA6LBgG1xMSJjsoAkYJ9QlQk2A4mBfqtQA+BwC3VZUCeJ3AcSajKaiss7GLbwjRYnaDeDYLDCpdcH3jgFxI0mdRJHVffVCh5kt0uS5E29qwgUrbuJCkh151xKSDza3FKTppBMAgGOqmYJQluSKpfiWD0zYmPQ62FNxB3cDvFa0JKUcozZxcXhl8mpkDpIJ0qq26FUd03hFlVM7ZbYLJytURfXTWqNPrqb5bIZyX36G2iO6eMegkXNqbk1FZYrFNvCGzC8biR51CqxWR3R5E7a3XLbLmPNWFYs5NAED2JykWnt/dWT4hrbKJKMMcuZq+H6Ku+LlPPPkJh0kmYHAdUa9891S0OtUq27ZrOevDgc12ilGxeVB4x04nD+NjQgxvAHlWXfq7Y2y2WNroalOkqlVHfWk+oMedKjJubfSt2mTnXGUubS/QwboqFkox5Jv8AUn2ljFNYQrTGZLYIkSNANKnfFSoafZEaZON6a7sxuC5cPJXmcShSYAIAymBpekNNt0+dq5jup3X43PkSYvl26VgtpSGxEJUJPXJHXNT85qxzXXoQ8tOtQfTqa7Ze3WnmS6FZQkStJ1T2xu4HfWhG6Mo7hGVUlLaXcLi0uJC0KCknQirE1JZRBpp4ZNNdOHmT2130LWA/+Mx0lGL1jSnLPN/U1FCOOSBmMfWqc7pctI6RUBfr31zc3zJJJch8LgnXFJbTBKrAZk9s2O7UmiMd0sLmck9qywzjuTLyXUgjMlYSApMkAykEGQI3mrXp5xaXMrV8ZJs9Ccw+cZQSJsIJB+VaFsYOP4+S4iVUpqX4Ob4Ava6GzzaC5ORUZJkq3Sd443rz+isbvbUXh/Y3tbWlQk5LK+5Zfw6smVpWQHWNe/dWzdo4WyUnnh0MenVzqi4rHE4RspCG8oSDxnf1GpW6ZTrcFz6fMhXe4z3MzO0uTTJMjMyeChKD847jWBHUTjwfE2pULnyBOJ5MPqUVAoVJmcwHyVFXrVVvnwKXTIS+SrthKNLnMYmd0DhXHqqwVMgjsrkygLGdwuEXKEC1tJ3xMDdrUHqW1lLHzJxoy8czT4HZCRCcnNo9hJMm2pIMD4T20nO/82O16bvwDDQSEhIAAAiLm38GqnZNvmMKuCWMDJAMdGeJVJv/ANxj5V3zZ9znlQ7A8OH7Sq+qEH5R+yt/wmTlW89zB8VilYsdi+K1zLGKs0J3XNuzh2VieLaab/rJ8EsY7eps+FaiC/pNcXxz/g5cKZBJICb6HSKydJqHRZvSz0NTVUK+vY3jqOXVZZAifw7/AIn61vavSW6itfiw+3T9+Bh6XVVUWP8ADld+v7cRmUQAP4nf860K4KuCgughZNzm5PqdA1MiUds7YbwyQpwm5gAXJ/2FVWWxrxksrrlPkY7ljt7Mts4d9WXJJyKUm5O8CL9tI6mUZyTXEc06lCLT4Ge9M4j3736RfnS22PYY3y7i9MYj3736RfnRtXYN0u5udnqJabKiSShBJJkklIvWnX8KM+fxMJ7Qdy4UnIlyG09BclJsLGCPrRcs0P5I5V/e/NmOXtUIcKF4PCWBJhC9ySR/ab7VkKOVlNmln0NVh9jsLQlSmWekMwyIgQbjUkkxFaVWihtTk2/zELNVLOEsAfbeOZwzhbTh8Oegf7Nc3AyhRSsAyQo6bhSl1KhNxjJ/Uaqsco5aCfJPEOFsBWHDSZJkdEHsSb8a0NO5bcNCV6juzk0ANMi549jWVZ3OifXJmOs+dYrfE11yOH4hMD8H7Y/ZPxqKOs0fI1SE4whRSDzagNAM2YW7coNM6RrdxF9Unt4G+S4CSARI16q0k0+Qg01zGXoQdDQ4qSwwTaeUVmdntpMhImuKCRJzbLaakQJoTlBP1jfoN1YWu8Ruqv2QxhenM3ND4fTbRvnnLE2SVGIyxoNOy+tYc5OTcnzZtQiopRXJEJ2c2YPNok/3B+yhWS7s464voh07Lazf0bdv7s3+Nd82WObOeVHPJEn2Y2gCMpHACSDoNdOrto3ZzkGuWBkN9IyNDrxBHaSK48YyiUc54jlOl93979lcydaAzz7inyhtZSlETvkm953XFbGg0MLq90+pka7Wzqs2w6E+FYXzqlri4AEcBWtpNL7PHbnJlarU+fLdjBTxeOxQeLTbSAkglLqiopIG4wLHqq2Urd21JfMriq9uW38jHbV5Q41DikKdU2oWIbOUcdRcjfSFzlJ7ZjtSjFboFJXKPFkQcS8Qf76vOqPLh2Rd5k+7N1yQxz7zZW9GUwEWgmNVfTuNa1EpyWZGZdGEXiIdKoq8oFNAA/axxXQ+zOZBJzjOUiIiba/uFJ6nTea0xmi5VppmUx23sY04UKxKugYP3q4JidYtWbOmMZOOB+M3JJlIcqsYSf5y7EquFkiIEa3o8uHY7uZdc5S4nLbFvCwJVlVEGIJ6RiY16zao7I9juX3DTT2dKVkklSQSTrcA3rWq4Qj8kZ1nxv5hHFYbncPzYVlzISM2sWHZVzhvr2laltnkz38iAAPviCLSEGY8dK+xcfi+3+y/2v0+5odlYHmGwgKUuJOZRkyfpTddahHahaybm8ssfZk5s+VJV7UCe+pbY5zjic3PGMk2aukRTXQPMn8EhRUZKTzsKlQsCb27JNYE54kbCXAo41EGOlGQEZlSYMH4dlSi8gzppKV3Dd59s3Pcfn1UPgBteReGhtT0Ec6RqoqJCZEyeJJrS0le2OX1ENTPMsdjRE02LDigB81cAr4l1aRKUhXUSR/vWZrvD1fJTTw+ppaLXuiLg1ldB9jc6M3OEKJM7hAvbs0rL8R0caIxcfkafh+sldKSl+ReZKgRItHHjWXwNPjkkRIOh04nWTR0DqRKdXMAARGs3md409XgdamksZZBt54CC1SSRc8NBA3Trob9tEksYQR55YwUZEjdpeo4JlVnCgOrXJ6VyNP2Vo6bxGVFexJMztR4fG6ze20RYDF84jNXpapucE2ectioyaRYJ7qtKyF9t1SpGIcTxAS0fmpBP1pKWhpk8jMdXYlggwjT/S519R6fRCQ36nBX3Queqox0Ff8A2X3JS1c+hdSIEAQBpTySXBCrbfFiJrpwcUAcvvhCSpVgBJqMntTZKKy8HmzzgdeC1JMLcKigzoDoe0CKxsy3ZayanDbhM9AcbSpkhLYylFmyAnUaEbq2GswwkZieJZbM5hOSilGVqyJgDKCFH4wI4Qb6Vn16Kb+N/Qcnq4/9UEnmQ2QhPqpCQJuYCRTeNvBC+XLiwthldBP5o+lXQ+FFUviZIDUiIiaAHmgDpsZpuBHGf2UrqtVDTw3S68hnTaaeoltiR4XMokWPWJiDOpIERFV0a+uyDnLhgsv0Nlc1BcclVXNheTInrlIEmbEWunrqqjXQtt2JcOj9SV+jnVDdJ8evyMg1sJxeLBdY+6JMhMhIF4E9VtOFFdE3P8UeB2V0VD8LC+K5IMK9WUgWjXfrOpPbNXz0abzF4+5THVNLismhYQEpCUgBIEAcAN1NpY4IWzk6JrpwcmgCNx7QAbxqd03PZrWPLxCcNT5c0lH17d8mvHQQlpvMg25eh0p0AgSJJiBfcTqOym4a+qy1Vw4+orPQ2wqdk+HocP7TRhxnWlZBt0E5zPXew1vVXidEra0o9yzw2+NVjcuxSPLLDxGR/T3X/wBVie77O5se319h0ctMODPNv9vND/NR7vs7h7wr7HJ5ZsTIQ9oNWuBOkK6zXfYLMYyc9vhnOBDljh5koe+DP/1R7BZ3D2+vsc/yxYtCHtPdf/Vc932Hfb4EWI5TIcSUNJdzqTlBU2EgTqZnhVtXh8nNbuRXb4hHY9vMI7OayISnqr00VhHnJPLLFSIjzQA2agBJVQA5SSDlyyPaJA+QNK6vVLTxUmufAZ0umd8nFPkQM86FEOBuIBTkKjvMzmA4DvqGj1i1GcdCer0j0+M9R1pfBJhoI1upYVA49AjSl7fE41WODWfkX1eGysrU08fMmuDB133m/Cm6NZVfwi+Pb+cxa/R208ZLh3OHSUmejliZlU92WPnS1vilddjhJPgMV+G2WVqcWuPE6B4VpmaCcev7w/D6CqZ8y2PIJ4NMoT1JTr2dVL6nVezQhJrKfB/QY02l9olOKfFcV9Tp1QSmZvw+nx6qofikXdGEFuT6r9vTqXrwySpc5vDXR/v6jRxrVMs6aEmJjt/dVd1saoOcuSLKqpWzUI82WG8OnUmY+A8yO6sDWeKxtg4Rhz6v9v8AZu6PwuVc1OUuXRCDZmxtP8fGsXPc2fkQPIbUIXcjqNjuMgWO+mKa73/Uri+HVIWuso+Cxrj0ZEwqQDoYBj4V7OLbim0eQkkpNIfNUiI5NAFfH4tLTanF+qkT1k7gOsmoWTUI7icIb5YPPMVyoxKllSXVIG5KSQAKypWSk8tmlGEYrCREjbmLWoJD7qlKIAGdVybAXNVqtSfLiWeZJLmaXZuExqMQ3zzi1t3JOcqT6psZ3yRTdWmcLE8CtupU62ss1KkTrpWiIEacMg/hHdUdqO7mN9mR7Io2oNzH+zI9kV3ag3MX2RHsjuo2oNzEnDIP4R3Vzag3MdLCQbATXdqDcyWa6cOm2yrgB1n+DS9+qqoS8xjFGltvf4EOtEakaxv8qpp8RptmoRzl+hbd4fdVBzljC9TgmnhIdIJ0E9lRnOMFmTwiUYSk8RWWdsic3ZHxn9xrK8XlF0RafX/DNPwqLV8k+3+Udt5hE2vESf44V5zPY9DjuSPJ0vqoTPCRYnr0rsOeQnywV817KHyP7a401xJJp8MkeIgjpSbj5HT5VKu2UJqa5rvxI21xnBwfJ9iLEYgJ06t/7q2qfGLJTUZRXFpdTGu8IrhByjJ8FnoDdpD7xXw+grYlzMePIKYRZCBHsp+lZfi/9iHz/wAGp4T/AH5/L/Ig7O7TjP1FYNdkq5KUHhm7ZXGyO2ayhFcDq31t6PxWUpqF3Xr+5i6vwuMYOdXTp+x0hUGa1tXU7aZQXNoytLYq7ozfJM6ZesQoR8/9jXmtT4fZRBTl+foej02vrvm4L/0sNujvP7v2VntMfTRUmCeBM/A16rwmalp1Fc1/6eX8Ug46ht8mOtJSb2MAx1Gn4WRnna844MRlXKGNyxnkMKmQOpoApPbTbQ4WlqAUAlRzWHSuBJtMXpf2mvc4t8i7yJ4TXUzqOV7qnkhoq5pKojogFE2/ASk99ZN0ISk5Y5mjXlJIZvlK8VNha1Kb5w55yHMLRogaFJPXXadkJqWAtUpQcTR4DarTxIbVmgAkxESTa++tiu6NjaiZk6pQXEt5oq0rFNACBoA6mgDnNFACmgBBYF4n6fGktfbdVVurXz9PUc0NVVtm2x/L1K6HSpSZNgTbQXBFYul1u27fc2za1Wi3U7KUkWSoATIJ3cBfU1f4hrqbobIcfUX0Gitpnvnw9DhZBgpAmQf4+FZ+jsVV8Zy5Ghq63bTKEeZ24QCBMzw0r0mn11d83CPT7nndRorKYKcuv2J2HgkKuBMajdef2Uj405eXFLll/wChzwdR3yb54X+ywh0HQiJOh1gDeK8+3LGH0N9KOcrqILBE7x2/tqJ0jedAkmAJMzcbuNdWc8DjxjiQvrClJN7D5W+UlNSWcPJx4TWCNRkR1m3fUCwqYlNiau07/rQ+a/Up1C/oz+T/AEKW0D94r4fQV7CfM8hHkEWRKBr6qTbs7Ky/F/7EPn/g1PCf78/l/kZuRfpRPVxrz+D0GSV5iRoSJMjjamtBZVXdm1ZWO2ceopr67LKsVPjn6icQUmOodl+HHhXqNNqoX7tnR4/2eZ1GlnRjf1Wf9EycsaEyN+ltaxPEtXY3KiSSWft0Nnw7SVpRuTecffqShKZ0GuvXE1jvJr8DptOhhNuNThbODe1tfIhOuM0tyT+ZXx6YWDvIM67iPM1seCS/HNfIyfGY/ggyLNXoDAGJroAXbWxTiVBSlhJgA5UkzExqoaSazK/D3FtuXPjy/wBj0tYmklH7mVfwZZJSHEkZsoITAKrXJ3RcHhFKzgt+1cfUYjJ7dzJ3+Tj6Am2YCfUMx8PWNXz01keOM/IrjqIPqH+R+A5tnOUlKlmTOsC31k05pa3GOX1FdRPdLC6B0mmhcQoA6zUANNADE0AIUAdpWBr+36Ckte7lVmlZfXrwHNCqXbi3gunTicttTfQcIHV3V5e+iylqM10yemovhcswfXBK2zv0F9R11TktwPCbWGsafxFHE5wyVkkmCdQTYCL16bw7SVxSui221/6ec8Q1Vkm6ZJYT/wDDpQnUVqYyZnItqa6KdRYnviPlFeV8TsU9S8dMI9P4bW4adZ68TjILi+kj99IYHsnK0wpMHeq/alQ3dtdh1CXT5iQxAtA4xaT3VyUm+B2MUuJypvTTU8eJqJIqYxJA/wB+NW6b+9D5r9SGp/sz+T/Qo48/eH4fQV7GfM8fHkWXMOHG0gqWkAD1FFJ03ka0OqNkEpArJQk3EgTsdPvH/wBMuq/Y6uxP2q3uP6HT7x/9Muj2OrsHtVvcnwmCDZJCnFSI6ayrunSrK6IV/CQsulP4jvFJcVHNvKbjXKEmfEKrv0ldzTkuJZTqrKliL4ECWMR+WOeBvyqj3ZT/ABF3vG3v9xHDv/lbngb8qPdtX8Qe8LSZhp0Klb6nRBABShMTF+iOqr6NJCltxKbtVO1YkWM1NCwgqgBA0ACn+TzCjJSYJkpCrTM/C/Cl3pa284LlqJpYyFSqmCkWagBCgB5oAZSqAEFUAIUAPNACJoAr4lLioCHVNXvlCTPiH8TS2o0sL8bugxRqZ0529SA4V/T7W54G/Kl/dtRf7xt7jDCP/lbn6Nvyo921HPeFpNhGVpKs7qnJj1kpER+bTVFCpW2PIXuudrzLmWJq5lKKLuHxKpnFns5lryrO92Vt5ND3jYlg4GExA0xR/QNeVHuyr+IPeNovs2J/Kjx/oWuM8KPdlX8Qe8bRJwuJn+tf/i15Vz3XV/EHvK0c4XE/lZ/QteVHuur+I77ytGGCfJ6WJkWkcy2JHCQLVKHhtUZKS6ehyXiNsotPqc45fTPw+gpqfMUjyIUPqgdI6DeeFRi3tRKSWWPz6vaV3mpbmcwhueV7R7zRuYYQkvq9pXeaMsMIcPq9pXeaNzDCFz6vaV3mjcwwhueV7R7zRuYYQg+r2ld5o3MMIcvqj1ld5oywwhy8q/SPea5uYYQg+r2j3mjcwwjgvq9pXea7uZzCOg+r2ld5rm5ncIXPq9pXea7lhhC59XtK7zRlhhDF5XtHvNG5hhD8+r2j3mjcwwhc+r2ld5o3MMIXPq9pXeaMsMIYvK9o95o3MMIcPq9pXeaNzDCH59XtHvNc3MMI559XtK7zXdzDCFz6vaV3mjcwwh+fV7Su81zLDCH55XtHvNG5hhHPPq9pXea7uYYQi+qfWV3mjcwwh+fV7Su81zLDCH55XtHvNG5hhHPPq9pXea7uYYQufV7Su80bmGED8Y6rObndvPAVVJvJZFL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upload.wikimedia.org/wikipedia/commons/6/66/Jigsaw_puzzle_01_by_Scou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7800" y="-21031200"/>
            <a:ext cx="40843200" cy="271272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i.telegraph.co.uk/multimedia/archive/00446/news-graphics-2007-_4466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56912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5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Historians Do</a:t>
            </a:r>
            <a:endParaRPr lang="en-US" dirty="0"/>
          </a:p>
        </p:txBody>
      </p:sp>
      <p:sp>
        <p:nvSpPr>
          <p:cNvPr id="3" name="Content Placeholder 2"/>
          <p:cNvSpPr>
            <a:spLocks noGrp="1"/>
          </p:cNvSpPr>
          <p:nvPr>
            <p:ph idx="1"/>
          </p:nvPr>
        </p:nvSpPr>
        <p:spPr>
          <a:xfrm>
            <a:off x="8708" y="1171303"/>
            <a:ext cx="9135291" cy="3352800"/>
          </a:xfrm>
        </p:spPr>
        <p:txBody>
          <a:bodyPr>
            <a:noAutofit/>
          </a:bodyPr>
          <a:lstStyle/>
          <a:p>
            <a:pPr marL="0" indent="0" algn="ctr">
              <a:buNone/>
            </a:pPr>
            <a:r>
              <a:rPr lang="en-US" sz="3900" dirty="0" smtClean="0">
                <a:solidFill>
                  <a:schemeClr val="bg1"/>
                </a:solidFill>
                <a:latin typeface="Adobe Caslon Pro Bold" pitchFamily="18" charset="0"/>
                <a:ea typeface="Adobe Ming Std L" pitchFamily="18" charset="-128"/>
                <a:cs typeface="Aharoni" pitchFamily="2" charset="-79"/>
              </a:rPr>
              <a:t>Why do historians study the past?</a:t>
            </a:r>
          </a:p>
          <a:p>
            <a:pPr marL="0" indent="0" algn="ctr">
              <a:buNone/>
            </a:pPr>
            <a:r>
              <a:rPr lang="en-US" sz="3900" dirty="0" smtClean="0">
                <a:solidFill>
                  <a:schemeClr val="bg1"/>
                </a:solidFill>
                <a:latin typeface="Adobe Caslon Pro Bold" pitchFamily="18" charset="0"/>
                <a:ea typeface="Adobe Ming Std L" pitchFamily="18" charset="-128"/>
                <a:cs typeface="Aharoni" pitchFamily="2" charset="-79"/>
              </a:rPr>
              <a:t>What specifics about the past do they want to know?</a:t>
            </a:r>
          </a:p>
          <a:p>
            <a:pPr marL="0" indent="0" algn="ctr">
              <a:buNone/>
            </a:pPr>
            <a:r>
              <a:rPr lang="en-US" sz="3900" dirty="0" smtClean="0">
                <a:solidFill>
                  <a:schemeClr val="bg1"/>
                </a:solidFill>
                <a:latin typeface="Adobe Caslon Pro Bold" pitchFamily="18" charset="0"/>
                <a:ea typeface="Adobe Ming Std L" pitchFamily="18" charset="-128"/>
                <a:cs typeface="Aharoni" pitchFamily="2" charset="-79"/>
              </a:rPr>
              <a:t>How do historians find out about the past?</a:t>
            </a:r>
          </a:p>
        </p:txBody>
      </p:sp>
      <p:pic>
        <p:nvPicPr>
          <p:cNvPr id="4" name="Picture 2" descr="http://images.sodahead.com/profiles/002412785/historian-monty-python-107441160748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14800"/>
            <a:ext cx="465666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Archaeologists Do</a:t>
            </a:r>
            <a:endParaRPr lang="en-US" dirty="0"/>
          </a:p>
        </p:txBody>
      </p:sp>
      <p:sp>
        <p:nvSpPr>
          <p:cNvPr id="5" name="Content Placeholder 2"/>
          <p:cNvSpPr txBox="1">
            <a:spLocks/>
          </p:cNvSpPr>
          <p:nvPr/>
        </p:nvSpPr>
        <p:spPr>
          <a:xfrm>
            <a:off x="228600" y="1600200"/>
            <a:ext cx="87630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How do archaeologists help historians?</a:t>
            </a:r>
          </a:p>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How do archaeologists find out about the past?</a:t>
            </a:r>
          </a:p>
        </p:txBody>
      </p:sp>
      <p:pic>
        <p:nvPicPr>
          <p:cNvPr id="5122" name="Picture 2" descr="http://www.newyorker.com/wp-content/uploads/2013/03/indiana-jones-raiders-of-the-lost-ark-5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68337"/>
            <a:ext cx="626893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8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Clues</a:t>
            </a:r>
            <a:endParaRPr lang="en-US" dirty="0"/>
          </a:p>
        </p:txBody>
      </p:sp>
      <p:sp>
        <p:nvSpPr>
          <p:cNvPr id="4" name="Content Placeholder 2"/>
          <p:cNvSpPr txBox="1">
            <a:spLocks/>
          </p:cNvSpPr>
          <p:nvPr/>
        </p:nvSpPr>
        <p:spPr>
          <a:xfrm>
            <a:off x="304800" y="1600200"/>
            <a:ext cx="84582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How do historians and archaeologists work together?</a:t>
            </a:r>
          </a:p>
        </p:txBody>
      </p:sp>
      <p:sp>
        <p:nvSpPr>
          <p:cNvPr id="3" name="AutoShape 2" descr="https://encrypted-tbn1.gstatic.com/images?q=tbn:ANd9GcSTw-0HHdrmI1CxlWiV2imswG1OIpiKgy356piQwo-VNwyE-z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1.gstatic.com/images?q=tbn:ANd9GcSTw-0HHdrmI1CxlWiV2imswG1OIpiKgy356piQwo-VNwyE-z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cdn.screenrant.com/wp-content/uploads/Indiana-Jones-and-the-Last-Crus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5715000" cy="376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3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a:t>
            </a:r>
            <a:endParaRPr lang="en-US" dirty="0"/>
          </a:p>
        </p:txBody>
      </p:sp>
      <p:sp>
        <p:nvSpPr>
          <p:cNvPr id="4" name="Content Placeholder 2"/>
          <p:cNvSpPr txBox="1">
            <a:spLocks/>
          </p:cNvSpPr>
          <p:nvPr/>
        </p:nvSpPr>
        <p:spPr>
          <a:xfrm>
            <a:off x="3111137" y="1447800"/>
            <a:ext cx="59436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How do legends lead to clues about history?</a:t>
            </a:r>
          </a:p>
          <a:p>
            <a:pPr marL="0" indent="0" algn="ctr">
              <a:buFont typeface="Arial" pitchFamily="34" charset="0"/>
              <a:buNone/>
            </a:pPr>
            <a:endParaRPr lang="en-US" sz="4000" dirty="0" smtClean="0">
              <a:solidFill>
                <a:schemeClr val="bg1"/>
              </a:solidFill>
              <a:latin typeface="Adobe Caslon Pro Bold" pitchFamily="18" charset="0"/>
              <a:ea typeface="Adobe Ming Std L" pitchFamily="18" charset="-128"/>
              <a:cs typeface="Aharoni" pitchFamily="2" charset="-79"/>
            </a:endParaRPr>
          </a:p>
          <a:p>
            <a:pPr marL="0" indent="0" algn="ctr">
              <a:buFont typeface="Arial" pitchFamily="34" charset="0"/>
              <a:buNone/>
            </a:pPr>
            <a:r>
              <a:rPr lang="en-US" sz="4000" dirty="0" smtClean="0">
                <a:solidFill>
                  <a:schemeClr val="bg1"/>
                </a:solidFill>
                <a:latin typeface="Adobe Caslon Pro Bold" pitchFamily="18" charset="0"/>
                <a:ea typeface="Adobe Ming Std L" pitchFamily="18" charset="-128"/>
                <a:cs typeface="Aharoni" pitchFamily="2" charset="-79"/>
              </a:rPr>
              <a:t>Discuss a common legend about:</a:t>
            </a:r>
          </a:p>
          <a:p>
            <a:pPr marL="0" indent="0" algn="ctr">
              <a:buNone/>
            </a:pPr>
            <a:r>
              <a:rPr lang="en-US" sz="4000" dirty="0" smtClean="0">
                <a:solidFill>
                  <a:schemeClr val="bg1"/>
                </a:solidFill>
                <a:latin typeface="Adobe Caslon Pro Bold" pitchFamily="18" charset="0"/>
                <a:ea typeface="Adobe Ming Std L" pitchFamily="18" charset="-128"/>
                <a:cs typeface="Aharoni" pitchFamily="2" charset="-79"/>
              </a:rPr>
              <a:t>The United States</a:t>
            </a:r>
          </a:p>
          <a:p>
            <a:pPr marL="0" indent="0" algn="ctr">
              <a:buNone/>
            </a:pPr>
            <a:r>
              <a:rPr lang="en-US" sz="4000" dirty="0" smtClean="0">
                <a:solidFill>
                  <a:schemeClr val="bg1"/>
                </a:solidFill>
                <a:latin typeface="Adobe Caslon Pro Bold" pitchFamily="18" charset="0"/>
                <a:ea typeface="Adobe Ming Std L" pitchFamily="18" charset="-128"/>
                <a:cs typeface="Aharoni" pitchFamily="2" charset="-79"/>
              </a:rPr>
              <a:t>California</a:t>
            </a:r>
            <a:br>
              <a:rPr lang="en-US" sz="4000" dirty="0" smtClean="0">
                <a:solidFill>
                  <a:schemeClr val="bg1"/>
                </a:solidFill>
                <a:latin typeface="Adobe Caslon Pro Bold" pitchFamily="18" charset="0"/>
                <a:ea typeface="Adobe Ming Std L" pitchFamily="18" charset="-128"/>
                <a:cs typeface="Aharoni" pitchFamily="2" charset="-79"/>
              </a:rPr>
            </a:br>
            <a:r>
              <a:rPr lang="en-US" sz="4000" dirty="0" smtClean="0">
                <a:solidFill>
                  <a:schemeClr val="bg1"/>
                </a:solidFill>
                <a:latin typeface="Adobe Caslon Pro Bold" pitchFamily="18" charset="0"/>
                <a:ea typeface="Adobe Ming Std L" pitchFamily="18" charset="-128"/>
                <a:cs typeface="Aharoni" pitchFamily="2" charset="-79"/>
              </a:rPr>
              <a:t>Fresno</a:t>
            </a:r>
          </a:p>
        </p:txBody>
      </p:sp>
      <p:pic>
        <p:nvPicPr>
          <p:cNvPr id="3" name="Picture 2" descr="http://upload.wikimedia.org/wikipedia/en/c/c8/Legend_(Tangerine_Dream_soundt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14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174</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Clues from the Past</vt:lpstr>
      <vt:lpstr>Topic Question</vt:lpstr>
      <vt:lpstr>Big Idea</vt:lpstr>
      <vt:lpstr>Vocabulary</vt:lpstr>
      <vt:lpstr>Looking for Clues</vt:lpstr>
      <vt:lpstr>What Historians Do</vt:lpstr>
      <vt:lpstr>What Archaeologists Do</vt:lpstr>
      <vt:lpstr>Other Sources of Clues</vt:lpstr>
      <vt:lpstr>Legends</vt:lpstr>
      <vt:lpstr>Luck</vt:lpstr>
      <vt:lpstr>Reflection</vt:lpstr>
      <vt:lpstr>Reflection Example</vt:lpstr>
    </vt:vector>
  </TitlesOfParts>
  <Company>FUSD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and Early Japan</dc:title>
  <dc:creator>Rachel Hibler</dc:creator>
  <cp:lastModifiedBy>Rachel Hibler</cp:lastModifiedBy>
  <cp:revision>20</cp:revision>
  <cp:lastPrinted>2014-09-03T14:54:05Z</cp:lastPrinted>
  <dcterms:created xsi:type="dcterms:W3CDTF">2013-12-19T19:23:51Z</dcterms:created>
  <dcterms:modified xsi:type="dcterms:W3CDTF">2014-09-03T14:54:08Z</dcterms:modified>
</cp:coreProperties>
</file>