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1" r:id="rId6"/>
    <p:sldId id="27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9B0F19-6017-4862-B7BF-AAF2665F7EED}">
          <p14:sldIdLst>
            <p14:sldId id="256"/>
            <p14:sldId id="257"/>
            <p14:sldId id="258"/>
            <p14:sldId id="259"/>
            <p14:sldId id="261"/>
            <p14:sldId id="27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20DB9-A795-4310-973C-A1945E600400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AF9C2-AB21-4CE3-A5E8-CF861F70A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9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69E92-BFBE-4A4E-9673-0F04D93C0DA7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C17E7-53BF-48BE-9662-B4C836769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7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C17E7-53BF-48BE-9662-B4C8367697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7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9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1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0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4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CFC0-0692-4A52-8ADB-EFF13298E5C9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37B9-A578-4F71-B098-D80314367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2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011" y="-228600"/>
            <a:ext cx="8229600" cy="3505200"/>
          </a:xfrm>
        </p:spPr>
        <p:txBody>
          <a:bodyPr>
            <a:noAutofit/>
          </a:bodyPr>
          <a:lstStyle/>
          <a:p>
            <a:r>
              <a:rPr lang="en-US" sz="10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Political and Social Change</a:t>
            </a:r>
            <a:endParaRPr lang="en-US" sz="10000" dirty="0">
              <a:solidFill>
                <a:schemeClr val="bg1"/>
              </a:solidFill>
              <a:latin typeface="Georgia" pitchFamily="18" charset="0"/>
              <a:cs typeface="Vijay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19800"/>
            <a:ext cx="7467600" cy="1066800"/>
          </a:xfrm>
        </p:spPr>
        <p:txBody>
          <a:bodyPr>
            <a:normAutofit/>
          </a:bodyPr>
          <a:lstStyle/>
          <a:p>
            <a:r>
              <a:rPr lang="en-US" sz="5000" dirty="0" smtClean="0">
                <a:solidFill>
                  <a:schemeClr val="tx1"/>
                </a:solidFill>
              </a:rPr>
              <a:t>Chapter 10, section 4</a:t>
            </a:r>
          </a:p>
        </p:txBody>
      </p:sp>
      <p:pic>
        <p:nvPicPr>
          <p:cNvPr id="1026" name="Picture 2" descr="http://virginiahumanities.org/wp-content/blogs.dir/29/files/2012/02/king-john-magna-car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4132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36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War</a:t>
            </a:r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81791" y="1447800"/>
            <a:ext cx="483108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7991" y="1295400"/>
            <a:ext cx="8733609" cy="3429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The Hundred Years’ War changed the governments of what 2 countries?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How did the power in England change and grow?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How did the power in France change and grow?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AutoShape 2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data:image/jpeg;base64,/9j/4AAQSkZJRgABAQAAAQABAAD/2wCEAAkGBxMHBhUUBxQWFBUWGBYaFxgYGSEeGhwaHRsZHSEbGx0YHCkgGR0nIxoXITEhJSo3NTouFx87ODMtNygtLisBCgoKDg0OGxAQGywmICQvLC8sLC8sLCwsLCwsNTcsLDQsLCwtLCw0LC0sLCwsLCwvLDQsLCwsLCwsLCwsLCwsLP/AABEIAN4A4wMBEQACEQEDEQH/xAAcAAEAAQUBAQAAAAAAAAAAAAAABwIDBQYIAQT/xAA6EAABAwIEAgcHAwMEAwAAAAABAAIRAyEEBQYSMUEHEyIyUWFxFDM2c4GRsRVCoWLB8COC0fEkNFL/xAAbAQEAAgMBAQAAAAAAAAAAAAAAAgQBBQYDB//EADMRAQACAgAEBAQFBAIDAQAAAAABAgMRBBIhMQVBUXEyNGHwEyKBkcEjobHhFPEVQtEG/9oADAMBAAIRAxEAPwCcUBAQEBAQEBAQEBAQW61QtgM4kwJ4Dnfx52/7RKsb7qepLveOJ8hYfSL/AMrBzR5Qt1GChVa5oi5DjxsRzPhIF0SiZtEw+g1A14DiJPATc+iyhqdbVIwICAgICAgICAgICAgICAgICAgICAgICAgs1P8A2W+jv7X/ALf7lhKPhleWUXhEi6CxUwwbh3CiLkWvJkcLk8oCxp6ReZtEyrZiGvfAkeEtIn0kXNjZNozSYja6soiAgICAgICAgICAgICAgICAgICAgICAg+ao+Ma2ATYgxymIny7Lv4WPN6RH5J+/vu+lZeYgILdan1jeyYMgz/n1RKs6WnudQqN7W7c6IdA5EyIHGAbLCUatE9Oz6HuDGEvMAXJPABZQiN9IUUKzcRRDsO4Oa4S1zTII8QRYhInfZm1ZrPLaNTC4iIgICAgICAgICAgICAgICAgICC3UrCmYdx8ACT6wBMJtKKzKkvc/3bY83f2AMn0MLDOqx3lXSpim21yeJPEnxKyjM7VowICAgtV6ZqNG08CD6xf8wfosSlWdNe1+x9TR2J3kNAZPZJkwQeNoFri8glQy75JX/C5rHF49erK6dqNq5Bhzh27GmlTLWyDtBYCBI42hSp8MaVuKi1c94tO53PX9WRUlcQEBAQEBAQEBAQEBAQa/rvFVMv03Ur4Gq6k+jDxDA8Pi3VvBaewSRLhERMgAqxw1a2yRW0b309PuUMk6rMwinE9LGPxbabcP1NF0jc/b2TfnvJDG+P5C2seHYq7mdypf8q06iE50STRb1sboExwmLxPJaOe/RsFawNV6TNQP03pOpVwZ21XFrKbona50mbgizQ4iecK1weGMuWKz283nlvy122aiwU29j1PifMk3KqvWZme64jAgICAgICDX9ffBuJ+WfyFDJ8Mr/hnzeP3QrkWfYjIMSX5Y/bIhzTdp9W+IgQeP0sqlbTXs7LieExcTXlyR/wDf3S5l3SFg62VMq5hUFF7pBp3e5pBPJjSYMSCRzCsxmrrcuTy+D8TXLNKV5ojz7RP7ti/VaHszanXUtjzDXb27XHwBmCfJenNHfbX/AIGXmmvLO47xqdw+wGeCy8hAQEBAQEBAQEBAQfPj8I3MMDUpYkSyoxzHDh2XAg35WKlW01tFo8mJjcac0asyN2nc/qUKhJDTLHH9zDdptzix8wV0uDLGXHF2oy4+S2mTy3pDzDLWU24esCykwMaxzAWkAQJMbifryXlfgsNtzMdZeleJvGmdwfTFjGVx7bRoPZzDQ5rvo4vcB9uS8LeGY9flmXpHGW31h82s+lGtneDNLK2HD0yDuO6XuEcJiGD0vYXHAy4bw+uOea/Wf7F+Km3SqcsNh2YenFBoaDcwIk+J8StFrTZWva3xTteREQEBAQEBBr+vvg3E/LP5Chk+GV/wz5vH7oCVJ3YgESLoN76K9RjK8c7D4x22lVuwkw1jwDPoHCL+LR4r1w25Z15NH41wU5aRlpH5q9/rH+v5+iU8nzmhnWF6zLKge2SDYggiLEOAI4jiOYVmtotG4cxn4bLgty5I1P36PpwuKZjKO7CPa9skbmkESLESFmJiezzvjtSdWiYn6ryygICAgICCxicbTwh/8qoxlnO7TgOy2NxueAkSfNSitp7QxMxHd8+V51h833fpdZlXbG7YZAnzClfFenxRoi0T2fevNkQQP02UwzWYLDJdQpk+R3VBH2AP1W98Nn+j+stdxfxx7NBWwVBBTU92fQpHdmvd1u3urkm7eoCAgICAgINf198G4n5Z/IUMnwyv+GfN4/dASpO7EBA48UFTXFh7BI5WMW8LckYmInuyeT6ixWSMLcrrOptNy2GubNrw8EA2FwpVvavZW4jgsHETvLXc+vWJ/skfo51Zi8+xjqWPax7WN3Oq91wkwGwBDib+Fmnjz98WS1p1LnfFvD+H4ekXpMxM9Nd/fqkFe7QiAgjHVfS0zAYh1LIaYqubuBqPkMDgYgNABeLG8jlErZ4PDptHNedfRVy8VFZ1HVqmI6WcfVxTnUurY0h4awNmCRZxLpLi3j4GTI4Rajw7FEanbwni77axqTUNbUuIY/NNhexuzc1oaSJJ7Ucbk/dWsOGuKJivZ45Mtr91WlNQ1NNZw2thSYkCoy8PbzBEiSASRPApnw1y05Z/QxZZpbaUtUdLVHCUmjTzRWe5ocXPkMZINiOJcLSLDzlarB4da0/1Oi7k4qtfh6sRjOmN9XGU/ZKHV0g5pqyQ57m9mWtsGsvuE3kR3V7V8MiKzuevl6POeM6xqGsdIOqqOrMcyphqD6T2N2b3PB3MuQCwNgEEugh37jM2i1wnD2w1mJnf36vHPlrk7Q1NW1cQU1Pdn0KR3Zr3dbt7q5Ju3qAgICAgICDX9ffBuJ+WfyFDJ8Mr/hnzeP3QEqTuxAQEHp4owvYDDHG4+nTYYNR7GA8YLnBsxz4ohlv+HS158omf26uhNP5JSyDLhSwIgDvOPee7/wCnHmfxwFlerWKxqHA8VxWTick3vP6eUezJKSuICCGtSdHPsePcMBRr4oVGOqbxUY0scHiQAWgGQ5ogmbPIBiFuMPG81fzTEa6dp6qV+HjfSNouNitqoCAgICAgICCmp7s+hSO7Ne7rdvdXJN29QEBAQEBB4eFkGva5JOicR1oAPVXAMibc+ahk+CWw8N1/zMevVAipO6EBAQEG3dGGVOzHVLXjuUBvcYm5BDRfmTJn+gr0xRuzU+M8RGLhpr526R/mfv6pvVxxYgICDQOkjTdWplVbFYPG4lhptNTqjViltbLiAGgEOjgSTwA5yL/B56xaKWpHXpvXV4ZqTMTMTKGKWSYnEZU7E0qTzRaHE1I7MNcGm/kT/DvAxupy0i3JM9fRrvwrzG9McDPBejzeoCAgICAgpqe7PoUjuzXu63b3VyTdvUBAQEBAQEGv6++DcT8s/kKGT4ZX/DPm8fugJUndiAgICCUOhak8U8S6RsJptiL7gHE38IIt5/exg83M/wD6G1d46+fX9kmqw5sQEBANxdB4GgNgAR4IMFqDR+D1A0fqFISDIezsv4RBc25HkfAL3xcTkxfDLzvirfvCIsz6NK+HzKt7I7fh6TwHPALqoYWtfPViDUIDo7PEgwBwG3px9ZrG46z+3p3Up4Webp2apmmS18rG7F0qjGFzmsdUpuZujmGvAIkXhWqZaX6RMb99vC+O1O7Hr1eYgICCmp7s+hSO7Ne7rdvdXJN29QEBAQEBAQa/r74NxPyz+QoZPhlf8M+bx+6AlSd2ICAgv+x1PYjV2O6oHaXx2d3hPCbiya6bef4lOf8AD3HN6eaWOh2jUpZFVNZm2m+pupuMy7sgE3tts2COe7wVnBvUuW8ftSc9YiesRqfp16fr6/o35e7RCAgICAgICDS+kjR1bVlGl7FWazq952O3bXOI7JsYEQRO2YefQ3eD4muGZ5o3t4Z8M5NdUFZxgm5bmD6LXCo6mdrntdLCee20+X0PjbeY7TesW7ba29YrOnxL0QEBBTU92fQpHdmvd1u3urkm7eoCAgICAgINf198G4n5Z/IUMnwyv+GfN4/dASpO7EBBUxpe8CmCSSAABJJPAADifJGJmIjcp30Pk1XLNOMp5sQ5xv1e1u2neQOy0bncC4me1N+ZuY6zFerh/EuJpl4ib4u3r13P7z29I9GxtaGNhogDgAvRrpnb1AQEBAQEBAQEEF9NWaHFalbRdTLBRbZ5F6m8AyDF2Du8eIct54dj5cfNvv8A201/F2/NEI9WxUxAQU1Pdn0KR3Zr3dbt7q5Ju3qAgICAgICDX9ffBuJ+WfyFDJ8Mr/hnzeP3QEqTuxAQSx0XaXoHLqWNq7nVSam2T2Ww57JAHEkA8Z42hWMNI1zOW8Z47L+Jbho1y9N+s9In70kVWHPCAgICAgICAgICDVukTTTdR6deGN3VqYc+jHHdHcvaHRF/I8la4TPOLJHpPf7+jyzY4vXTnWvSdh65ZiGlj2mHNcCHA+BBuCuiiYmNw1MxMd1CywIKanuz6FI7s17ut291ck3b1AQEBAQEBBr+vvg3E/LP5Chk+GV/wz5vH7oCVJ3Yg2no8yKnnecOOYx1NFu94JgEzYHxbZxPp5r0x0i09ezV+K8Xfh8URj+K06j+f19E2UqjKOHHVNLWNADQGkWFoa0CYHorbjJi1rdZ6+/8rzHio2WEEHmFlGYmOkqkYEBAQEBAQEBAQEGI1DpvDaiw+3NKe6J2uBhzSREgjn6yLCy9cWe+Kd1lC9K3jUudNUZb+kZ7Uoim+mGEAB5DnEQIeS0R2u9AsJjkuiwX56Rbe/v+Gqy15ba0xa9nmpqe7PoUjuzXu63b3VyTdvUBAQEBAQEGv6++DcT8s/kKGT4ZX/DPm8fugJUndiDP5Bj6OU5dWqdY8Yl7HU6bWs7swQ/eTHENNhI224qdZiImfNQ4rDkzZKU5Y5ImJmZnv9NfcdWLOMfiszbVx1VxcHMJqOl7mgEXvMxxjyUJ6zuVr8KtMc0pWNanpHTf/fq6MwddmJwrX4YyxwDmmIsb8CAR6FX4ncPnuStqWmtu8LyygICAgICAgICAgICDnDpHz6nqLVDquBJdTa1rGEzcCTIBaC0S42POfFdHweGcWLlt3ariMkXvuGsK08FNT3Z9Ckd2a93W7e6uSbt6gICAgICAg1/X3wbifln8hQyfDK/4Z83j90BKk7sJgXQVVGGnUIfYgkEeYRiJiY3Axu94Ai5AvwuYv5ITOo2nvQ+Qv05knVYqoHne51p2tmOy2bxYn1cVcx05Y04XxHi68Vm/ErGumvrPu2BeigICAgICAgICAgICCEtW5fhdQaqxFDBhmFxTHRS5U8QdrSWuMwypumCBebyeG64e+TFiraetZ7+sf6UctaXtNY6T/lG3qtmoqanuz6FI7s17ut291ck3b1AQEBAQEBBr+vvg3E/LP5Chk+GV/wAM+bx+6AlSd2IPXOLnS65PMoxEa6Q8RlLHRPqMV8L7HiN29gc5huQWTw/p2yAOUEKxhv8A+rlfHOCmtv8AkV1qe/v/ADtIqsOfEBAQEBAQEBAQEBBzFrHEGtq/FvaYIxFUAj+l5AI+wXTcPWIw1j6Q1Oaf6ky+HN6ja2ZVH0e69xePLcd223MSW/RemOJisRPl0Qydbbh8VT3Z9Cpx3Rr3dbt7q5Ju3qAgICAgICDX9ffBuJ+WfyFDJ8Mr/hnzeP3QEqTuxAQZTTeUDPM2bRdVbR3Aw5wmTaGgSJcZ8eRUq15p1tV4viJ4fFOTlm2vT/PsmHRmjaemWbtxfWc3a90w3jMNb5Wub+kwrVMcVcj4h4lfi51rVYnpHn+stoXo1ogICAgICAgICAgIOXdRYKph8eamJiK5fVaQ4Os5xkO2nsuBsWm4K6fDes15Y8ujUZazE7nzYtezyU1Pdn0KR3Zr3dbt7q5Ju3qAgICAgICDX9ffBuJ+WfyFDJ8Mr/hnzeP3QEqTuxAQXcLiXYPEtqYY7XsIc0+BHO9k3pC9K3rNbRuJ7pu6O86xGeZO6pmovvIY4N2hzYAt4kODh9lbxWm0blxfivC4uHzRTF6dY3vU/wDWm1L1awQEBAQEBAQEBAQUVqgo0S5/BoJPoLrMRudDkx1Q1XF1Uy5xknxJuSus1rpDSWnciMKanuz6FI7s17ut291ck3b1AQEBAQEBBr+vvg3E/LP5Chk+GV/wz5vH7oCVJ3Yg9aYd2rjwRiXhujLoLRddmI0rhzhtkCm0EMEAOAhwg3BBmfNXcc7rDgfEKWrxN4tvvPf08mbU1MQEBAQEBAQEBAQYTW+M9g0jingwRRqBp/qcNrf5IXtw1ebLWPqhknVJlzIunaYQU1Pdn0KR3Zr3dbt7q5Ju3qAgICAgICDX9ffBuJ+WfyFDJ8Mr/hnzeP3QEqTuxAQEH25Xm1fKK+/LKrqbuccD6tMtd9QsxaY7PHNw+LNXlyViY+/PukjQOoMfqPPi/FOb7PTaQ8BsN3ECAOZdzuSAJ4SF7472tb6Od8T4PhOFwctY/PM9OvXXn9Nfz7JIVhzogICAgICAgICCPem3MPZtJtpNImtVYCOe1kvJHo4Ux/uC2HhtN5eb0j/StxVtU16oLW9awQU1Pdn0KR3Zr3dbt7q5Ju3qAgICAgILVbEsoA9a4CBJk8ljaVaWt2hg9du36LxJFv8ATPHjxCjk+GV3w2NcZj90Bqk7sQEBBmNM6dq6kx3V4ItaACXPdwAEeFybiw8bwpUpNp1CnxnGY+FpzX/SITXpPT403lfVU6jqku3EmANxAB2gcAYmCTxVulOWNON47jJ4rL+JMa8v0+rNKamICAgICAgICAghzpR0tjsXVq4zH1aLqNJo2NG5pDC42DTILu6SSbz5ALccFxGKsRjrE7lS4jFa35t9IRYtqoCCmp7s+hSO7Ne7rdvdXJN29QEBAQUveKbZfw/z7ozEb6Q+Wo2piK7dhNNgkmwlx4AcTA53Hh5rHWXpE0rE76z/AIXK2Bp16Gyq2W8eJBnxkGZ801DFctq25olhs+02cfgXU8DUFJrqbqbgW7pFtvORtg+u66ham41C3w3GxjvF7xuYnceXv+7UMx6KS7FN/TawbT2t3dZLnbv3EQACOBi154LznB6S22Lx+IrP4ldz11rpGvL1Rzi8I/B1duJY5hvG5pbIHMTxH/Kr6dDjyVyRusxPtO1hHoz2ickZqLPhRxDi1u1znbe9A8DBAuRc/wB1Olea2lHxHircNg56x16R17J1yvL2ZXl7KOEEMY0AePqfEkyT6q5EREahxGbNbNknJfvL6ll5CAgICAgICAgICD5MzyylmtAMx7d7Q9jwJIG5hDhMHtCQLGx5hTpe1J3ViYie7Qc46H8LinA5TVfh73af9RseW5wcD5lx9Ffx+JZI+ON/2Vr8JWe3RGua6JxmAzt2Hp0KlUz2HMaS1zTMO3cG2BkE2grZU4vFanPMxCpbh7xbUQ1/H4Z+Cqvp4trmPbIc1wggxzBVilotETHZ58s1tqXWBeGUpdyC5OW5iN9HjK7XugG/gbH7G6bSmswuIiICD4us63N9t+wwO8pcSBNuIAPP93CwWPN7a1i36z/j7/s+1ZeIgICD5swwFPMsK6njmNe1wghwB+ongec+SxMRPSXpiy3xWi9J1MMBQ0BgKD2kUQ6GlpDiSHT+4z+4Xgjx9FCMVV+3i/F2iY5vPfTpr/X0bDhMHTwVAMwjGsaLANEf5wCnERHZr75LXnmtO5X1lAQEBBRXqCjRc53BoJP0EozWOaYhjtMZmc5yCjXqgB1RgLgOG7gYkkxIKhjtzViZWOMwRgz2xx2iWUU1YQEBAQEBAQEGJx+msHmOP67H4elVqRtl7Q6R5g2PqQvWufJSvLW0xCM0rM7mH3+yNiO1HhudH5Xjp688/cQu1GCo2H3H+fYrKMTMdlk0XUyTRdA5NiRP1PDhAEc/pjSXNE94/Up4tptUsQAXSCAJtxcBzBTZOOfJdFQOpy0iPGbfdZR1O9LDa7TixEncIBgxIk8eBt4eBWN9U5pPK+pZeYgICAgICAgICDDar1CzTWV9biGl5J2saP3OIJAJ/aLGT5cDwUL3ikbXOC4O3FZeSs685n0hE2a9IGNzDFB1J4otAcAxnAyIl26dx8DyiwVactpl1WDwfhsddTHNPrP8a7N00Xqunh9L0GVWwWNLbcOy4ifUxJ8yvXHeIrENL4jwF7cTe0T3nf79W/L3aMQEBAQEBAQEBAQEBBSaYc8EgSOBi6M7nWlD6DXvlwvY/UcJjjwWNMxaYjS6soiAgICAgICAgICCNOmLCVK1OlUp0nFlMHdVDuy2SBtLOAklva+ir54l0fgGSlZtWbdZ7Rrv+v79EWqu6dsGV4PGPwDTg8PVewztc1pg3PD+VOIt6NdnycPGSYveIn02n1XXDCAgICAgICAgICAgICAgICAgICAgICAgICDW9fZX+p6deBTqVXtDjTYx0S+CA4iRuDe9HlwMrzy13VsPDM/4XERO4iJ7zPp5+2+yBqzTTkPBBEggiCCORB4FU3dVmJ1MOksooNwuVUmUgGhrGAAcrBX6xqHzrPeb5LWnzmX1rLyEBAQEBAQEBAQEBAQEBAQEBAQEBAQEBAQEFvEURicO5lWdrgWmCQYIgwRceoWJjaVLTW0WjvCNT0eU8r1NhepqudSdUdLXAbhsaXgSIkHaRPEW+nh+FEWh0X/mb5uGyRaurREdY7dZ1P8AlJysOb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majorsandcareers.ncsu.edu/sites/majorsandcareers.ncsu.edu/files/Eiffel_Tower__French_Fl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77" y="3505200"/>
            <a:ext cx="497254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st.depositphotos.com/1457895/1256/v/950/depositphotos_12565550-Flag-of-Eng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7349"/>
            <a:ext cx="4559378" cy="241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5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Black Death</a:t>
            </a:r>
            <a:endParaRPr lang="en-US" dirty="0"/>
          </a:p>
        </p:txBody>
      </p:sp>
      <p:sp>
        <p:nvSpPr>
          <p:cNvPr id="5" name="AutoShape 2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encrypted-tbn3.gstatic.com/images?q=tbn:ANd9GcSJL4vxXhKRPbxltl2hJ50Fo1pjFZLCBAl7sB-hnzNlG3eym-bzSw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4" descr="http://indulgy.net/En/47/It/223772675204706980j9pYPvSzc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228600" y="1295400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-10886" y="1066800"/>
            <a:ext cx="8809809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During the Hundred Years’ War, an even greater crisis began to “infect” Europe.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Where did the plague come from?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How did it get to Europe?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Discuss the forms of the plague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How many people did Europe lose?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Discuss why the manor system failed</a:t>
            </a:r>
            <a:endParaRPr lang="en-US" sz="3000" dirty="0">
              <a:solidFill>
                <a:schemeClr val="bg1"/>
              </a:solidFill>
              <a:latin typeface="Georgia" pitchFamily="18" charset="0"/>
              <a:cs typeface="Vijaya" pitchFamily="34" charset="0"/>
            </a:endParaRPr>
          </a:p>
        </p:txBody>
      </p:sp>
      <p:pic>
        <p:nvPicPr>
          <p:cNvPr id="7170" name="Picture 2" descr="http://fundamentallyuselessknowledge.files.wordpress.com/2012/10/9621340124001.jpg?w=560&amp;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29200"/>
            <a:ext cx="293369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ore.funnytimes.com/merchant2/graphics/00000002/blackdeath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936211"/>
            <a:ext cx="3806825" cy="186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7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Based on discussion write </a:t>
            </a:r>
            <a:r>
              <a:rPr lang="en-US" sz="500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a </a:t>
            </a:r>
            <a:r>
              <a:rPr lang="en-US" sz="500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7 </a:t>
            </a:r>
            <a:r>
              <a:rPr lang="en-US" sz="5000" dirty="0" smtClean="0">
                <a:solidFill>
                  <a:schemeClr val="bg1"/>
                </a:solidFill>
                <a:latin typeface="Vijaya" pitchFamily="34" charset="0"/>
                <a:cs typeface="Vijaya" pitchFamily="34" charset="0"/>
              </a:rPr>
              <a:t>sentence paragraph answering the question.</a:t>
            </a:r>
            <a:endParaRPr lang="en-US" sz="5000" dirty="0">
              <a:solidFill>
                <a:schemeClr val="bg1"/>
              </a:solidFill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0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dirty="0" smtClean="0"/>
              <a:t>Topic Question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76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Describe how Europe’s political and social systems underwent great changes during the Middle Ages.</a:t>
            </a:r>
            <a:endParaRPr lang="en-US" sz="6000" dirty="0">
              <a:solidFill>
                <a:schemeClr val="bg1"/>
              </a:solidFill>
              <a:latin typeface="Georgia" pitchFamily="18" charset="0"/>
              <a:ea typeface="Adobe Heiti Std R" pitchFamily="34" charset="-128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381000"/>
            <a:ext cx="3962400" cy="2015399"/>
          </a:xfrm>
        </p:spPr>
        <p:txBody>
          <a:bodyPr/>
          <a:lstStyle/>
          <a:p>
            <a:r>
              <a:rPr lang="en-US" dirty="0" smtClean="0"/>
              <a:t>The Big Idea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958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rgbClr val="FF0000"/>
                </a:solidFill>
                <a:latin typeface="Georgia" pitchFamily="18" charset="0"/>
                <a:cs typeface="Vijaya" pitchFamily="34" charset="0"/>
              </a:rPr>
              <a:t>Europe’s political and social systems underwent great changes in the late Middle Ages.</a:t>
            </a:r>
            <a:endParaRPr lang="en-US" sz="5000" dirty="0">
              <a:solidFill>
                <a:srgbClr val="FF0000"/>
              </a:solidFill>
              <a:latin typeface="Georgia" pitchFamily="18" charset="0"/>
              <a:ea typeface="Adobe Heiti Std R" pitchFamily="34" charset="-128"/>
              <a:cs typeface="Vijaya" pitchFamily="34" charset="0"/>
            </a:endParaRPr>
          </a:p>
        </p:txBody>
      </p:sp>
      <p:sp>
        <p:nvSpPr>
          <p:cNvPr id="5" name="AutoShape 2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VFBUXFRUVFRUVFxQVFBYUFBcWFhQVFRUYHCggGBwlHBQVITEhJSkrLi4uGCAzODMsNygtLi0BCgoKDg0OGxAQGy0mHCQsLCwsLCwsLywsLCwsLCwsLCwsLCwsLCwsLCwsLCwsLCwsLCwtLCwsLCwsLCwsLCwsLP/AABEIANsA5gMBIgACEQEDEQH/xAAcAAACAwEBAQEAAAAAAAAAAAAAAQQFBgIDBwj/xABAEAACAQIEBAUCAQkHAwUAAAABAhEAAwQSITEFIkFREzJhcYEGkUIHFCMzUmJykqGCorGywdHhFUPwU2Nzk/H/xAAaAQEBAQEBAQEAAAAAAAAAAAAAAQIDBAUG/8QAKREAAgICAgEDAwQDAAAAAAAAAAECEQMhEjFBBBNRIjKRYaGx8RRxgf/aAAwDAQACEQMRAD8A+pVzTpV5zuOgUqdCjFdA0gKKhTqmKVFQHVcs0UVGx2H8RGSTDCD10O4j1GnzQGR4r+UPCrdFtblwqJDPbSVJ9CWBj1G9U2G+scQ2LdLVwHDhsuYgvmOfIGt7nWZyTsPmqTj30++GxXiYjIbRLMJMm7lBJGWZJ8szpqN9qjL9Ro1yMvhWmWCABysdJ06AR0nTpSUmnUVZ0hBNW3R9p4ZjvERWYZWO6/vDfLO46g9QRUzNX5st4C65lVL6wG3nWAdda+l/k+4/iBcGDxauDlJtNcDB+USUJbzCAxB35T8VoxR9Hms1xj68weGYo9wu66MttS8HsW8oPpNRPyk8WfD4M+GSrXGFsMNCAQWcg9DCxPrXxbDZgy5PNIy6A6zpodDrG9VRsH2Kx+VXBsYK3lHcopH2Vif6VreEcXs4lPEsXBcXaRuD2YHVT6GvnWOwi30UXrVnN5WKLzTHmFyBucuwI5hWX+msZcwWPSC8ZlW6sea2QCwI6wDIPoDRpG/bl8H3wUVHwOMS6ivbbMrCQdvQgg6gzIg17g1kw1TpnYopTRNCHVFczToUKKU06EHSoomgHSomihSKa5rqKVaMBQKdFCjpmgU6hQAp0hRNQDpEU5pUB8f/ACv3icXbXWFsiO3M75iP5R9qw1tTOgzGQAN5J2EetfaPyj/TQxVkXEgXrZCqToGV2AyH1kgg+/eusHwm0pDeAqOoEcqkKf3D76zodem1VzUUdIY3InFogBCTGyhQF9JJA+K6ca29DJuW47iGDtMbSqsPmoXEcOt5cjNcT1t3Htnod1Ou3Wur362yzSFtvAlpBZyiI5110dvNtM1512eucWkTvq7gIxuHa1IVgQ9tjsHAOh9CCR8zXxMYE4fFLbvAErcUOFZH0DajMCQDHfbrFfYvqLjOaxcTCMLl9lKpkIhZgFg/lBAJI13FfH+F4hLTOt4FWGYSUzNmH4CJBEnc16baWjy4Yxc1ydI3l7idopna5bIIUswdeYE6Bh0IE6QYJFYXH8WVrjtbQSWGV9ZgGAI6CIECKqr7AsxAgEkgdhvFWfCsQuGOe7acsQPDMAAD8RUn8WwnoCanHWzr/kyTqP5NiOKXsLw43Eum3cLAKMwuLmuNLoqklZAJaYn1qn4B+UTFWbgN+4b1qedXAzBepRgJBG8bH+tUXHuNvimEjKiyEQbCdyfU/wDk7mts2mchV1ZiFUd2bQD7kVYQpbOGWfOVn6ftOCARqCAQe4O1dio+Ds5ERB+FVX+UAf6VIArJgAKDTpUAU6VFAOKIpTTFAEUU6VCkalTFFaMCNIGnFOKhRg0EUooqFHTpU5oBVS/U2KQW/DOcl2QMLcZghaTMkBQcpEkjSegJHXEuPJbJCqbhG8QFUzlgsf3tNJ2PY1B4DxK2zHPGbym5qVd7kFgxPlMC2IJiIUbRVRrhKrInDeCrcuulzxR4cQCgNsQZhLlzNPTYKCD10iyucIZP1FwSP+20AH0gEKPsJ7ivfG4bI6ZLNnwdTdLQoUDrG3UEaHURpvUkMpELh2K9OS2oI/hcgj5Aqd9mucl0VNq8pnOCrKYdSDyn1MbHoevwarL1pA5tKCuZhdM5ixE7ifIOUbmdVga6XADW8RabKyhi6AkRyGMts6nZmkeiiNEmpa4JbrOzgghyoI5WI0glhrEZdPQ96nBI6LPf3HyG99ZXMjottUJGVWVmVliZkbOZLHXYsay7OWJLGSTJJJJJOpJJ1PvX0H6j+jEN66LLFLkl8jHMpDkkGd1B1HXY1W/R/wBK+PccXgyeE9piI0dTnJX2MIZ7e9dbSVnFXJ0U54TiLAFwAagSIVmWRmghhyGBuIPY9aqbtxmMsST3JnSvvfEcELiRClgQyyBoykED0BiPmvnNr6NRrqxcJQmWtRluKIJZSQdACAJHfvWI5E+zo8LukeX5Pvpzxn8a6gNpZChgCtx9tQd1GvzHrW84J9K2jivznJaVLXLZW0gRWcElrjgaMVJyj1U9hXvg7CpbIygW1Q8oGmUDUAD0mrz6f4eMPh7VoFjlX8UEy0sRMbAkgelYUuTs1mxrGlEsYpzQKRrR5x0qdIUA6KKKAdFAooB0VzFFCkeiilWjA6JpUVDQ5pURTqAJqj+pMeQPCVipYczDQhSG0B6GFdp7IepFXdYvjKtdxjIts3Mg8XKGC6otoDUkftsP7R7URuFXsjcOvKby2b1kMlwKFAJlC5ZSYHbIUBGqqkjc0uFIEFtDsV8JgeptrlM9/LI752q1+l8Iq3Ge+QMU0kW2gFLflBRAYIIWARIAAXoaqsQrJedFhSLrMuZWIj9LLaEb5QN+ulSO7PZyip6+Pz/r9PBf4LFhrli07EsoumCZzZchtOf2oE6n8SmljuJASpuZBnYFgYls7hUzdOVBp+99xcBlxBIJdkshtYG90HIoA0kJGvftVbxbC+KjLmVSbrvbJ0Vx4jwPfUgjf01qvo4Yowlk30dYzH3EZES3bdpLrcaFZchGYZZGYw0aanMRHU3OFdyDnNzwyzEXLaybisdDycyCNoEmAc3Ss1wnCOlq5buLGZiqCZBzqFVV1Ok/NbjAPNtdZhQCfVdD/hUi7Wy+qxxhKongjYcALCKBsHTJq2hMOBqfua8sVw9LK5rSKgHnCgAFTuxHdd/aR2q1/wANqq+IKbQVUH6J2FtxoRaD8udQemuWNgSDoAZ13o86dOyPcvQcsMxiSEVngHqcoMeneNK8nuplLjUDePMWGgQg65thB1kxU7BXks2lXUtGoGrsw5WZiepK7ntHSo13EF3DhbSMIAbILl0ezmI9oPvUWGzo/V8WdYP6fnOcSc5JbIAxAtoZ5QyhSZ6z0AGsVeVQpi76Gcy3R1RlVGP8DrAB9CDPcb1cYTFLdQOmoPfQggkMrDoQQQR0INacXE4+5z2e4p0CislAiiKJomhQiigmnNCBTNczToAooooCNSNOitGRUUUxUKKmaYoqFOazPDLmbGM/7S3FX15lYfdUn4rURWTxWHuWsRy22YNfBtERAPhPccEzOUjxFBOxaNgKpuFbso8cRc4g2YZh4pEH/wBpCAB8pPzUvB4rltsxmA7sWYxFtlzZmIP4bZHXc9K8eK8Mv/nDXrCM6li6MozeYEMrLuCCWBET81S3r7hfCa2BAUQQwIVGzLGY6NqZJmZGteZXGbbPsvEs0YKDXSWntfOj6BwHHC/cu3VkKy24DCCIzBgR6MD/AORUp1GZgwlZytv5L3MrGNRFwMJ6STVJ9LcLzLZuk5TaJOWAZ8W0pIJ6atWix1uOeMwAK3Fic1tvNp1jf2zAb16Its+RmjGM2omexmFw19ntPeuFbZliQFyMshgSUysCJEwYKnqRR9KObT3EXSyWQqhktbLyu51/CggnXNI2NPjWLhvBWDmNsveEaj/teKw3jQhuunqKjtaz2/0bFFVsodSozxlbMSdMuZdAN4XUCajfHs6O5xq/+M2DYpQYmT1Cgsw9woJFc3L6sCCrkEQQbbwQdwRFZXhd9hdBRi3I4aIceZRFtUBVIO8rA0kmtHaciGuLeHU8ysB7rb/0WtJ2eeS4ujOG21tmti5cGUzJAllbVSfEUmdwT1Kmn4j/ALf9Fn/CP6VN4zdVroKkN+iXUGRGe5Go9mqvv3cqM3RVJ94E11TdE4Re2iTwq8zF5bMoIUHlHMJzxlA0GmveR0q54JcGa8s65w0bGGtoMw7glW17g1XYKwLaqvYanufxH5JJ+akYf9faI3PiKf4SmaP5kT7Vqa0eaElz0X9OkKBXnPSE0TRSoB0UUUATTpRTAoAFOiigI1FFKK0ZCmKIp0KOigCioUc15376opZyFVRLMxAAA3JNcYzEraRrjmFRSzHsFEnSvn2L4ob2IttfVntgs4sAwq5fGCk6iWGQEkzBGlDE5qJNXiRdstsZVLXH1DjxXW4PDunTk53tkxvrPSvJ+MWfD8LEWQ6Jn8JllmRAMylgOZBlImD6QYqPhLTeIqHQvayASzZSGtlmMxHkECO9PjdkW8yc2fVmIVYa3cJLsTOYZSAojQAdzW2lyoQlLgpJ+T2w/wBRXcOWRbQe3m5Wh1EBVXzgFSOWrTgv1f411bboiZpAYXJggEiQVEbRvvWYtY+5bulUaF8YoEMZBnuFRHVRrsCKsOIcQNg5AobMC7O2gJYmcyga7Rv2rxxlNyd9H3Z+lhXFxXJq7tmxGCRHZcgyX/MI08RQT8ArO2gKd2qu4Xwi4DcXxSirciIViwhWmT5Cyss+sn3r+A4tryJEKXzeiC7bJZNJPMSNT1GYEnStPhroLhhIFy2DB6Mhgz6w4B/gFenTR8jJB45Ud4bhyW3LpmBK5SJJkDaS0k/fqe9S6QqHxnFeFaZgYMQvcE9fgS39mo2krM7bMzi3DX3dYy3GYaAam1lSZG8kXDPaK5viQAToXtfY3En+lLwMosrtEmO3IQR92FdXrOZWWYkRPUE7H/Ws+lyOcOT+Wd8uPi+K+C4Ca164O3mvrG1tGZv4rnKg+wuH4HevI3dgozO2qoNCfUn8Kjqx/qYBteHYXw1gmWJzO2wLEAaDoAAAPQDrXonLR8/HB2SwKKKK4noCKKKKAQFMUUCgCKIp0UAiadEUUBHpUUVoyFOlRNCnQoJpCiahSh+r7n6JE6PcGf8A+O2C5j1zBPvWKV1F+LikwjcqmDmNgnuNMzt/zWw+q0k2idFAu5iei8jEfIQ/EnpWFDZrjOdDBY+iswnbXSEG+01U1aR5Mzp2XeEu5LlsZUTMVGmpjxLZgHTc5Z0Ok1Y/UtsZVeY1KHWAQwYiT6Mo+5qis4kqjFcisLbTO8qyMpnTdkBG/wB9rDEE3wpLZ7d5nQqwEotvKSkqI5lmV9dzlFbypqXI6+nmnjcWRRwt2uluUp4rE68wGYkyI0O8Qe21TsRiLdsgXhJGYoxQMSsjYxykSoMxtPrUc/TzlnfDsVYQxXXZgQIIljqjaa9ABVdxu1fyjx15QrqLqgFDmyg5nU5RqvWDvpXzuOSM+S6P0OLLDPxTlvr4/s3OB4dczq1zKgU5goYszETAJgBQNJiZ223lDluBe13Ov8NxHzD+cMfkV6WLnjWAytHiWgQw6F10YR2mahmwyiwouK9y2Qjs0nRhIZlzTJKKNTrJ1r2Jnx5ycnbey7ms1x3xL9+3ZtEQhDXCRIE9W1EgDSBvmIkQas+I8SNmy111ggwFksCS0CCBJEc20wDppWZ+j8RN7NJJcvmJEFiyJcJYd5BPptRpNUznyp6Lh+CXi8zaIAgEl1OpljlynsumbpvXtZ4Cx892B2tqAf53mR/ZFXYNdipCKguMejbnJu2zwwWCS0IRYnc6lmPdmOp+a94p0qpkIopzSoB0UUUAqKKdAFFFFAFFFFARRRRTrRkAaBTooUKDQBRFQpmfry2Th1IOi3VLfwlXWD6Sy1jDYZQtweYGSP3SOo9BAI7Fq+k8dwviWHWJiHA7m2Q4Hzlj5rFsuv8At/SlJ9nDJD6rPCxhw/NaMMJ5CYKZhByMBqpEiD3j0HtgLN1WyksJIKl+ZfFHKudgSFzKWtyIjMuhgRGbBw2ZDlO+mgk9o29tjUlMddAh0VxsYgTO89/sKOWRKu1+5yjFJ31/BaYLiBS4GM2yD4bq5hJJEBmGggn3GYkSJnRpDksnJcHmUjfpFxRuNNGHbQkSDmuG+JfI5dIYKxb9JlSAFaRF1Z8UDNDDIebWpfDxcRVX82dkE5WtG2j2+4840kAZZO0c2kZgmketMtLuBt3FJFm2LispKlU1IM5SY1VhIDes9IqJw+yqIyi5mdr63BbPIyw6sE8L8PKuukbnapKYtxEK1zSJe1et3AOxK2yrdNsoqSvjXNCgsqRqc+a7H7IyjKv8WYkdADqNFvVELjQNy1iHXa3Zui11m6qks8dYKhRts/cVS8Cwdy3iFXKSUKs5ERzKbZcEnykQR1MN1BFa+/ZAtMigAZGUAbAZSAB6VC4cc6gE5LiZgjDZratlBjZhoAy9DqIlTVM+S2AroVDGKK/rRH76yU+eqfOnqal2rgYSpBB2IIIPzUNHU0U6VQBTpUTQBRRQaAKBQKYoAooooBGnRRQEaiiiK0ZAUU4pUKdUVzXVQoiKw/FLQsu6sQADKyQBkbVYntqv9k1uYqo419PW8SyMzMhQEcmSWUwYOZTsR/U0MTTa0Yi9jx+ET2J5Vn51P21717YTg2IxDqH/AEasrMpYFQQpUGLe7edfMQNZFbjh3BLFiDbQZh+NuZ/XmOoHoIHpXtj7BZQUjOjB0nQEiQVJ6BlLLPSZ6U77MLE39zKLh+A/NWVA2YKQxMZfOVSAOgm9db4q/wAJoXXs5I9nAf8AzM32qq4oQxV0/GjoZ0IZQ4RSOjB7hkfuelWlhpuORsVtkfOf/iqdUq0SqdIU6hREVR2MGxEoebLauxtMoEOU9G/RnfQhobSCL0VBwugsHvbCf3Qw/wAjfehB4XiAPLc5WGnUKSdt9VJ7H4LDWpTYVSZjK37Skqx9yPN7GRXN/DK/mGsRPWDuPUehkHqKjjD3LfkOYDZdD/dY/wCDKOw6UBJKXF2YP6OMrH+2oj+7XIxqjRwbZ/fgL8OCVPtM+leR4jl84A+ShPxcyiPZjXomPQiZgHqQQp9M2x+9ASpoqDbsLvZYL+6Oa2fTIDC+6x6ztXS8RQHLcK23mMjMBPqhMZgYMH7gEECFJlOuFeRI1HcaiuhQDoomigHSFFOgCilRQEYU6QpitGQJrktTJqg+tMDcvYbw7ZhTct+NqQThw03QO+nTqAaFRDxP1BiL2Y4FLPhqxUXrzMRcKkh8ltBMAjQnfoIgn0+m/qh7t04bFWxZxAXMuU/o7qd0nUHQmD0B7EDlbPKyAJkJyrkzK0KMrZoiCCsSOgFZNbN65xawWhSl1Vt2wczfm9oF2uuQZUEMRruWI6a4jLkzvkxKMbPq9OuVFOtHECah4jidpFJLggb5eaD0BI0B94rwuXkNxhdOoYZLZ1GWAfEC/i1J5tYiNNZqsZjFa9mH6WORMuoUiCxQnRiZg5ZIKwaj0gcYrHZ3RgGWbttyBOUKrBc9zQgkjlkEaGNQsi74SIEfspbt/wD150P9QapA3iK6oQ1x5DlZItgDRZPUSYB1lpgCrfgl3N4jDYnMPZmdh/jUi21s1KNUWwoqv45xH83w929AYohYKSQGPRZAMSYG1VP0z9YWsYl14FlbWpzupfIFzO7KPKoneT1rVGTTrUFEJsLl8yhSB3a2Zy/OUr80uGcUS9ZW8JVGkqX5SVzEK0HbNoQPUVzgsYoGXUw92SIIUeI2XN1WQQaELC3cBAYaggEH0Negqj/6OguOEL2i5NwG0xTNJ5w6jRiGMyRMMBOley8KbrcDjs6s4+QzkH+lAWD4xAcuaW6qssw91WSK8BZs3Gk20Zv37YDxtMOuaPWu7GCAEPDDoACqR2yZiDXvbQKAFAUDYAAAegAoCJd4VabdT/M4H2mKqeP8OS3b8Q5mW2QSpLaIWVXVcu4IOxnp1ArSVS8QjEXRhxBRCl2/B1kEm1agagllzE9Ao70B5tew1kyLzL0kMbgbqJJDBiB11MUm42unh3Gudf1Yke5LIPjf71NtcBsAyE1/ifX31k/NVOJ4NkaEcPEHIzN4g7TE5vchdutc5Ofg19Ixxy+PMqHbplEdST4hC/O3epeF+pEMi4rW4MZiM1on0uDT/nSaqjcAMF7amNmuKv3BrxXiVnUF0OXRspzrBGmqSCIrgp5Y9xGjbI4O2v8Ar7V0azf0pjS2ZIOUFis7qA2gYbgFWUjuRcrRrXqIOnSooCMWqNjMUttSzkwOgBJJ7KBqT6CpBrM/UGMDEAkhUcgZSQ9y4QVKJHTVh99gJKc1FWyJWQ+K/Uw5ZuBAx0VDNwhdSGMjX90FY1lqo3x2d5UWiCFBGQGILSWy3JE55MH8HWrvh+BykuVCsegA0HST10/16k1JxOEW55lB7HqPZhqOm1eaPqIX9SszOE39ropsDigGynIp0WbfiKmuiwouSo6e4IOUzGh4VjktEqQCCea6F8p7XGA1A9yVG+moyr8HfO++UkWxcOWXUbhVnVhnKzAEj4q/Rbii2iKG1ynXygAsQigc0AH+XYnQ9M3GMovG+/AwynJNZPBsAadU309itGtdbe0xOQkwI0Iy7bDp2IFyK6o21RnOO4q9nZVZrdpFBY5GKs2pOdwQAkEaBkMyNRUK3dQEm6MinLCZTzLlGXMgEqo5gEPZiR21l+wrjK6hhIMHuDII7EEAg+lQ34LYJzG3qRBIZwSNNGIPNsN+1GrNRlRU+MGIyutobRyeIwiRAJhfQEHQnQV6fTF0eJiEBBAZSpBBDK2YyI6AsR8VMxXCrC5T4VsZrgzsVBIkMQcx1EvlE783rNeHEIsYi3djKhC2WjyhXOntDZT7M/aijRZT5IlccxF+3bzWBY5czO19riqiASWhFJbY6SKy+GsWeIoUt/oTZCFRbm1yX7YhkBUhUdCylCGBjpvW4v2VdWRwGVgVZTsVIgg0reHRTKqqkhVJAAOVJyKT2EmO01qznRR4LDpgrWWL1wsfNddbjuwEjmJhVETEADtJ18W4qGz8jKztKnMDzFVUBTEkEIJAmZNSOPMWuqgIAVM+oBDlyywfQBenVh7VU/m57AaRM69OuUEkR1rzZM1So6wjGrZoHsP+bLBZbiLmG5aQDymNdVJGmvzUC1iHZVPi3G0BBnJ9wsf1qNbQAyoCnuvKfuK9CLdyfEJS4NQ6hwlzNP6wJy5hG+nT1FY9z3OnRjotOHcUglbzRryO2UAjKJBYaTObeNAd4qTd4qg8s3D0CCZ9jsfYSfSqCzhVzh8qnJAXKwPil3UHI6nMQBJ6axOgNaizYVfKoE7kAAn3PWu+O+OyFe2LLjm8VQfwW7V/Of4rhQZR8L/FUW5gYcO6BAQEt+HkU2hr+jnyyTB7SYBkDNoQKGUEEHUHQg6gg9DXSyFP4Q2e+/sc6v7ZWPN8g17WcKmX9XcdezBVHv4RKgH3UGpX5nHkuXEH7IKsPjOrR7CBSOCB87PcHZyuX5VVAPyDSwcG8TlS0HSTzHIyhFAJJBZcpJIAG+89K8cbhgGQr52bILj53ZBlZ+XmB1KDQEDuDFSvzC1/6aD1VQpHsRBrpMMgMga9zLEexMkUsUcYDC+GpEzJnaBsBoJJ6TqTqTUmlXVQoUUU6ApMZxMozAIWCCWMga5Q0KDuYI7CqYoulzKQD5FJ2za5UVTJY9eYe2lX2OwOfVTlbYmJDLB0YTrBMjtr0JryvcNUI+RQzkHKX5oPQCdFG22nU0cbKnGjOYe8txWabalAcxAQ5mUcxDZQ3h7ag5jPmHWVw/Nc8sgCSXfZEkwGnzPHTpuY2M/DcEDNN0AW1gW7MLACiAbjAnPoTyzHcHpcpaAGUABYgADSO0ViWNSf1Bv4MnaYEeJBgaWl3bLMD3di3yW9av8AhnDysPc1eNAPKk7gftHoW+0SZdjg1pSpUMApBVc7FAR5YVidB0GwgdhFgKRx1JyfZL8DoooroQBRTpUKDLOh27VAxfDFKFVVcpENab9S6nzKyahZ7gbxvtVhNAoDPYrHXsMqBkJthgpunNcYWwNM4QE5pgZ9QdyATFSsPikcCTeJO0FtfZbMR8qKuKjvgbZ3toe8quvvprVIZfiNpUZVDm5P7burKJE5iTzN8AmNaj37EiEcr6ku2noCwE/f2rbhBEQI2jpHtXH5pb/YT+Vf9q808Ck7TLZkLQKgZnBHc6E/M16JcU+Ulv4AXP8AdBrWJh0GyKPZQK9hWV6ZeWLMrbwN1jmS2ytuHbLbIPQ683U7rsSNQYrTopgTqY1jaesCvSKVd4QUegIV1SiitAdIivHGXiiMwUuQNFBALE6ASdBqRqaqLnHLqAs+GZQN+Y/0JQKfkgetVKyN0WXEsSbVtnAkiAB0LMQqyegkifSsndx16Z8ZvaIAOuwUiB6Gav8AjmLAseXN4sIoOnmUtJjUQqsdNZA1G9ZfIe86b7Se8dKjOuNLyXPCeNOGVLzBwzBQ8BSrNooI6gmADvJEzuNMtYTA2h41vxJyZ00XfxMw8Mk9VzZZiDpvEit2tESaSeh06VFDB4URTilWjICnQKKAYooFOoUVMGilQBTopGhQpxQK6oBCnSooB06QrqhApikaKhTsGuCKdcmgCapsVxx1ZwMOxCtlzFtGMAggKrbyN4PpUHjnHLlu6bf6oRyuUzFzOuQ+Xbpv7dabG4fxHzWsRnZgrFzmWHQqASigk6RE6DKe9WLTdMkk0rNJc4o9yzdPgujW8hhgxBMhgBoGOwkRswqqxuAvYlbj3HuJbUXWQHKDs4UALDGAd5EwN5qGmBBt57l8eLo3hs7ZiQqxliGnQAkoZKnpU9+KX2TKSsEQTk5yDuDrlnvy1JZVBmo43If1PxBVw1lQyySh8QDOtsWwudoB18wWOzneKof+oXFBm2CVglpa2MvV1VlJMdhJ27iu+IYAlQbQVXGwIlWUjKVYSJEevSqt7uUgOtxirSpbMCh1HIIi4AD06aHUVhTUjso8TrFXLrRcLsBKtaNogcujeJkOugMCW1nYSBX0j6e4icRh0uEQxzK4AIHiIxS5lB1jMrRXy+1b8Rz4Us+klc1tgQSQ1wZcgInQb6SZOlaTALesIBbukRqQ2qSSWaAdFBJOuUmjyKOmR43LaPoE0VR/T/GGvFkcKGAzZkMowmJWddzH+21KtppnJpouDSIp0jWjAqYoNAoAp0GkahRzRSpigClTpUAxTrmnQoxRRRQDFOuaZoB5qJpGukqAFFI11XFUHjisMtxSjiVIj/8AD0rO4r6T622B9HBU/wAyyv8AcrU0RWWkyptHz/GYK5YMP4ij9olWt/DllA9jXhbuk/8AdPwqN/lLV9IFebWlbdQfcA1zeFPo2srR8/zP0afe24/wSjxW6uR6QoHxmC1vRgrR3t2/5F/2r0W0o2UD2AFZ9lfJr3v0MLhMDdumFDERMmVT+ZXj7TtVla+lXb9Y6r7S5+GhSPua1VdGtrFFGXlkyFw3hluwCEGpjMxPMxHUmipporocz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users.humboldt.edu/ogayle/hist110/Europe1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43139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57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3962400" cy="1524000"/>
          </a:xfrm>
        </p:spPr>
        <p:txBody>
          <a:bodyPr/>
          <a:lstStyle/>
          <a:p>
            <a:r>
              <a:rPr lang="en-US" sz="5000" dirty="0" smtClean="0"/>
              <a:t>Vocabulary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419600" cy="54864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Georgia" pitchFamily="18" charset="0"/>
                <a:ea typeface="Adobe Heiti Std R" pitchFamily="34" charset="-128"/>
              </a:rPr>
              <a:t>Magna </a:t>
            </a:r>
            <a:r>
              <a:rPr lang="en-US" sz="4000" dirty="0" err="1" smtClean="0">
                <a:solidFill>
                  <a:srgbClr val="FF0000"/>
                </a:solidFill>
                <a:latin typeface="Georgia" pitchFamily="18" charset="0"/>
                <a:ea typeface="Adobe Heiti Std R" pitchFamily="34" charset="-128"/>
              </a:rPr>
              <a:t>Carta</a:t>
            </a:r>
            <a:endParaRPr lang="en-US" sz="4000" dirty="0" smtClean="0">
              <a:solidFill>
                <a:srgbClr val="FF0000"/>
              </a:solidFill>
              <a:latin typeface="Georgia" pitchFamily="18" charset="0"/>
              <a:ea typeface="Adobe Heiti Std R" pitchFamily="34" charset="-128"/>
            </a:endParaRPr>
          </a:p>
          <a:p>
            <a:pPr lvl="1"/>
            <a:r>
              <a:rPr lang="en-US" sz="2500" dirty="0" smtClean="0">
                <a:solidFill>
                  <a:srgbClr val="FF0000"/>
                </a:solidFill>
                <a:latin typeface="Georgia" pitchFamily="18" charset="0"/>
                <a:ea typeface="Adobe Heiti Std R" pitchFamily="34" charset="-128"/>
              </a:rPr>
              <a:t>P. 277 Primary Source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Georgia" pitchFamily="18" charset="0"/>
                <a:ea typeface="Adobe Heiti Std R" pitchFamily="34" charset="-128"/>
              </a:rPr>
              <a:t>Parliament</a:t>
            </a:r>
          </a:p>
          <a:p>
            <a:pPr lvl="1"/>
            <a:r>
              <a:rPr lang="en-US" sz="2500" dirty="0" smtClean="0">
                <a:solidFill>
                  <a:srgbClr val="FF0000"/>
                </a:solidFill>
                <a:latin typeface="Georgia" pitchFamily="18" charset="0"/>
                <a:ea typeface="Adobe Heiti Std R" pitchFamily="34" charset="-128"/>
              </a:rPr>
              <a:t>P. 278 Time Line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Georgia" pitchFamily="18" charset="0"/>
                <a:ea typeface="Adobe Heiti Std R" pitchFamily="34" charset="-128"/>
              </a:rPr>
              <a:t>Hundred Years’ War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Georgia" pitchFamily="18" charset="0"/>
                <a:ea typeface="Adobe Heiti Std R" pitchFamily="34" charset="-128"/>
              </a:rPr>
              <a:t>Joan of Arc</a:t>
            </a:r>
          </a:p>
          <a:p>
            <a:r>
              <a:rPr lang="en-US" sz="4000" dirty="0" smtClean="0">
                <a:solidFill>
                  <a:srgbClr val="FF0000"/>
                </a:solidFill>
                <a:latin typeface="Georgia" pitchFamily="18" charset="0"/>
                <a:ea typeface="Adobe Heiti Std R" pitchFamily="34" charset="-128"/>
              </a:rPr>
              <a:t>Black Death</a:t>
            </a:r>
            <a:endParaRPr lang="en-US" sz="2000" dirty="0">
              <a:solidFill>
                <a:srgbClr val="FF0000"/>
              </a:solidFill>
              <a:latin typeface="Georgia" pitchFamily="18" charset="0"/>
              <a:ea typeface="Adobe Heiti Std R" pitchFamily="34" charset="-128"/>
            </a:endParaRPr>
          </a:p>
        </p:txBody>
      </p:sp>
      <p:pic>
        <p:nvPicPr>
          <p:cNvPr id="3074" name="Picture 2" descr="http://lh5.ggpht.com/fisherwy/Rvq02YpBH3I/AAAAAAAAJCc/obk6DhfEkPQ/magna+carta+on+sale%5B3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399"/>
            <a:ext cx="3810000" cy="286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fanpop.com/images/image_uploads/Joan-of-Arc-leelee-sobieski-321505_600_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48" y="2362200"/>
            <a:ext cx="2842054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otontab.co.uk/wp-content/uploads/2013/02/youth-parliame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19749"/>
            <a:ext cx="3352800" cy="223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7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Magna </a:t>
            </a:r>
            <a:r>
              <a:rPr lang="en-US" dirty="0" err="1" smtClean="0"/>
              <a:t>Carta</a:t>
            </a:r>
            <a:r>
              <a:rPr lang="en-US" dirty="0" smtClean="0"/>
              <a:t> causes changes in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47800"/>
            <a:ext cx="4343400" cy="152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chemeClr val="bg1"/>
                </a:solidFill>
                <a:latin typeface="Vijaya" pitchFamily="34" charset="0"/>
                <a:ea typeface="Adobe Ming Std L" pitchFamily="18" charset="-128"/>
                <a:cs typeface="Vijaya" pitchFamily="34" charset="0"/>
              </a:rPr>
              <a:t>In 1215 …</a:t>
            </a:r>
            <a:endParaRPr lang="en-US" sz="6000" dirty="0">
              <a:solidFill>
                <a:schemeClr val="bg1"/>
              </a:solidFill>
              <a:latin typeface="Vijaya" pitchFamily="34" charset="0"/>
              <a:ea typeface="Adobe Ming Std L" pitchFamily="18" charset="-128"/>
              <a:cs typeface="Vijaya" pitchFamily="34" charset="0"/>
            </a:endParaRPr>
          </a:p>
        </p:txBody>
      </p:sp>
      <p:sp>
        <p:nvSpPr>
          <p:cNvPr id="4" name="AutoShape 2" descr="http://3.bp.blogspot.com/-wxdT-sxBt0s/Trxlmua1OgI/AAAAAAAAAL8/PYggLr0s2I0/s1600/Viking-ship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52600" y="2286000"/>
            <a:ext cx="6400800" cy="434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ea typeface="Adobe Ming Std L" pitchFamily="18" charset="-128"/>
                <a:cs typeface="Vijaya" pitchFamily="34" charset="0"/>
              </a:rPr>
              <a:t>Who wanted their rights respected?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ea typeface="Adobe Ming Std L" pitchFamily="18" charset="-128"/>
                <a:cs typeface="Vijaya" pitchFamily="34" charset="0"/>
              </a:rPr>
              <a:t>Who was king?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ea typeface="Adobe Ming Std L" pitchFamily="18" charset="-128"/>
                <a:cs typeface="Vijaya" pitchFamily="34" charset="0"/>
              </a:rPr>
              <a:t>What was he forced to do?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ea typeface="Adobe Ming Std L" pitchFamily="18" charset="-128"/>
                <a:cs typeface="Vijaya" pitchFamily="34" charset="0"/>
              </a:rPr>
              <a:t>What does Magna </a:t>
            </a:r>
            <a:r>
              <a:rPr lang="en-US" sz="4000" dirty="0" err="1" smtClean="0">
                <a:solidFill>
                  <a:schemeClr val="bg1"/>
                </a:solidFill>
                <a:latin typeface="Georgia" pitchFamily="18" charset="0"/>
                <a:ea typeface="Adobe Ming Std L" pitchFamily="18" charset="-128"/>
                <a:cs typeface="Vijaya" pitchFamily="34" charset="0"/>
              </a:rPr>
              <a:t>Carta</a:t>
            </a: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ea typeface="Adobe Ming Std L" pitchFamily="18" charset="-128"/>
                <a:cs typeface="Vijaya" pitchFamily="34" charset="0"/>
              </a:rPr>
              <a:t> mean in Latin?</a:t>
            </a:r>
            <a:endParaRPr lang="en-US" sz="4000" dirty="0">
              <a:solidFill>
                <a:schemeClr val="bg1"/>
              </a:solidFill>
              <a:latin typeface="Georgia" pitchFamily="18" charset="0"/>
              <a:ea typeface="Adobe Ming Std L" pitchFamily="18" charset="-128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5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effects of the Magna </a:t>
            </a:r>
            <a:r>
              <a:rPr lang="en-US" dirty="0" err="1" smtClean="0"/>
              <a:t>Carta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71600"/>
            <a:ext cx="5026025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The Magna </a:t>
            </a:r>
            <a:r>
              <a:rPr lang="en-US" sz="4000" dirty="0" err="1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Carta</a:t>
            </a: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 required the king to honor certain rights. 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Habeas Corpus</a:t>
            </a:r>
          </a:p>
          <a:p>
            <a:pPr lvl="1"/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Discuss habeas corpus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Who had to obey the law?</a:t>
            </a:r>
            <a:endParaRPr lang="en-US" sz="4000" dirty="0">
              <a:solidFill>
                <a:schemeClr val="bg1"/>
              </a:solidFill>
              <a:latin typeface="Georgia" pitchFamily="18" charset="0"/>
              <a:cs typeface="Vijaya" pitchFamily="34" charset="0"/>
            </a:endParaRPr>
          </a:p>
        </p:txBody>
      </p:sp>
      <p:sp>
        <p:nvSpPr>
          <p:cNvPr id="3" name="AutoShape 4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WFBUXGBgYGRcXFxcYHRwYGRwcHBccGBwZHCggHRwlHBUXITEiJSkrLi4uFx8zODMsNygtLisBCgoKDg0OGxAQGywkHyQ3LDQsNCwsLCwtLDQsLCwsLDQsLDQsLCwsLCwsLCwsLCwsLCwsLCwsLCwsLCwsLCwsLP/AABEIAPsAyQMBIgACEQEDEQH/xAAcAAACAgMBAQAAAAAAAAAAAAAFBgMEAQIHAAj/xABEEAACAQIEAwYEAggDBwQDAAABAhEAAwQSITEFQVEGEyJhcYEykaGxQsEHFFJictHh8COi8RUkM4KSssJDU5PiVGOU/8QAGgEAAgMBAQAAAAAAAAAAAAAAAwQAAQIFBv/EAC4RAAICAQQBAwMDAwUAAAAAAAABAgMRBBIhMUETIlEyYYFxofAjkeEFQsHR8f/aAAwDAQACEQMRAD8A5A1w9axmPWsMKyPeoXg2UnrW+ta5hXhcFUTBsZ617XrWM4r2cVCHiTXs5rIes5hUJg17w+de72tswr0ioWad7WM9SCKzpVEIcx869J86nzCjHZTDC5iFLWnuoviYIDpAJGYgHTwnTntWZzUIuT8Fxjl4AKqa2Aq5xfiYvXWuC2trNrkWYk6kydySaoM9aWWuSmSVgtUBesF6vBCfPWQ1Ve8r3eVeCi0RWrIag7ythdqYIbQaxBrHe17vKhDYCsxWneV7vKhZlzWuas3KiqIs2LV4tUdeqyiTPWQ9RV6oQlD1nPUIrNQhNmr2eoQayaohZw9pnZUQFmYgKoEkk7ADma6j2Y/RKWXvMbfFoDe0kFhHJ3PhHoAfWi/6OuxX6sgvsw7x10cr4lVh/wCnPwyDvv7aU6pw+0TqC5O5Yk/PYGk56iTeILj7hlX8gXCdiOEWyFFgXZ0Ls7uAeQY5oBOvyo3gOy+BtMVw6Cy7CT3ba6TBhpHM8qKYfhtqP+Gsegr17g1okEAow2ZWII9KBZObWJJNFLCfDZyPtV+hi8ua5g73f7k27kK5O5ysIVj5ELXJsZh3tu1u4rI6mGVgQQehBr6nxOCvI6XVPe5G1BZgcpUqQASVnUHYTlpU/SF2es8Ss51At41QQg/E2WfA8bggGDyJ9RR6tUm8S4MuDPnstWM1bOsSCIOxB3B5g+daRToM8TXpr1YqyjM17NWK9UIbZq9Na1kVCGwNbTWtZqFk9xajIqy5rQmsJmivFYIqWtTWslEZr1SViKhDSs1sRUmHsF2Cjc/3rVN4LSyRUb7I8HbE4m2oWUV0a5tpbzAHTnO3vQzE4VrblHEEf6gjyIINGuxGJNvG2sv4syn0IJ+4B9qHZPEHJfBqMfckztnFOOhHVZEFgseR10iTyIkAxO1TYLGjI+sNlJ9uZHp/KlLE2WkuwJEsQMxgSIEHfY6QIonwPAG43iKjVTquYmNp1AIG8RXJhe2uEOOvA69mbhWzcuXLmdZdpJGgBJIEaAAQIgQc3lVzivEe7iNJ1kxEeROkxLein0qFOBzqbkzuMsA6RMBonz30FQ3+BPHxG4VjIWY+GCD8jlAPlNElbYvqiLYi32GLXiUEiCQNKH8TweaGWBcTVT5wRr7Ej3qHE8Ruq0G20lYVF1EzuSYA9DvHrQ7hL3FD3bjko4XImmmVYJ2BJMCZAjJ5k1ScJ9GoxaOB/pAwYTG3SIGc52TUFXIHeTpsXzERSyVp5/Su6txG4R+xan+LLP2IpNK10qW9iyCmvcyuRXoqUpWO7owMiivRW+SsZKshrUuHt5nVZjMwWfUxWmWmHs/h7PdO1xgrFgqmM2XppuCSJkcgKHbZsjk3XDdLBt2k4Lbs4ezdtkyzMjAneM0H/KdtKW6e0wZuKy4q8phHNtSZXXTOWXfUDnP2pL7i7+w3yoGlsbi03lr/AJCXwSeUbOa0Y1K5rRqYQMjmvCtqyKso1JrE1tFeioQxRvg2AfL3qjNIYATsNjI3NDsBh8zbSBqR1jlRy0+ggKXmEgsSk7iDopmBS983jCD0wzyzTi+Dzq92VV1CykjaANZ9BA5zVTstP63YCwT3imCYBC6kepAI96KLZPiF9UDALla4rLmBnMGKROmxPOgdxzh74e1+Fs9snXQHSflFDqk5RcP7fHRqyOGpHaOItmXeBOpPL1qfgONUhGGh0EdYkFp842odxPFBLanSCJgzrO5Ij79ai4Ti3cQACpM/CzZR0BWIHkZjXWuJW2lkcljo6S3ESGVAcsiSTzEHQcp0HzonZxGZQf7kb0ksxeC1y3m2k+AgDUAgzMsBO2k0Yu8XZShZDkIIJQ54bkdNY0I258qKtSt2WxaVXwF8S6N4G3ImOfqOlJvFb3cXjmlkyEA7QSQdeXIyfTzi/wAFxTOGucpgE8xHhnTU6nUaail3t7xTu8Ky7vdOX0WfEfLkPVhRMOTXyXCPg5h2v4q2Nu5gLaIuZV1CswJ+JidZIA0JMaxA0oIOFXj8Khv4Xtn/AMqJ2rQO/wAqgxOGUnQV0o2tcIp6ddg2/g7qCWtuB1gx89qr56YbBu21zJcI/dJkfI1MmLsXdMRZUH/3LYI9yBr9636zXaz+n/QOVGBXzVmaZMX2QYr3mGcXV5CRPsRofpSzdQqxVgVYbgiCPUGi12ws+lgJQlHst4KwHYgmAASY305DzJo2ItqEBZfCwywIkknMWBnNBHyoVwW5/wAQAePLKsdgRpP+apHLMtxhHxAmD1GntINCt5lh9BquI5DnC8E6IrMLotk51ZNjEyDm0IOXbejWa3/+O/8A0D+VF+zXGbY4ZbtHVhbfON9MzHb0ihH6ze6P/wDB/wDakI2Oc5bl0/vyH24SOdPWJr1ytJrriRtNemtCa8DVlG81ia0mszUIE+Bkd5vGhiiCXIa2eQcFiPJ9/pQbhbkXFggev9+VFA2jLBEMCNzof6ilLV7hqp+0aO1eJRhb5wYgQJBBkfY+1A73C2xd8JagKLQY5iPCupJMevrUL3MxUHlO886M8MxCW7F9lHjchA0fhCjMPKSPpQKYemkkGmtwy9lcL3rq14m6RAE7aaAgbT510XCWAggCK5h2W4mLNg3CgnT4nCzHJZ3/AK02cE7XDEK6i2yugkg9Dz+hoLT8BJL4GsiheNwXO0e7ad1iD6rsfXehnDu2Nu4/di25bYklBB56MwJ9qIYjFgtCnbccx60J15fJWGCFe6GLMIuK0jKcq3I6TOUjfqI3IBpB7QcYuYhypMJJMddZ1PMTMCu38Nw9p7BDhWB0IYA7+tcU7UcLuWcVeWxZa7atgEsDGURJBJ6QaYr00a0p548fYHG1bmn4BVnhob+zUzcD00Yg+x/lVPA9pba/FbYehB+8UVs8esPoGg9DI++lMbJLwFU65dMEY/AOqzvHT+VDsOwjXfoaemRWXXmNKC4/hYOvP9rn/X0qkuC5RecoX8BxO5YuTa2PxIfhb18/Ma0yuLGOtTc8LDQNHjtno37S/Q+RoNg7aI8XATHTn09qtcQxdtWDW0G3i1jMvQ/z60KxZlmPD+TCr4bfQHt8JNpri3NsnhYbMuYSQfl6VZwlhZYsSUYZYVSYM+EHpoDvRlR3tru50IzW26Tt7dR/KhOGVsua9aIIIEhsuYjaQDqZG8VfquSeezHpqPCCmGSzkW1bZ1uObakupURmBMMD0HlTv/s397/M1IvDld/htoXXNlAALQCQApI30jTp6Ucg/wDtH/PS0oNvsKkczu71HUt0a1FXaOYeNYrMV6oUYNeAr1eqyGU0IO1MNmyYMvPTKN/cjyoXwfBd7cC8hqdY0H+tNLYRug92pTUTSeMjeng8ZBGIwzZSQ23VdT5zFWOFYiLbqTy5+f8ApVz9SDaFrfT4p/KqOHs5bhQ+a/yj3FCjNNNDGzEsj32c4JbuW0Z1VwVggiYgg9dNRypj7I8NQXcSwAAJCCOij+ppZ4RdZUypEEAgnYSKL9me0du0vcFHN7MRCicx6yeu+tLZbyFlHgLcR7IWbtws6ggkMdwZGmhBFXcLwVLQ8BaNAAxJ+U61McTdAzMoy7wNSo8+vtW6YrNWcsHyDb85ipYANOUHUEgTtXP0xn/GtEkC4wVhmJhWEMMx6Z2j0FO3arEWcOnfXHzPBFu3O7kb+gG55fKuPYy3ftEPdEd4cwYEMrdSCpIO+3KtqG9Yb/QqckkOWG4Rhjb7kIWtK7XYmS0nwAmNSVVdNPjFKPHezFywC9s95bjM0AwisT3cknXMFJHPKATE0Y4ZxPmxhZkj6a+0D/SnjhWJFzxN5kwPh0AJgbvACjoF6gSD17NPLL5QKVakuDlPC8dA/wAN4I17pzoR/wDrbr+6aa+G8Rt3Lc89iDyPmKs9uOwT3WN/CW1EgFrYKqABAGUc3kEsTA1AGxpBstdw9wd6jpMSGBWRp15ia6NV1d0cxfPwVCxweH0MPGMANx7eR/lQDWDPKnK6M2Hn5n7UrYpPF6j6j+kVb6yMSR7gmPCyhkx4kH/cPnr7mrFm3ck+NTJJk2c5EmeaUK4dfKOYS2x6uoaPSaO4O/dbTu7A8Jb4POOvkTQrcRbeAUPcsF3Bd8Ii4fbCNy6xFMs3Oo//AJz/ADobgMBcdgAbI8Cvpa5ncaNy/MU5f7EP7Sf/ABj+dKO+vPS/n4NSWDgV1dajIqW62taZq7ZzjTLXstZJr1WQ1ivBa3isiqyTAU7PNlL+GSQAD00bb6fKmGxjIyGBMkf9szS9wa4QT5wPuPzo/YUBpcaRIG3Ndf761ztQlveTo6f6Eb2b5zs48Mty9dPz+VUOLj/FY+n2FSd54iRoPLrUfGGm4AOaqPpWa1if4Cz+kP4Bu8w4hipXSREiP6RV7guJe3/6+WW521b0M8qV8HiDZKGZW5mBH8MCY9SfkadOAcYwyCHRJO5Kj21isTi110zafAyWGZgC95nPkAo+QGvvVDi3Esgyp8TaD3rd8c2KPd4O2WPNgIUepOgph7P9jFsnvb7d7d6/hX+HqfOtVUymwFlsa1z38HPMR2NvC3bctNxmIPeZmAQzA59OQqjgcC121isLdUq1lgw6LcnLp5aH2IrtTonid/CluGM8gOZ9dflSeuALi/fy+K+/exIEIP8Ahhp0+EgnzFVrnGqCfnPH4B6eyU20+jjOHvm2SjaZWM/xDT6a++tNfB+LZPh57LMR/Xz+VQdtezTDNiUIMR3ijkdBmBAiNVn3NLeBxuTaPU1TjDUV7l+SsuqW1nXuE8dhcoOZ+mg5eeijz+9c1/SbbIu2szqzsrsyrrlJIiWbxNppLR8OgUaVtwricXAGJAPr84GsfKjfargiYuwL1tsj2gRDA+MHWFVB4fKB1neQvRBae9OXTKs90eAZ2exYfCBfxCVPtsflFA+MHLB6EfIyP5Vp2cxOVbi+YPz0/KoOK3ZDe33Fddr3YCb81Jlzs0EN5iROxXbeGNMN5ctwSNMrfMM1L/Y1M7uOgUz03H5j503Y2zm13Iyx6FRMf9P1rl6qWLsBKX7Ml7gGJ/x/KG+kU3/rC9B8q59hsV3bEydJG3kCdfX7UY/2o3UfKlfSbllF2Y4OPXd60ip7qamvJbr0mTmJEBQ1uEqc2q8qa1WTWwrla2UVZFk15bBMCq3GtjGPsp2bu37T3rZXwNGUyCQAWOXz0iKyvEkIJLA6LoT05fQV0Ps/gDZw9pbW5V2adBMR/wCRri3dEkzp7Umoq2TbGXmCSQy3OI2QsKBEzG+pAmqVi73l13jwojH6ZV+rA1SxfB7ttkRkIZwGUGJIaQDp6H5Uz8H4Sq3FtFh4kIbzJiY9OXpVSUK1w+Wai5S76QN4TgLtxrV8pNlXVSTtEjN7Qda6ivZrCGH7lNYPONddpijGBwaBMgRVT4QNMpUiGHuBrRCxwI5QobQAASOQ2150WcJNrAq7C9wjEqqKltAoHJQAPpRaJ9ftUOBwmRYmouK48W0hILN8PMD97z/M0dzVcN03whfG6WIgjtRiBl7hfFJU3T12yp76Ej9kRzoJjpZHMhW3zCYgggDfoTrtVnH2G0hS25JJ1kgyZ2kneeta4bBkam4CDsRJM7EdOW/OK8vqtS757314OvTBVwAV7C5g4YhgwymNRB5RG3rStxb9Hd1ypwihiQ+ZC0QyROUnTWdj03roFjDWxMZmbNBEZfFJBLfeacOD4cBc3sPbc+5+1H0Epu3EevJjVTjs6PmGzntuUIFtlaCGkNI3B0kH2o3xjipTCkrcIZjkhSoOo1mQSRH8Ndw7SdicJjJa5bCXeV1BDeU8mHka4x297J3cHbZXHgkFHElW9ejQTpXWsrTnFteROE8xaE/gR+OfL86j4i+jf3zFbcJ0Deo/v61HxEaH++dM/wC82n/S/uVsO7oy5WKlgNiRoT/Si9jvozd6+vVif72qnb/xBaIAhDkP0I/OjeHSFHOAKDfLAXT1Z/Qr2Vu7i4/MaH8Jjf3b60zf7x1P+T+VQ9nsKHJZhoG+sLTN+rr0qksrpBvTSOSuuvvU9qx1q2tkZjpzq7Yw2utFlMWhWDhYmvCxTCtkRtGlRnB6SBQ/UC7EBEtGinC+GNcJCAkxPsNyah7kztTH2TuMhuRIJCxG5idPrWZz4LjEbez2PRlto93M6r8JAGpGo2n/AErmOM4QbOLNthIFwR5rMiPanW/xIXluIUK3UGZGKgNI11jdTqKiKNie7uMsFRBnfTz6EzQIzcMm3FMqdobcYiwUHiayNSZyjM8x5mrGAwaW8rPEg/EPiKtKufQKdPSq/aW6n6zaUOUy2lDMAS05mIURziPnUz4lQpdiVERJ5gfxamZiBrSt+7jAevDTydG4SmZNSrtJUxoP9CCP+qj+GsQAASo9TSF2M4sBcFs6QANYnI5/w9f3Wlf+deldAt3AMzTpt6RXW0tm+Cb78nH1EHCTRNiMSttczew3knQAetJ+Nx2fUqzn4p2WdgBP4Ryn13qPiXHDfuxbMDLFo6kamGcxtIkA8hr+Ktr+INsgO6qTIOdjJVfxAARMeXlXI/1HVepPZHpfuN6ejYsvtkeOxJURBmNSOVV7aHQQxAmCfLnPTU1aTGIys1u4CN9ZCgn4ZMAmf2RO1XuyuBa/mu4ghwGICj4dOo5x+Y6UlRRK2ShEZnNVwbZvwXhQuEuBCnXPrr1yT15kfWmtVAAAEAaAeVer1eh0+nhRHbHvyzk22ux5Zg1W4lw+3ftNavIHtuIZT/eh86smsUXyDPmfth2Vbh2Ka3q1pvFaY816H94bH2POlXiLz86+pO1/Z23j8ObbeFxrbeJysPyOxFfM3aPhVzD3ms3VKuh1HLyIPMHcGtLsOp5hgH8NktA5Bm98p/nTitjKkExSnwpPET/CPmw/IGmzGHMpI5A0rqvqSHdH9DYX7K2i1to1gliSRtoPy+lHopd4FZy2k1ImTE7+IlZ+f1o5mrUU/P4DZ4EZbWp9aIWhAqBbXi96s5YihymCSLCvpU9hZNUxRDBwNT6fPb70GUsF4LmH4SGbXbn/ADpkx3CxasSghk8QiJj8XzE/KhTPlSQ4mJU/c+YiaNdmla4guXGD5kJXONII8JYDl5dKVi7Lprb0i54hHLKeLwlu8iXlOR4jMse4I57VV4auRSGjSfpVPs87nwsvmYOmvSmW/YRFlgNSBr5kD86Za8Ezg5viMf3uJe4kDZVkTIGm1SY7hjOrEqVKmSGBzQCBmUbN/UV0btd2XtJbbF4OzbDhg7iCdObIAQAw3gaaGua4viDm5bFxmALr4g8/GwzBdwRqV6fndsJxnwSq2MoZJcLxxUuWm8bMpKXFEl+6YCWgCSy5Q3QQKe+Odq7bYdEzzmBzhdC5/Z6qrfET+yQOdCuz+Kt2gqm0EkBvF4z45IgjQwARPONTrRDimHtX1MBNhnDTl3G2U+FgT8W9LPUbOFwnx3yXKClJSl4IlwmZDnc6DMRa+GCAZza5/iAmpsNwa0uVi1xy6mO8bReQMRruI2HlS5hsFjsi9zcSza5NnKghZjQTroToBTJw7hN0G2HvZhm8bhWLEkzIY6bQB003pSUccKS5DOZd4VhnxVwJ4gifE7EkjX8B2kjTTlT/AIfDrbUIihVAgAVHg8GltAqQF8ufmTzPnU4AFeh02ljRHHnyce+92y+xkGs1ivUdIAer1er1awUQbN0pe7cdkbOPtZXGW6oPd3QNVPQ9V8vlTHcSaqrfEm2fiG00NrjDNRbTyj5jXhL4e/csXVy3FfXpCrII6g5hBq5iWgb7kD+f0mnb9LuCC3rN4CCZtk9R8Sf+dIGIbMyqPxGPn4f/ACpSabnydWiS9PgbcFZItppoFUExpMVfy1VRmEpmGUsGiIMgRqZ13PzqX9YX9oUSOfIV8ARQATUirWMupqeygpCUjBi3aqYYbMdWAVZ9zH5D71Mo3JIAAknoP51HhbirkV4z3XAS2dYzGAzDymfOhNt8IJFJcsKcF4Y2IYqwhcpJA0MAxlnznWOkU8WcELSKFAgKFjyiPtW3C8CtuMo2XLPp/M61exKyI8qchDYuOzn2275fYRbHCbtq+RbRmsvsRqR+60dOtNZ7Lm8oF45UkEqDqYgxPKrGBRklgDr57+1Erbs+8j10o1cIt5aKndPGEBe3117eAuLYXQ5bcATCuQhIHPQwPM1yR+zsqve3O70mEGZhB9NCCPoK7B25xpsYJ3X4mZFHuw/rXK8NiXZhZUoLzKXdypLIoj4VOmYkzr5mhauU96UQ+k2+m2yrh+J37TNa7ssYmdFhfwlw4YK3p61NgVxOLdAHNizLW2KtMkSYI2BMb+Ypk7NcCAlmGZZnxalm6t1q3wbD21xF61AAcBwuwlPiMnnBHyNBvq9OtzSWTUb90sPotYDB27QASSoQjRwoJUQPCCSAQCJ89hrWhu+F1R3TNqCYOg1QamQfQVjHCyHItW3DnZgDHPX4vh21oelnEkmYQbZnSBPOAfPnzgVyEs8v9x1fc6J2Z4h3mHTMfGoAPtsfp96Khwa51wnjFy2QGu27o2MFg3rlIpl/XxvOh2ru6bV7oYl2jlXafEm15GKa0a8BuaXL3ETBgmagwOBu3ySXZVGhM/l1ppX5eIoC6sctjK+NXlrWBi+gJ9BUOB4QlvXxOerGfkNqvGi+/wAgnt8FX9fAMMCvqIqtxO2SVdRIG8b/AOlECwOhrRbcbbdKy5PpkOYfpkE4ezcG3eAehytE/M1yzg5L4hOgM/8ASJ++Wu/ds+DDEYa7a5OPD5ONVPzrhnZzCMr3Mw1U5SD1zS6+Wige9Dku2O6eWcRQy3r2UFuSgn5a/lSnNz+5pg7Q4xrgMgBrpVIXbUgH/KCfnRP9WX9kVUX7U2M2Rc2DO71q7hLWtS3bAmpsPbiuVORCnibyr3kiQi5j0JHwqfLN+VLXDbrNiA91pYEH68qLs2a1dafiZfuWP3FBMYO7uKw0603p4YT+S7PCPoDA3cyq3lr686ks3AWhtqU+yfaJLloAtBAE0fLyQVIzb0yjnyi08Be3gI2cxyBq3YwoXfU0JsYto18J6Cq/EuLBLbPcaFUSdf79KKpxXgHtbKf6U8Qo4fdG7Epljkcwg/31rj/6P2/38FyWzK4MmDyJ9dBtV7jvaC7jjHwWgTlUH5FjzOtQdkLLLiUcqIDBSTBGs66kdKXutTTHa6XGHJ142xl8IgRy0pT49c7kq6/Gj5yeZX8Q91zCmfF4soADq7HwqI2/ppt1pI7ZXjZtMWOa9d8MfsJ+ICOewkda1c9/sX5/n3A0rDyxiLLIJUlAM63F10JkaDTLrt50PuX7qXXDOzo66EDaTIBHPTQxO9JvZntdfthMPK+E+ENAkfsknpO3tR7iPaW8oBZhmgqVU9dtORI8uVcSWmnCW3s6UJqSDNribESVNklvFcOQAjYfEP6Ci3Zy+tw52abCyAzGC7Ax4Roco1nzEUs9k+AX8bFy7NnDz8J1a4syQIiP4vlXRrPArYUKtq2qjbLmUj3Bp2jRTg92Pxn/AAxa++H0oltcfwwIUOq9BoKJWMSj/Ayt6EH7Ut8Q7NKdSGUfwpdA9QVzfU70KvcLbDf4iBCnK7ZBSDyzoCZHLnTc77a+ZQ4+z/8ABWNNc/plz9x/rE0pYPtBcEZmD6TBgEjqpGh94o/g+KW7mxg81OhHtW6tVXb9LB2UTh2i0wqPPrERUxqni1nnEUVgkb4pxlINcf7WYLucQxUQt3x/8wgP+R9zXR71zKTJml7t5w4HCreO63EgeTSv/lUzuQxQ9k19zlnFL572yo5S5+w+7Uxd/SZcv58S0ciEH/Lv9Zpv9vrWZcYHlLLbCl1Najxj5bbnop+1SXrniNDeM3v8F43Iy/PSuKuZYKRU4en+7g6bFoPrA+xoLxFs0PyI19qK3yVtIo3hF941+podibigBNIGnvXUq6JLsoYfHNaaUJBpn4X2/KgC5mnqBI+9KV/SocBgnvOEtqSSeQpjan2Lzz0dHf8ASGTpbDP9B9daUeOcdv4l8rtCA/CNh69TTZZ7Ifq+Ha7cI8KkwN83Ia+elIuQhtt6G0om4RT6ClrABUJzSI13gAeXWnTgvBlTAWy2j3W7wbc/CoM8oYfOlTsrghfvLYiMzeLfbQHnrXS+1FnkirCkW8p2ykgcj1J2/ZpSbkoS/njL/ZB5tboxRNgldrz3n+BVCJqPw5lM8gcwc+69K5n2vxZvYpnB8I0WTMgaSPqfenDi3FzYwrK7BXvM5SQYyz9CQR8yaR7yIqrmIZjuFJge8VVdr9NLz5+/8Rmuv3OX9hbxOFGcj1PtE0V7NcSZr1q0yJ3bXEFxwkuUDCRPpoYHWiXZ7hlq/dKurRsCDAnoTudOldGwvDsLhbcWrcsf2Vlj68x70eViaw1kp14fH7DDcuOYCEIgAg6k+w5Ct1xl0CA4Hos/9xNDbGJaBn06f1qc3idqE7Zt9glTFeC1b4xcTVz3i89AD7RofSiGDxFtx3lpg1p945HaSOXQ+dLl62Y8R08qVOyvFjZ4kbStNm+xBXkGI0YepFGqtbeJGbKFt3RG3tFw/utNDaacuYAhW3KzuAQDQLEM1vVXzKpUCV1APJWmTHtT+bYuK1h+ayp8v5qY+lIuMe4M1k6XFc6dVAM5es7jyNc7Xab0pKcen+zGNJfvW2RYt9prtm3mfZSBB8UydIIMgRzM7UxYXjKXkDIZBE0iXM2qmGEMCDIOo031mYoZaxT2LsDwqQGWD7EfP71rSaiWdsnkvUURxlHRsWv4uRpX/SJxYrgiNz3iH5GQPpRXgPFDcUq438qSP0mYiO7tcy+Y+iiPuwrqRnlZQmo+5HOuHSLo157+ddB7k9B8659gj/je5+9Mf+2LnWtzTbNwmorkZcQ8Mw86E8VuktbTq2Y+i60Sx0529T96C4i9NwkakAKPnJ/KuVXHMhqJLeUkjnlBJ9W2/OhVyyVJLDXrrRvhmDa55LMk/tHy8htR+zwrOcoH02FPrjhA5SwJvAuzd3GPtktTq/WN8vX12rsfZrsvZw6BUUDaTzJ8zWeCcOVUWBHlR53S2hZtlBJ9qZS+RKybbwhH/SZjQiCwomfG8clHwz76+1czuOAwSJBG410I0IB2o1xbi5xF128WZzIy7ZdgI9OdC1tBnC218bQkeewmudOe6TbOnVDZBIdP0XcIGe5iCf8AhKddpkGJ8/i+VNWItd6bdveJdz1ZpA+hY/8ANW6m1g8MuFXW6ypmga5TuT1JAYxvrUdhhh8DcxBILtmCnTVmMKBPnHstYkt7VefDcvt/nCS/Is5Ntz/CETtpeS7jMoki2O7UcgV3Puxb5Ur41IYC4THLlHtTJYbLbIuTn8RbTPm/ijXTntS1xhgWYjUfxSI5c6zXLdPC6/nQ7t2xwMth7aqEEpbGveN4Sw6qN9fOj/Du0CwLWHtmTOp28yWO9cqsY1g22eNBmk+w123q5e7QXxBgKv7oj+zTDreQTnFrk6neKoc16+Cf2Bt/M0QTHoqZiwVQJ1pBwGOvGwl1URBcDRddjcY5SVaBGhBERpS3xXGlGDJed2UhtQMuYa/CRqPWpCmTMzaxk6qnfYrw2pRSJzFTOXqOQ96mwvZYWGQlZKhWzfvT1G5rP6PO3wx691dC276jddA3mAevSm5rZ1kjfpTK00exCd8m8EeKxJRVub5W5fsmJ+8+1LPbsm3ctYhCQGGUkbSdVkQd9R70fxNwFctCO0dxXwN1TvbII+6ke9S+KnXKLKoe2aYl8Z7R2s0ZbjCIzwFJOkgCdBQG7jM91JAE3HgLpCkqPuT8q9jLQGVmOkAAHmfSNTNUeHZnuBhqBt5xP3JJ9hXLpqhFZR1LeI4HkcT/AFYI7DQzAjYcp9aRe0PGhi8T3gELbAAHuJP2q92r7Rd4vcLuAM/ll5f3+dKxcW0JkFmkAe4/kacrhhY+Rbzkp4R9WbyP50VkUJTRGPlHz0/Or/e+VOCsukPPHGys8CTmIEcz0FRcJ4ASZfc7j8h+dNLcOBukhZMkDyk6n1PWmThfBY1O9KUUvyMTuUVgE8K4HoJEAchpTLheHqo+Eesfzq5h8LFWls09GCXQnKxsisWQOVKHbPiYvK1m2fCvx5d21iB5byfKr3Ge0IuF7Fhvh0dwYA/dU9ep+VLV7DAZiqaKslg0GYgDLvHmdNK5ut1aX9OH5G9NRzvl+BLxVlbZKbEHwny+VWey6IMZbuOJVJYgcyNFHqWIFGeJYHcljAiNJ/rRDs/2evXLZvKofxgAbEgaT56nrStdkpL2rLHrHFLlhm8DeZi+uaJjrvp7AAUE/SfxM2zYwlo/8IB221uNos+fiJ/56Y8NFgFr4Ksmq2/xORBB65ZjXyNJ2PwBvO9+6ypcutmBYwdxAUExEACSOQqqZelGXqfVL+c/qBS3STXSAq38Y6sqZjG4AEKOsnRR5kigBwb3riWxq76eXqSOQ/Knu+DbZFlnMg90BKluRc+GeRgCKl7OcLZ3uYggZoYJpHiO+34RESOp3o2le6WEkaunti2IHafDGxeS1CgqPw8/Csb896E3LsgydfXp/rTLi8ZcBfvUs3jnbxOubUZpykjbwae1U711SSDYs7E6Ko0HTw0054l0CjF7QdgcWTbRQdFLb8gTOnqWr17CEkxqSaZsJNtYXD2ZDlZ0MkqW2y7QvLfSrljFuxyu6IGWYRRuAco8UjdWHtWHqtvS/c0qsrDFfgWfDX7d5lIUMM0iPCTB3+ftX0LwviYKy8HYE9eh85Fcj7QYfCrZvSuZyNGcliG1iI0Gw103rXsh2xUWhautlZdAx2I5SeRH1rdWplJbsC91K6R2THXbcaAa8xrSP2sx5Fs2/wBvQ/wg6+50HvVmxxZSJzKQecrt7Vzztn2kD3GW0ZI0zclA6dTM/OtW2+p7YoxTWovMukCu0XEFBCAkhZBjeT8cef4fnVFuNXMpFv8AwljcfFA8+XtQoJJk6z9akvYkDQCtRpiko4yblY5PL4JrbBVLcz8zvP5VQuuSa810sawg1FHjHHIGU93CLjrFr1IH3NW4qvj/AIUHmfp/rVmfKqj0Sz6sH0PgMKFJYjei1q7rFUlPhHoK2sMZrecAu+QqLgpa41xnOe5ttCah2mJPJE9eZqfjzkWjBIkgexIB+hpaa0CACNK52v1UoLZHz5GdNSn7mWMNhdDlQrI21nlofkdqxaw5DBiTm1HMxOv3M1m7cbwqGIBUnQkagxuNdqpfrLsYZidvzrixTY+nkkxB8ZVRI5udQAfvEge1MeD4p3WGCWQCw0EnQDkfpz9aCXRlTTT4fquv3qHhq/4Vr95QzeZIBJ+dFrtlXmUOPBicVPCZsLl2TnUMHEs0knXUAc+frrUOI4YWYEqFUmWOZTMfhUakcqKqIWq2DXvMSiP4lIJj02mOXltUp3Wz2ryalLamylguEG9czkutuCpeIlRpkQ9TzYaQI50Q4wxt4ZhaUiFgQCI5c9dpo/iToRyGw9NqTO2l5haABIBOsafOK71VUao4Rzp2Ox5YlXrBNu2eok+4b+dV7+CJ9gfkaYcDh1Nu1I5dT0NWXw6xtzP3rnuxpj0Z+0XrNk5GLaw06zOgI/lWLVuMv7rb76SW5+bfSjnchU0Ea/mK0v2FEwP7j+gqs5I5sB8SU3QRBgwTr0EUNv8ABVOX8Om2/v8AWPajfEbzKrZTG+3kBSriXLHUk+pNM01ya4eEYlNRXuWSC/hlQkFtI+e3IVXuXwNFEx19f9KkyCo2QdKdUPkVlY/HBSe4Sa1KGdaud2OlSXbYk6dPtW84BYb5ZDYt1uuH8UmrWAUSavraEbUGUsMYhDKBXEG+D0P5VPNb8YtjMmnL86iitQftQOxe9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www.goodwillrecords.net/shop/images/5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133600"/>
            <a:ext cx="404669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Changes after Magna </a:t>
            </a:r>
            <a:r>
              <a:rPr lang="en-US" dirty="0" err="1" smtClean="0"/>
              <a:t>Carta</a:t>
            </a:r>
            <a:endParaRPr lang="en-US" dirty="0"/>
          </a:p>
        </p:txBody>
      </p:sp>
      <p:sp>
        <p:nvSpPr>
          <p:cNvPr id="8" name="AutoShape 2" descr="https://encrypted-tbn0.gstatic.com/images?q=tbn:ANd9GcRTlfgWVuzeFZOgoKupAM6nWCWUNNrLR09ZGK721Q9NRTknjgn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155576" y="990600"/>
            <a:ext cx="8850086" cy="541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What did the Magna </a:t>
            </a:r>
            <a:r>
              <a:rPr lang="en-US" sz="4000" dirty="0" err="1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Carta</a:t>
            </a: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 do to the power of kings?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What was created to help the king?</a:t>
            </a:r>
          </a:p>
          <a:p>
            <a:pPr marL="0" indent="0" algn="ctr">
              <a:buNone/>
            </a:pPr>
            <a:endParaRPr lang="en-US" sz="4000" dirty="0" smtClean="0">
              <a:solidFill>
                <a:schemeClr val="bg1"/>
              </a:solidFill>
              <a:latin typeface="Georgia" pitchFamily="18" charset="0"/>
              <a:cs typeface="Vijaya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The English wanted to secure and protect their rights. </a:t>
            </a:r>
          </a:p>
          <a:p>
            <a:pPr marL="0" indent="0">
              <a:buNone/>
            </a:pP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List the rights which were the most important.</a:t>
            </a:r>
            <a:endParaRPr lang="en-US" sz="4000" dirty="0">
              <a:solidFill>
                <a:schemeClr val="bg1"/>
              </a:solidFill>
              <a:latin typeface="Georgia" pitchFamily="18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2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11966"/>
            <a:ext cx="6248400" cy="1143000"/>
          </a:xfrm>
        </p:spPr>
        <p:txBody>
          <a:bodyPr/>
          <a:lstStyle/>
          <a:p>
            <a:r>
              <a:rPr lang="en-US" dirty="0" smtClean="0"/>
              <a:t>The Hundred Years’ War</a:t>
            </a:r>
            <a:endParaRPr lang="en-US" dirty="0"/>
          </a:p>
        </p:txBody>
      </p:sp>
      <p:sp>
        <p:nvSpPr>
          <p:cNvPr id="4" name="AutoShape 6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QUExQVFRUWFxwaGBgYGB8cGhwcHSAdHR0YGhwZHCceHBwjHhoeHy8gIycpLC0sGB4xNTAqNScrLCkBCQoKDgwOGg8PGiwkHyQsLCwsKSwsLCwsLCwsLCwsLCwsLCwsLCwsLCksLCwsLCwsLCwsKSwsLCksLCwsLCwsLP/AABEIARAAugMBIgACEQEDEQH/xAAcAAACAgMBAQAAAAAAAAAAAAAFBgMEAQIHAAj/xABCEAACAQIEBAMFBgUCBQMFAAABAhEDIQAEEjEFIkFRBhNhMnGBkfAUI0JSobEHwdHh8WJyFjNTgpIVJEM0Y6Kjsv/EABgBAAMBAQAAAAAAAAAAAAAAAAABAgME/8QAIBEBAQEBAAICAwEBAAAAAAAAAAERAiExEkEDUWFxIv/aAAwDAQACEQMRAD8AGcEqsTcALpGm/S2/rv6dOhwUpZYFxMHFHIUYC+oHXF7LVob3HHG6BbO5MGnpIMf0wD8KZUrlVBvzPA/72jBkZyV7/wA8DPC2ZLUFm126f6jgIK8SUB5df3CO8/DFjwmSuUX3n4jFfxWIWp01GBbqL9fdi/leTL01sPu5/T++AwvgXEy+apqLkM1v5+hw5VM6aagtG5/zjnvgxwubE+0TY/M29cPvEqDOo6T/ADwWBhM9SqOQyz2IxNxThioqkGQGsGnrtGBWW4a1NwCOu+JfFHFUTLl+ZvLuwQEkCYBaLKs21Ex+2DAGDJfeNJHex+rYv5WnafXp9bYS8nxvN5l4oZcsNpVS9vUiF+eG3h/gvibFtR0A+yCVH/8AMkYdmAbWCvpHbGqRq+BxTpeG6oYp9qoeaLFfOM9ejKL3wRrcMNOn5PmeZm51gQYK9UUtAZr6oH5SNxhBTqVAXF7aTi/kWjQfUjAylXAP3g0naCOvqDtfBbLLdALCThBnMBWqme2+N6mdASEOKecqxUPY/X74qjbtOAGBapKA9YxHUcyBucYWyAemK9MQ4k+7AGarMCw6b4ko1bHEObeWJxGzGO316YYNPB6pVSpMSZHuPwwY1e/5YX8tugncbHBTzj64gOPcKI1ad4E2+vji40j0xFw7LhQ7DYx0v22xeqMI2vOKANxzjwoBYgkG4+eLPhbPL9jpuSOu3vP85+eKHGOHoSrOhINQTfp1nEWXCplyKY5ZfT1gaj9fHDC1xZPtIRkMrqM/374h8UZkopAi1M/UfzxT8P8AFgpFJrHmMdAfWfq+KfiFzVcegjvabYYU/Cwb7XTNoEE+7/OOnpnxrA/n63wg8F4Rpq0yZF9v32w50qcVBg6uhY4jxUJqZjpVASSew33+OFfhPEatWGostKrmswKT61DKtOhTqPU1KQZASsgO0lG7438c1tFE2Jeo4RQOrbj3wYMdduuAfDOIJSy7IXhP/pxU/M1Z1bN1VtMLSRaWrsQfxQL558ai065fxHmKlJTSqPRypkUyAiVaguDUYiFpA6Tpp01ZoDWYDVipkeArW1NRrVKrQTrYiQwEimQVDktBC1BY7aZxTy/FafnU6r1qStR81UUVabLTDMxV1WkxZvu2VfLUSfLWT0wZ8O52k/2rNtqp0WZNIIguyuGgC41tokkbFz2aJvhTTiw83KUaxMuPuapNydI1oT66WuTvAxfyvHmTh4dAhrU6vko5GohCNdp90X2A9Me4NVRKNTM1uanVaBSAs7RqJuLaZswvPW0Helw7K1aeoGplqfmaZ1+YuuAbiA0RaSTiDb0qzZugGzb0aTTFOqYDMRurAWKX3tB6YxwihVpVfKqiCglTuCOhUixU9CMW62Tplyrr91l6KqpeTJaXeqAlzKqxBU/l9ItcPSlohAWRZNJybhSRqWYFpKkCLSYtBKIE4jVioTtjBccp9Pr4YzxWlLyOhvjJiYI6bzhmJfaCQMQJWJckn0xNRaw9cQi5jDCUEaj6jG2br7X6df64wKNwO/z6Y14nlYE+mAGHLZhfLDaZIFsaf+tjFbh9KaYjeB9euKzZIzsf0xAK1Ckqk6TMmCO18SMRO9gbf1xsQIt3viZAo9qJnFBDncryAjpf34AeHqQ8oGN5idtzb54aOJnUABaSMB/D6gUEnuf3Jj+WGA5+GhABCh5JLHe9492KWdrAIFAGrv8AWxwRzedBZzYFCQPX09P74AeWXL1DBAInABHL8Q1On5Qw5h3iIw35ZgGFsI6VlNVUp7yCT7o/XfD9ToWv6dMFFIfjfjCisKZQlgrsGn2ZBBYDq0KYnYwcBMjxYVV+zZinVWg8fZ1ppJVgTGgEc5bVBN5k7TI94zrMnEari+hREiY1LEf/AJTiTg+bfMZSsjkmpS1PStB01VNNgtttWi3rbHRJ4Y/YvkMllBUFLK5Wpm8xB9qpqVYG7+WAluoBZf8AWMMeW4Prh8/nstRVbLSpsG0gfhVU5V7Tz7X6YQeLcV+zs2Ty7RSpnTVK+1WqKCGZyLlA0hVmAIMXxayWRruoig7ATaQOvx+eM+o05dLrZSnmDTShmcstOmIpUyzAwTJLFl5mJ3+ji7Xy6LRbIhtVeRVFiFZttClt+WYPUiN7Dn2XV45qNRYF7BhPreemG6n4uy6UKRJU5pJRTVWAF31Q1mYAACT3OMsVVzL5kNSoU2j76lVozP8A8is2gEmP+pp/7x2wR8P15y5GkCKcWH4geYse4O8n8Sd8DKtZc3SIjRmtXmLHs1GiGj8rsAPQso6kjG2VLVXpVKZISoDUqATHmKNLyPUsrX/6kYCDuLV4NsR1Kk/IWxtnEDGJ6nriGso1ET0GAxqg/IpkzGK5zR1GPXENGtMCel+uIw4En+/8sMheg7Stt4xZ4qdvjgTw7M6qgjtizxWoSBH19XwGbOFUh5Kx1GPGe/188acNRhSAPa2NR9bYighrmJkmBAH7f2x7LvrAJ+v64EUs9qV4JNgP62xJw7PamAA9Ovw+oxQFM5WCifW18AeCcdAytM9Ybf0JnBHjtKaYuBNxeDsbYT8mn/tKI7j5mT88OegxxHMTqgnv179/rfEWUzYCab8xEx6d5xhSuqXsL/L664zQYU5MypNifUWxQFeDhAysRdpBPyx0zKOpWZExOOZ8GFIFWrVBTRJMnad/n6XnHuN/xORJp5RS4iPMqCB7wu5/7o92Cc2+itkDP4n5MJm9fSogIv1UwZ+uvpgFk8xXzBSlTJBgglZEjUH5o7FFPvUHA7PZ+pXqGpUYu7bk/oLWA9BjuPhT+Hqrk0KAeaVksbAt2JHTpbtjW34c4zk2gvhLw5kaMNWqjzPVTAPeaiiT8h6Y6tw3K0dIKBSvSPn2xzPKcX4jRmlVyNPMIWgxIgf7hMAX3X1wyeEcyDVPlq6KWZGptfS43iLHcEMLEMDjDqX20Or8HpMLoL+n9MBuO+AqGYpsNIBjeJwV4pnXpLygFjtOw9/10wNydfMVBIzNDV+VQDt0I1k/XxxIcgZa/D839mrM2gmKNQn2W6Ce0/KBjqHCqzGjVeYWo4fSBuxRdcRtDhreo7YUv455RmydGqygMlUKxXa6tf0mP0wY8FcW8/IUHvIpQ09XDMGb4wDOLvrS+8B61Y6mnaT6fDEFSrzyIsL/AEcXM3kWLGIjff8AT++KdDhtQmbbC/f9P19MJS7lxIJ7i2NkS59+IqVUqAsbftjCZkKfeTgC1RpQ0i0W+r4vZlSOuBzZmJII2+v6fLEgzQeBPbfAD9w55prPb+WLy5MR/nAbKPGmD264Oit7sRgfOWSzUB+0Dv7j8cFOCVjrHcxF8LOTNtO8nvPuu0/rgrwwVHZG5U11OTSD7IuwAMmJsLTc35b7fErcMnFqXmOq9pnf44AmhFKgthynb1J/ri9neM6azgGAAY+WAuWzWpaMk2QR7yZxJrnFeGKKZIF4m/8An44Wc/nYW+wEDubnDD4nzopIomJHX6M4QcxmS3u6Y0451PXWMZjNs55iT6dBiIDEuXyzOYUYPHw8EoO5lmj3AfK5/tjW9SM5LQOlRh0EgyRsfXH074IzZNPST7NsfL+XeHUnYMD+uO9eH+IMrArJ+Hvxl+b6Vw6JW4ZTZixAHcj59DifKZUBpAsOv+cL+d4jUOXZ19q0D4j6+OJPD3i01ARXpmmwMCCWU+4xIPocYKoj4k8PLm6elpswaJIBi+lo3X0Mg2nC/wAH/hjlqawKbUyW1Eq957Ai4Hp6DsMM9fiJNJqiKw0nZhEwb/CJxNlOIpUEqZtg0eSB/HOkqcJ0zM1qdzcmA9z64VfC+aejlESNEUxb1NzPqSf5YL/xO4qmazyZQkeXllFR5PKajwFB9FWPi+B7hUQiZPbFb/zgk+1Kvm31ai19vTBThtV9JvIItPTbA6iwJlhYdI/fBL7fTWk8LB7YFNnzABLk2xuMutSCGAB3OB9LiarShhJMxikuZDMYldrA2nAB2pl6dNSCwnc4pZWHbkewYb+/Aqpvab7zfEmTABkWvgB/yVViAs/Ge2Cy0DG/6f2wt5CtpQOLzgovHzA3wsDglOrBG+979Po4Omsi6Z9oHXPVifzEOR0GwBMCcAKgBA6frjYNKs14GNUjuSdXrOWOwI/l6fQxS4UNRpjooAM+/GnDqpA9JLH4T1wX8LoHAMCwXf0P9xiPSgTxtSd6qwJVVmf6/IYXaNESOvwx0Li4DFhsT9fy/TClkcuEcsw1AGBaR/bp88acdeMRefK9wnLWJ0Gw7foP6f4x7jXG6iUPKaloNVZBLhmCyQQyj2GtEHYHbEfEOOsyqiDywWHPO1/9MkbSd7Drgpx7+Hdai2YLOtUqgrppDEVKbltRLMQEICkwQS0Ww5J7pW31CHjrf8O/EYKoGN40n4W/p8xjk1RI9x2+u+CPAeMHL1Ab6ZuB++L75+UTzcrsnHOI53Kq1XLrSrUwboRdQetmEj5Yh8P/AMSM1zrWyILiCrKrqosdU6Q87QCN56YucGzZzNJXpsCeq+h6+owz8D4fF3pJM/Dftt+mObZPca4v8E8SPmaRaplquXMXFSNJ/wBpBkj3qMCuL8XpcPoVKzttZEmNbHZBP69hJx7xr40o5GiTVbnb2UX2mjsOg7k2H6H558Q+J6udrebVNhOhB7KjsP5k3OK44+XlNuGjhjvm2zdZmHmOpgzYsecD3SMSUONjQs/it30t0E9jFvqFvwzxo03VD7LNET3Ef0xUr5erl2KMDp21ASPSCP2xd48idOiFuU37H67f2xDmM2XA7fX18cVcpVJpBlIOoWImPf8AXbG71SFUHv8AX164zWnyRRgA2wPQ/XXEoKmqdMQJi+/rigq6i0EAXj6+tsWKdNQd+kT0wgu1WXYROI6ZAcWiTf8AX4Ygp1YINj9em2NsrWJe/TAD5lI8tRYbfP8AzjZuHCT/AGwIyPFeamCLD6+owdbjayeX9BhBwZsvrax2+umLtDKRTIIBHriTKUxp1Cx6+/BPJ05Bm3ri7QiWh/7aYvp2jeMXuAv93MBeWTER/jEVfOqtBiG3t3wI4znzSo06am7pLHroFtvU/scEmjcXMtRbOZtaFJ4DsEnSWgEwTC3tv7gdulk08lSnL/fV6isQ9UEUwsGPu0GvzACPa1iekRgp/DvgzDLVayyKlcPQpVYhKcqNVRjsAzFUBmbPGFfi/B69AmlVpNTrU4ZBBG24Uj2hA3BjFZPSdM//AATlqtKo9PNaNBQl3o6afOSAjBWZtQvMBQttwQ2ANfx/WeslSuxqtlGChqaBTUpaofzHMlSx0xAiWOxM4N8Lc5rJtUy4h2Ap1qSCA0Sy1FUEjUCskRNg22uV3P8Ah6tSrlgzUlryjiCsh5kQ9nUkTB2aNoBBzfqpv8COKvQruDl0SkKhYikGdmRpspZxBDCIjqb7YGZfJlww2ZQSBHtRdh7wL/AjeMNPEvBmby+R1Pl6T0y2sVkM1EmF0sQZ0tIhYME9CcR0qHmrTzSnmkCsF9rWDIqTPLr0kk761cxDLOvymJw5fw+yqeUhQkahI0k27j4GR/nDvmswaSMTUc2Fif7D6GETguaGSPmhVGXearLpbliBVppG0Eq4DfhYDoSHPMcUoZimIcJI16KhCNpIkErqsDvM9PQ4561cN8bZlqmaZmJLECZ/a/bAPyzE4ZPF9MPxGoqQQtpBkEqJMEesj4YDCnJcdJmfgxGOjn0yvmq+VeHU9iMM+T4mWfy3MTcNbmG4BGxPr64qZzgISgKo7C2/Qz+v7YpZugWVWH4QFMdLC8fXwjCudKm8nSiwAvA3PzucZzAsokQW27fzwO4HTqnUjfeKsXvZTsTI9k9/SDgqMrzpqsp2+GMLMaNMnQKl/U2xI1Mq8H62xZyJYMTuNh0tiLiIZiOn88IN8skr3vjagmt9K4myRbTEfL6ti1weiBVg+8+/6/bABHJZLnBIt/LB4cMT0/XFejVSYJj136H+2NC5/Ofr44CcjrUvLF3Uen19WxCOOACIA92B2ZzRYb7bYGGoZxtzxvtN6wRrZzuLA7T+2I1zj1nk3bSAo/2iNPoCs+/EvGqw0ooiYkn5fv8AyxT4ZmNFRGmADv77H9Di5PCLfOG2vnNVLJ5bVCChqCnYPUqMzMem4CjqABizkPFzAfZsyi1qQIZVYtqWZJak4MoY7ctlBBucZ8W1hlqtP7HYrTQeYFmNO6IzbDWHYtuSY2UTWzNSlnqS15FLMK2kkgLSqGBZmjTTYjYnkJNypJLRkvlepsl5FCrmV8xwlSmrU0gBlrFwF1kDTpSS0gAMp2W4BXiviHVVejVHmUK8BZWYUqCFRjdG3gruwuDOA3HcsuWo5dq+WfVWd/MDEq4poF0hNQ5TNQsGgglBuJGKnHsoSPuWNWn5a1KcLpYfeeWQVklXDMBAJFwQThZvktw5cC8X5dOGMHo1qkTT1MTDGAKgLzpXlcmFmAFJ21BZ4LVShmWoyKlNvZZd2RjIZSTyNADjqHQA7HFHjvhuvR8/71aa6Ermi1TSx1kghU2ZkMgjcA7dMW+FcN+1Jl3qBKDkpRpPTVYqEGB5qI2sPEKHCX3M74fxmaJb6POQywk0LEEq1PtMHQQWBLI6NB9KlxYYhX+GVV6FWpk81asE+7qbAKZ0ar3UzBI2Pe+LozNOkk+ca1WiAhajBCzIBLOQSw9kESBK9YIJeC+LLTq+UG1Uq0+WY2dY1I17NBB7EFT1gY7npdcz4igOayzPraoBUFYMpAVxJdQsWAZ9h+bCWa0M3ZpjpaTGOzfxe4ilHNZSswBXy6w9S3JGx+E45f4h4WadKkdBAVUl+ksJKT1jf49iMbcVFGuB5jzqKqx7g2n1/r9Rhe4tUahmWiLG4NwfQziLgHEWpsQNmG3r0xf49lzUc1AJBEx74O+DM6G7Fzw7xgpmEqU7I4KVEJ5dJ3FzA369Y9MOtDhi1QCx2FvljkwY0z/pYXHcf4P646H4V4h59BFJuo0/L+0YXfOeVc3RDKhfYBYEHtaOmLVbh2oXfGMllYdlMC1sX69KIt07YyUq0siAphyO364xkaRWTJxjNVigmD9dcaHMEqD36YCMGUoBhJPXBJOHpA5sAuEXHtX63wTFQd8BvnupU6fzxXptBxJUHrviJlt8cdUY2s5itqYn5e7GKNSJESDv/bscR42jFJMS1Gpt5bguhB0RHNAgFW/MvUA3j5+r5YUnLKNVCqNLegJgQTsZG/piPgObBApOBEllOqCHA5SI223G8wemDmb4QRTlNJlQYaACI1DUJMatoBA36bZW5Wk8gtbL/ctRJEhg9Juj+2IB7wPdIjc4vcE4k9PL1yi09Qy+oVdM1E+8CQjSNMl+x/bFPJ09dIyBqpkkHeQILAiL7+/ltAnBWlSAoDLUEc5nNBAyESuhahYab71CivsABYE6hD/hCvixqVZOGVs2rlai1adRqIGswV0MoIALS1xF4PW+A/8AD3NtRr1HGWq13o6TKkciK/MGVhbuCCCrKOk4a/EnCcxTyVCKVRTlVWqreW0BwzsZkR7MAjoR0xDnOMVqeaymZp5qkyZ8nUii1MuKVOrN5mQDJNiptviJd5w88ouHFKNaopM0iSARMmlUurgRAhWDR3QCOuCXDg6VTSO+oFTvpqKToYEiIYnRqFiKk2scD87w1aS1KdKqai0Knllu6sdahgpglGFT/wAk9MWMtmNaI4HMh8trdh90SNpCak7/AHQ3xlWg148WnmaC1JJbStILvBrOurbcr5Z/U9jhU8c8P83ykBACUWcjtytUMdpGkRH4R7sM3EU81qdJRBesKwH+5IAANiQ9SP8At9LB/ENSVztZYAKijTOqARUYLvtHlo9iLeuHzfRVzHg9Kao9L4O5avqBWJamSIN5U9tpgCPgO2BPAaml3Y/hU/P0/f4Y2L+XmWB2PKf2J+eN+ptRzciHOU5qMItc/wCPlh08LqKKUBceYC8ExMmATftBt3ws5Xh5qLUqNZQ2mB19+9upA9cMeWzE1KLxpQUlNzOmSCCABYlb/MdMR3fGHzDa6feK4Igb/Xpi5r1tbbA/IZ1SGA2JgyRAnYCO/wBdsWKLikSLb2H7+nrjJbTiVONXy+vrriDytSKOx69sRcQzdzfc4nyr6iAT3+AwAW4fw/t16YI/+mJ+cfXxx7huRi4NsY+x/X0MAfOOs40Jx6cYx2OdNlqWokC5g/tjVhsRP98b5KrpdSdpv7uuJM7Q01HWIIY72I3ta2EazkiVlgP9QKsLaYJnqBBI6bjeMO/DeMKySdRCqZ9kgAE2tuYY336wcLPhp6dVTRqKp30k2Ycp6x7Ijaeu3UEaPDTQqBhem/tRsAV6zdh3X02MYy7y1pyxxCkKVfWolW1LMHcyxERAImAI67TihxvNM+b0a9tKsRMagoWAB0UyqjYbbYYs3lSbjUyvd5IMyEKgEwNQ3t6dsJGbyjUq7Iw1Gf8Aym423/rg4ul14dJPGNWZzNIFY1tT0GTNNAKekr7MQlxEbwMKfi3gqUaWVrU6ekEulS5ZC6sGG94KtEEkwsSYk61uIBOIV21QBXq2veXa9rbdz0wb4/4mo1snWy4CuzMj0yu6su+4k8rMv64Ul56F8xB4XapXqVXWglOhmZpBUnyhXgOqgSSup1BAMCNQG0YL8EzAWjmA1lFNKlx1Vh06yHbe979IAfw6ytMMalQFmDjQFYhhpuasDl0rKqZ31mL4e8tQpUK510KbpVNmLuFDG8eWQViQImbjpvie/Z8+lfJ8SIVq7wCoKUxPNquYidJ0ioXJmxKjtgX4iUnJ0qaiXrVA8XmINJADEjdzzWgWscP9bLZatTCvRolNvYClZuRyEFZibNB0mCYsi+KsuamZdMqfPrVFKJSEA09SlDclRoWmSijoSNoGqefNVXNOGOBV0gypaJ2kT/MYhz9fVUZpmWa/xMYxnMlUoVWp1EKVEMMrCCDiFhaTjqz7Y6avC9UStInoxMESS0AATcMFna84xxDMmnTprSPNoUEg9ABv2m5j1bvipwbgzBBXIaQdSwJsATPWQTaMaZjNF62kDVrC/huze0N9hNvhjKzemk9DHD61TzG0sIPu+7iLkdREjrc4M8SzVXyXddQCAMjHrHTvzD4Yzw5UokI3VNzMtJgRvAm1/di/xXNFeVoAYXFxadjYT8MZLDKed85UqiYPTsex+eGDI8pNjt8/n8MV8lTpvQGiAAxsNrW/rghl8wtx2B+v7YVBs4TUXTe4N8V6mXUkxG/f+2KWVzcIAMThD6fXxwB82Y9j2PY7HO9gjmKocLUCgEAK/adg0T1H6jA8Yly1fSZgEGxB2I7HABbwpQ1ZpAIte8+7cEd+4wa4jmKtNliVgEcwgSomL3PoehiMBOFu1JxVpDzFXmdIuoFzbcgR7QttMTGHOjxGnWZiG1oRAA3j2TyxqXl9DJFjjDv3rXn0G8P8R7CoGAsCT0AWDvEttMWAxF4lREfL17FVbYbtBDBZ26R233wQzHDaDSykKYMQY3EkR+GLgk79oOKHHkTyACCUSoJCnmi6iCy+7cbEbYUzfB30X+O1wM1VdbioxqDsVqc4Bv8A6oj34wyt9nNSwnkBMAkCCwUdZ1LJ7Ke9yzcOyBpsyjiBZVMKVpgbbk3hQ1iACb4DUaDVKZK0SaaONVS50ajADEct7C46W3xtKyPngvguigGgh2hmP6hfcBf3k4am4ZVzJVE08pks3sj1PW/SLnAbK5wheXa/6T0w2eFMyj5csu7OQ8byAPQ9CI9+OW3brbMb8Q4dVyyCpqFVFH3gSx0fiMHeIn0IB2nHPqvhg06uYrB2NRHDrUUifahoBBkMHUj4Y6bnM4FoVHYkchUjoSwIHxkgYWcmgd6aNPPl1VvfoBUzvPKv6YJQ4txji9TNVnrVm1VHNz7gAB7gAB8MVGbE/EsoaVapTO6Oy/8AiSP5YrY7GBvPjZFQKlIgxG4EWtBjv7rfPAvw/wAQSnXpPUYCGuY2H5mi9v2wEx7E/CRXyroFLxWj16SHRUD1BfookAbr8Y2xa8W8QiF3LGT0m5ggCNj9Xxz7h2a8uqjm4U4a8rmznsyFRgkmPMq+wsyRyzsT16fvl1zi+ejBwPiC0aI819IJtqMbWJNzcn98FMrWRiWR1Zf9Jn9sUx4ApNKmvl6tRF5ghNVwPzEICbme0bYm4T4To0gzUqyswElPLZCAdIsSTq+tsZ+Fj+WpAoOv19fLBJKbQL9PrrgZw5TA9wFsEdPu+eET5ux7Hsex2MHsbIca42U3wAV4dnOYGCTcgDbVaZE7aQfZ0mcHKfDKVVl1fdtyhXSNVwTLiwNzBJgyCJME4UgOo6X3Av6fPphu4a1OjTXMZlGYu7CjSDFQSpCvUqOObTqsFUgnS/MIE59T9L5v7TVuDZsiKa0q4g//ABw4AN5XYRtAn3bYM+FPC9WvVjM0xRoobuZCOVh+VTDMeTUYmBvECKdTx3XOlaZFIC5Wn92oNyLKRuOrmbT64aeF5iqz08zmVNJBfXXc6iptpRXhmleWwgzuBc421eDub4llqOUrVECCKb2Am8Gxtt0v6Y+faHEqiJUpq0JU06x0OkyPdBx1DMVkqI9NiqrU1KObm6AdelyJtCkdL8+yfhKvUasAsGjGqfUwIjvuDsQMX+PJPKetpq4RxbzKerVFoIHfqDAtcfrjfg3iNqDO9GrAPtKyhlZgN9xBsRIg/IYAla2VIoV6OoESCh01AJNg4BBEg2dWAi0YZvDP8PvtC+apqomqCtQLO4m6k7yL6cTZJ5VKno+IK+bZA7r7RbSBpVY3cxvAm5OGzhbDzDVKwopkoGBnSoGhh0uqH9cDfD3h0UuINlnUFBzHc+YdIYF2N2A6LAWRtInDV4iyjFKgp3c0jpAHUAgDt1I+OIqnF/4qcEOXz7mSy1OYExuLMDHW0/HCbjsn8SOGeaaIcQxSDO4YAH53xyTP8Pai2lxHbsfUY6Px9bMY9TFbHsex7GiWQMO/hPhBCBpHMCZAm4Equ/rv64SUQkgASTsBuT2w3eBuOfZq5oPRpsXfSdYbUGFtPtgL1HeTviO5sVz7NmTyL0TNFhSIJMi/W0nvAj4+uGrL+VUSrVsKwTS8bNJHOoixtcYoZvgbPFWi1NUYDlqNBDg3UE2gbyehGJqPC6tGkTUlWd4j0Ak7b3P6Y5mq1w2hJAxfNA9/0/vivw9IiD2+WCJr+o+YwtD5gx7Hsex2sG9OkWIABJOwAkn3YL0slTy/NmIqVOlAMbH/AO8y+z/sU6twSnUfw7OmlUVrxMMAY1LPMvxFsE63C8vQYtUrLXWeRKLczL0LsVIpgjcXabQN8KgVyXi3MFvLKo1E28k0k8oCbAIq/qp1WkNN8MPGuCpUyeVzWWOlEZqJUk8gqMagUnqAzOJIMo6TJBwEyHEqWYARsrRprG9FSaoAHtB3csxUDZpU39mxDH4apFaeZpvXyz5SrTg1BUjSSWNKoUP3isrgcriY1XhMY9VrAjgiplqQzCy1R6jIH0gtRVFQkoGkBmarIcAwEgRqJA/PNWrVWIJ8xubUx5rWHOCZJEGbAnboMOyNlABlm81Sjv5juVYs4sWdANjEAK0iWuSBgdnvCGZ80MqqKaaSKutFpGFOlhUJAN7barm+I+X7VhZpeG65utaWU8pAG4HKQZkE2E9uvTDT4NqZ9SFOXLqRzHoF6B2sFG8H/Uxvghwfg7HMKvmUagLfeU6bywiNRWQNjflkgaZkAnF3KZutnSVRORTcKYRIkz0Am12uSL9cK9W+xgh4g4ajVUYgMppwIgwZM3Hvjtg54XywWlAFtTHvPT+WBKOiKqu9JiihSQ4N+siZ3MTcGd74ZuGaUpdFAmSxje95sJnEgsZcFuMsbwARH+1ACbe/r6YYs4ZqoRNoH64WhxylRztareohDQUvvp9YibE3viGv4uZqwYUgAu2pt9726D0GEAr+LlDXVoBHKtTZ3ZlMEKVXp1uu3vwicXyv2miCPaUFlP5htH6fpht41kPtFepXd6n3gAKwCgUWCgOAduxMk3wqcDc+VWWmsmm7aQTcidiQB0tM+4Y0niaX8JJGMYvcV0s/mJYPcj8p6i3z+OKOOmMTr4C4dSWlXzdQgvSGmjTLinzsD95rYgCBMAHUSCR7Mi7wrP5h63m1KVARcE0aZH5buVZjFrsx9+K/h/JVjl8sBSaqrGo68hdFBYKeWNJYlPxGI6Xw60fMAC5nJJEASKQpk7wCVgDbsRfbGHXXmteY3yPEA1Jw70ajh/O0KAU0KAhBFOBPNNvyzjOfEGm1M8rKSFmSsGCL73kA4myHCKWoVcrNOoJOgwdUxIBWzSLaSBMdcU+I1lNT7sEct16A9QLC3pjJYll8w2ie2K54i3f6+eK9BiEPu/rjQavr/OAOJ49j2PY7XO9iWnSLTHQSfdiLBHgvDKlep5dFHdyDZRNvWNhEyTYYAteHMwBU8tyVB+Yb++3Tpe2GHjPCWXJVnUaaZrI6lTy6mDoyH1AAPoNXRgTR4d4YqU/Mq16YqUqKNUIp1VcEggCm7UWOkEkE3BhGg2MGeE8XqcS+40D2SFpoIRNzyqvsgmZY78uomJGPXi7Gk/VWK1SpmctRzmXBaoE0ZigpltdFQvnoNzKlCwFxqBveLnAvMzikpTamqe2XAQKxgNNQ6VEwbW9xjCpxsLw96NOg7NDmq1VGgH8ASm4vyANLiJLSBpAJnyXiHN5mqgFSvXqgsEU1GdmDTBAJ3A7dpI3lXnZsEp0yuXoZWpTcMa+YUqylCVpg3giIapa3Rbn2r4veI/D71HIymZ0INQai1XSFJIMgMQCATGroIU+zBp8NFDKgHMPTqV1BKpIZEIA1K7ryuyz/AMtSRe+8Yw2aWqxCzUqNUJkcxad9MCTJv+u1sZLTVc02UCgOMxmX2KhdFKI1MJHNUHQwFEiATGJ6nCHrUtTPLGNAYnn31FQT3O/UyJnbXLUqGVE1GR6skAMdS0zFg8nnMCwNh1nbFvK5XzC1esSQWMfmdhbShkwBHuXsTAwgAipzRYe11gkjpbVB63ODPBfDlXMAlGTSDp5qjTNvw3IBEdRaD2xdr+CWzTGutVqWsk6QLGTM77GY69+uDfCPDS0fZADEXaLmNpO/fCphX/Az3Q5ldREBKdM/OWYR7z/bF7w9/DzKZJCrAVGqEsdcHUesKLQLWvHfBr7BzB1qVFYWa4IPWCCCPiIOJKmZpLVWmaiCo4MSRJCxMe6fdg1KvxDwtlK+nzctQYLtKLI9JA29MKnGf4JcPrBjSFTLvvyNqX4o/T3EYfEIkheb1JxHnMr5igEgQd4/QHpeDI7Yc6s9Usc84P8AwpairK9dom2gAAgREhtXxHfvvhl4f4TFMQteutttQj4gKAd8H6WWKrp1Extq/S8ScbpPphW6omVcor5ryhCVaLK7hRAem19YHcRHwPaSpVahas5PUkn3nALiHit6nHzUhlRnFEKRpJpiwMHuRrv3wxUlOpji7zhS6tsBpGK/lHE9Ez9f0xuW9BhKcIx7Hsex2OdtTiRO03jtg2eM1ROXpgpRLXpKbudgXIE1G7SCB0A2wDw2f+q1aeRpVaWlWLmjUdUUVBoVSiioBrAZCbzPKRthU4N+F8q+QqO2YcDXTdHy1mqOsQQ4LRRN5Go6t+UicWOMcDzVFgmRRqmUbSPuE1M0gEfaNyWAKkFuSCCoEnA3w7kPLpfasx93QbVe+tzA5aQPtati2yxzHYE3QQ16kQdNbTpQAkqukKqDqdMaSIncwN8c9t1rgHncpldOnOV1NQEkLQAL2B5Xqj7pdVv+oZAsJOM+GOH0MymYpZV3y+YqUiio9QNrhlYItQKka9JUrEGQZ/CSuc/h/QSGzDPqExSoBWqMACWDt/y6Zm/4iBIgxgRVzNYMKOTpjLh4jy58ypJlUaseZtQ/CNAJAAU2GKl8ZE4j4fwillxGfDUzH/IpjVWY9io5aR2u9x0U4ZeGZ9M4GoZKm9FGEstIlWEmJqOeYrEzJC2FgDi9/wARCpWq08zRo13RabB9RDElZqBXQyyrV1AATEwIgYWuNeO0CmktNFQEfc0j920Rd2F2kbFiSItvibvR+h+j4KydEE1a9RzqGpaelkSw9tmjVv8Ah7i5wy8EQZmuz1CGpAxTABC6QeXSJsNNo/YzjhtfO5nMwOYqIUAWW22roT6thl8N0eJUCvlkBZstQmOvpO4w7x/TnT6NZQQBt7vQbAY08q5nCJwb+IVRNKZqkAxsPLqK89dp1jruvTDFmPGCIJNOttv5TR3uQCI+PXGOGNGjf67YwcqjQWRSV2JAJHukb4AUvG1J/wALAWiREz0i8fEY2fxJUZ9NOmsHY6wxYf6QDc+m4wsC1xnhWZcE0c0tGRCr5Qa/TmLC1+2N+E0CKYarRqLVjnDP5kkDdTrKx7gPdhT4s+arhVp5oLM65AB1A2CjUvSZOr00ruRLV+K5d7ZxCLcr0vT1Yt+pnFYTpVDNUQSSdDRsxKn4K37gYD+I/EIFNko8xMKzhZpqOoLEaSxHKF9fcCAzVU5hlqZmnLqmnlIAjfYoSoM94uMYyGfFLV5S6JIlpDmN4IZdMWnljYXtZGpV+JA6PNpUqugnTqW4Jm6kRpMGLfrtipWRCGemTBPstZljoe/w+QwS4h7UPTpOCJDJKFliRBQgXG8rYyIxY4WtNmVaT+QG25C1Q9YV2Y2t0Cz2JwwFZCnIt9fX8sW/sg+hi9lMh5svQp1NA6uRzGbwRAB/0if5Y1+tsMPnWMXMrkVYanqKg+Z+WK9TMMwALEgbAmw92NXpkbgiRI93fHWwXsxl6EclRp7kGD8ALfPBnwbw1qzPSQrV0hq/kkSrmlTfTvudTAFYuCe2FXBXwzxs5TNUq6zNNtUDrY8p9DsfQnCs8GY8hUq5kVGqsVpgEVq1USEFho2km3LTS5mBpGxfhfjpKZFGirU6QGku3/Nq3/GwHKCB7CiJF9XtYZuN8LrVaimgBUybIppBQoWlqAfmFgtiCXMEgiW7LdQZbKB6s0nzC3FVl+7DEmBSSIqFSPaYRay/ixz7L9NR/L5GmdFdqgp0YF4LambbSDbbckhQCJM2IjjXiqhlSy0EFA3DMIau6kHSVYWVdQutgRElgcKnHf4i5isrU1qPoJ1TUOp5IAIUmyCRIi+17YUyxO+L5/H+03sR4nx16ptyKJ0qOgMSs7xbbbA3Brh3DwlehTcAuzprU7Isg6W9Yuw6C28xFW4rSWfIo6C34nbzCs/hSVAUepBb1GNp49IQ0GzFICovmoDYPDAXuIO3SbdsNvhCgKrsmYdnaujKgqawBU/CRFjLroJP5tjhb4H4gNGoxqA1KdQaaylvaQ9iZh1syt+FlB74JUMvUpZylTpsagd0fLups4LDS4HQytx+FlKnY4nqafNNnDeL0NGjTTVSY06RBFtxpAgkgXEG5O8Yv5V/L1fZqvlkjl2dRNjpDEgSDBC/mtEThX8a8O8vMvVFN6aZmX0EEc+s6lH5hYOvpVXtitwnihU6XLQs2gQIEzPTYkAdhfpjH4+NaadV8S1lI86ildQPaUAuO50sQ9wJ5XO/XBTh3EMnmf8Alt5T3BRpJB3kiA6i/UHphUy/GEcbgCwYFbg+0RY6jp0gX6yfeUd8vVQ0q2vTGtKiXemwB0ldJF9JAYEjcTdRMj/DPm0YBfOGtG0gVVaCR/ujmv8AhYT0tjdMyQhiKtIA8uzIBv60+oJEg23nAfNVqmQ3rtmaYgViUCsgI5VqpJWrJJHLcEG0icEeHVKddBVyjEE6iFUmdoJQkysGZU8wvvsFgR5jLDSWpnVSImDOpTuAwFyDYBtjPQmMQqnMBtzRFrAwL9AB37TvgmGGkVEAkQHWABe3/i4sQLX9RgTx7MjLkiDaNKxvIDKTFyYN/jhGucdfLoqKMwAUQAsELTLEm4uAdREKP7BaWUWo/wB1XRmWNCnUhDj/AHIFmL6d5HXAepV1MXLAyCDHsmDOm0dI2+dowYyyFiIGgT6FoI2P4VH9xfDMz5NmrL94B5lExqi7KxvItpcP6X1Hri0uWWPaHzX+uPZJtWXJga2kTM6lpQeaIJMdR/0x64kVzHtf/pH9cInFOO+D2GcRtJ+zsUGpRZRAEGBYGNz33xZ8UeF3qKvlgDSdiYG2w6DDXl3bLVPstXUQZ8hzsyi+gn8yi3qMTccrCnl6tWJ0IWjuen640+V8IxxbO8MqUTpcQe0g/GxxWBxZy5apVuGqMxMgbkn1j6jHuIZBqL6HjVAJAMxN49+OhmMZDxU606iu3KaaoEv+ABVPYDlE7bnA3iPG6lcAOQQCSOUSJ9YmPSYxQxjCnMnk9excyGZFM67Fx7AIkA/mI6x0Hf3Y9kQn41JW5LDcWMAXiSe+NdC/gBb1aAPkCf3PuwyT1c6S9Wru1XVJm6lzJ+YlZ7McUGQgkGxG+OpcO8OZPKU1fMMmuulCEqEmkCyeYC2gk6GdQOcqIR7FcIOezpWo4emBU1kuSonVN/Tf4dhfEzrfR4HU8sxvBjv0w3cPrVqHDKjJUeHr+TAayqaYqNpg212BYbhI6nC2MzVqkIupiwA0IDc9tI3PwwwZflpvkiwctTrVaukyFqKgqIJ2JXyirEWHmsLxh0Rjh/FaL0Tlsy5ppOqi6qX8pmEOGWZ8toUMBzAqGANwZMl4Y1OoXP5YgkhVptUqP09mkKeozA3j2bxvhQwZp1/KyRKWetVamzDfy0RCUB6BjV5u+kDa2F8f0enz7NkaKPSVqlXM+W2t9Y0oVjVq0nSzFiBpl7tuIjHsuVNNWAA1iGElRMEk6ZJMSYnqo2wjeFqzB6hHtFQFm8sXUAGTETe/5cPOSO4UFrgER0BhpPS4UW/Md4vj1MrTm6M8VPmHUb61VxqtBcarddUmLfkM2wtca4pV4bnPtFGTl80BVKxADmQ+mIhgwYjaxGGfOkfZUeJABRo52ADO9PSbbAafiowA8ZV1zfDEdTqalUNhzNzDY9uZXJttfthc+xfTpHD+MUvJWv5aVC5XSy2kMNWsr7INhaNwe2BfiDjdRVLOErU2nTNMWYbq5EFHF5AbaIkHHMPA/j8ZZPs9ca6JnebbmBFxckgiYJNiCcONU1Gp+ZkKrOrgnyuXWREf8sytUA3npB5ROFeLzRLqjSShWqa6bCizEWedEkWCVF2BHVlGw5iLk7l8m9KFqCIXcm3WICk6hB39Pjijw+tSrELUppRqwIZV0cwJnUglQII51VSN4YHBl8k9QUlAIKs9JtRvCkPLEbAKW9LWwjE1bRSptY+VVTVeJV1JK/GSgwQbw/WJlNBT8Jhbr0O3bAngwDLmwNT8gZQrc33TBlUafZbb15hv1ra6gsGQAdC9/jffEjy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ttps://encrypted-tbn2.gstatic.com/images?q=tbn:ANd9GcQ3CO0j2rnP251w15BWKA2BzQNjBWGDy3DPie492XRL2INnCEU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http://themightywings.com/Writings/Milestones/KNP-IMgs/dragonKnght_0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0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" descr="http://upload.wikimedia.org/wikipedia/commons/8/87/Saint_George_and_the_Dragon_by_Paolo_Uccello_(Paris)_01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http://saciart.files.wordpress.com/2013/08/saint_george_and_the_dragon_by_paolo_uccell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5"/>
          <p:cNvSpPr>
            <a:spLocks noGrp="1"/>
          </p:cNvSpPr>
          <p:nvPr>
            <p:ph idx="1"/>
          </p:nvPr>
        </p:nvSpPr>
        <p:spPr>
          <a:xfrm>
            <a:off x="307975" y="1370829"/>
            <a:ext cx="8534400" cy="350520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What countries were affected by the Magna </a:t>
            </a:r>
            <a:r>
              <a:rPr lang="en-US" sz="4000" dirty="0" err="1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Carta</a:t>
            </a:r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?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What happened?</a:t>
            </a:r>
          </a:p>
        </p:txBody>
      </p:sp>
      <p:pic>
        <p:nvPicPr>
          <p:cNvPr id="5124" name="Picture 4" descr="http://upload.wikimedia.org/wikipedia/commons/4/49/King_Henry_V_at_the_Battle_of_Agincourt,_14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38" y="3571874"/>
            <a:ext cx="5715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926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course of the War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715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In 1328 the king of ____________ died with no sons.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Who claimed the throne?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How did the losing king feel about the outcome?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What happened?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Who rose up to help the French troops?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What was the year of the end of the war?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Georgia" pitchFamily="18" charset="0"/>
                <a:cs typeface="Vijaya" pitchFamily="34" charset="0"/>
              </a:rPr>
              <a:t>Who won the war?</a:t>
            </a:r>
            <a:endParaRPr lang="en-US" sz="3000" dirty="0">
              <a:solidFill>
                <a:schemeClr val="bg1"/>
              </a:solidFill>
              <a:latin typeface="Georgia" pitchFamily="18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25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360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Political and Social Change</vt:lpstr>
      <vt:lpstr>Topic Question</vt:lpstr>
      <vt:lpstr>The Big Idea</vt:lpstr>
      <vt:lpstr>Vocabulary</vt:lpstr>
      <vt:lpstr>Magna Carta causes changes in England</vt:lpstr>
      <vt:lpstr>The effects of the Magna Carta</vt:lpstr>
      <vt:lpstr>Changes after Magna Carta</vt:lpstr>
      <vt:lpstr>The Hundred Years’ War</vt:lpstr>
      <vt:lpstr>The course of the War</vt:lpstr>
      <vt:lpstr>Results of the War</vt:lpstr>
      <vt:lpstr>The Black Death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and Early Japan</dc:title>
  <dc:creator>Rachel Hibler</dc:creator>
  <cp:lastModifiedBy>Rachel Hibler</cp:lastModifiedBy>
  <cp:revision>35</cp:revision>
  <cp:lastPrinted>2014-03-17T18:30:10Z</cp:lastPrinted>
  <dcterms:created xsi:type="dcterms:W3CDTF">2013-12-19T19:23:51Z</dcterms:created>
  <dcterms:modified xsi:type="dcterms:W3CDTF">2015-05-11T16:18:59Z</dcterms:modified>
</cp:coreProperties>
</file>