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72" r:id="rId13"/>
    <p:sldId id="267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57"/>
            <p14:sldId id="258"/>
            <p14:sldId id="259"/>
            <p14:sldId id="261"/>
            <p14:sldId id="271"/>
            <p14:sldId id="262"/>
            <p14:sldId id="263"/>
            <p14:sldId id="264"/>
            <p14:sldId id="265"/>
            <p14:sldId id="266"/>
            <p14:sldId id="272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082A-4FED-4BAF-9122-1CEB7099CDD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05F84-E3E2-4C16-8697-F7E3B424E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4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9E92-BFBE-4A4E-9673-0F04D93C0DA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C17E7-53BF-48BE-9662-B4C83676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8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40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78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2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9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9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8839200" cy="2362200"/>
          </a:xfrm>
        </p:spPr>
        <p:txBody>
          <a:bodyPr>
            <a:noAutofit/>
          </a:bodyPr>
          <a:lstStyle/>
          <a:p>
            <a:r>
              <a:rPr lang="en-US" sz="9000" dirty="0" smtClean="0">
                <a:solidFill>
                  <a:schemeClr val="bg1"/>
                </a:solidFill>
                <a:latin typeface="Harrington" pitchFamily="82" charset="0"/>
                <a:cs typeface="Adobe Hebrew" pitchFamily="18" charset="-79"/>
              </a:rPr>
              <a:t>Origins of the Renaissance</a:t>
            </a:r>
            <a:endParaRPr lang="en-US" sz="9000" dirty="0">
              <a:solidFill>
                <a:schemeClr val="bg1"/>
              </a:solidFill>
              <a:latin typeface="Harrington" pitchFamily="82" charset="0"/>
              <a:cs typeface="Adobe Hebrew" pitchFamily="18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2362200" cy="3557902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1"/>
                </a:solidFill>
              </a:rPr>
              <a:t>Chapter 11, section 1</a:t>
            </a:r>
          </a:p>
        </p:txBody>
      </p:sp>
      <p:pic>
        <p:nvPicPr>
          <p:cNvPr id="2050" name="Picture 2" descr="http://www.cicsworld.org/blogs/whsieh/Renaissance%20Coll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84929"/>
            <a:ext cx="5029200" cy="409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Florence</a:t>
            </a: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01385" y="1417320"/>
            <a:ext cx="483108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3364" y="1066800"/>
            <a:ext cx="8245929" cy="19877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Harrington" pitchFamily="82" charset="0"/>
                <a:cs typeface="Adobe Hebrew" pitchFamily="18" charset="-79"/>
              </a:rPr>
              <a:t>Why does Florence stand out as “An example of trade and wealth at the time”?</a:t>
            </a:r>
          </a:p>
        </p:txBody>
      </p:sp>
      <p:sp>
        <p:nvSpPr>
          <p:cNvPr id="3" name="AutoShape 2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images.nationalgeographic.com/wpf/media-live/photos/000/019/cache/florence-frescoes_1919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7" y="2971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7/74/Florence_brid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71800"/>
            <a:ext cx="5173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tatic.ddmcdn.com/gif/michelangelo-sculptures-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79" y="4191000"/>
            <a:ext cx="2761735" cy="25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Medici Family</a:t>
            </a:r>
            <a:endParaRPr lang="en-US" dirty="0"/>
          </a:p>
        </p:txBody>
      </p:sp>
      <p:sp>
        <p:nvSpPr>
          <p:cNvPr id="5" name="AutoShape 2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28600" y="1295400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63500" y="1219200"/>
            <a:ext cx="3975100" cy="5257800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3000" dirty="0" smtClean="0">
                <a:solidFill>
                  <a:srgbClr val="FFFF00"/>
                </a:solidFill>
                <a:latin typeface="Harrington" pitchFamily="82" charset="0"/>
                <a:cs typeface="Adobe Hebrew" pitchFamily="18" charset="-79"/>
              </a:rPr>
              <a:t>What was the Medici Family’s profession?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smtClean="0">
                <a:solidFill>
                  <a:srgbClr val="FFFF00"/>
                </a:solidFill>
                <a:latin typeface="Harrington" pitchFamily="82" charset="0"/>
                <a:cs typeface="Adobe Hebrew" pitchFamily="18" charset="-79"/>
              </a:rPr>
              <a:t>Why was it so lucrative?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smtClean="0">
                <a:solidFill>
                  <a:srgbClr val="FFFF00"/>
                </a:solidFill>
                <a:latin typeface="Harrington" pitchFamily="82" charset="0"/>
                <a:cs typeface="Adobe Hebrew" pitchFamily="18" charset="-79"/>
              </a:rPr>
              <a:t>How did the Medici Family help Florence?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smtClean="0">
                <a:solidFill>
                  <a:srgbClr val="FFFF00"/>
                </a:solidFill>
                <a:latin typeface="Harrington" pitchFamily="82" charset="0"/>
                <a:cs typeface="Adobe Hebrew" pitchFamily="18" charset="-79"/>
              </a:rPr>
              <a:t>Look up a member of the Family</a:t>
            </a:r>
            <a:endParaRPr lang="en-US" sz="3000" dirty="0">
              <a:solidFill>
                <a:srgbClr val="FFFF00"/>
              </a:solidFill>
              <a:latin typeface="Harrington" pitchFamily="82" charset="0"/>
              <a:cs typeface="Adobe Hebrew" pitchFamily="18" charset="-79"/>
            </a:endParaRPr>
          </a:p>
        </p:txBody>
      </p:sp>
      <p:pic>
        <p:nvPicPr>
          <p:cNvPr id="9218" name="Picture 2" descr="https://www.walkaboutflorence.com/sites/default/files/styles/news_detail/public/Medici_Family_Tree_Florence_Italy_0_0.jpg?itok=TyU0HS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60" y="1724297"/>
            <a:ext cx="4771909" cy="377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7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Beginnings of 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5304"/>
            <a:ext cx="8610600" cy="1626496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dirty="0" smtClean="0">
                <a:latin typeface="Harrington" pitchFamily="82" charset="0"/>
              </a:rPr>
              <a:t>During the Renaissance a love of _____ and ________ was a key feature!</a:t>
            </a:r>
          </a:p>
          <a:p>
            <a:pPr marL="0" indent="0" algn="ctr">
              <a:buNone/>
            </a:pPr>
            <a:endParaRPr lang="en-US" dirty="0" smtClean="0">
              <a:latin typeface="Harrington" pitchFamily="82" charset="0"/>
            </a:endParaRPr>
          </a:p>
        </p:txBody>
      </p:sp>
      <p:pic>
        <p:nvPicPr>
          <p:cNvPr id="10242" name="Picture 2" descr="http://mrspotgeter.files.wordpress.com/2011/08/renaissance20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69326"/>
            <a:ext cx="466388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743200"/>
            <a:ext cx="4267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Harrington" pitchFamily="82" charset="0"/>
              </a:rPr>
              <a:t>What does “Renaissance” mean?</a:t>
            </a:r>
          </a:p>
          <a:p>
            <a:r>
              <a:rPr lang="en-US" dirty="0" smtClean="0">
                <a:latin typeface="Harrington" pitchFamily="82" charset="0"/>
              </a:rPr>
              <a:t>What became the focus of study?</a:t>
            </a:r>
          </a:p>
          <a:p>
            <a:r>
              <a:rPr lang="en-US" dirty="0" smtClean="0">
                <a:latin typeface="Harrington" pitchFamily="82" charset="0"/>
              </a:rPr>
              <a:t>How did people change?</a:t>
            </a:r>
            <a:endParaRPr lang="en-US" dirty="0"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7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Harrington" pitchFamily="82" charset="0"/>
                <a:cs typeface="Adobe Hebrew" pitchFamily="18" charset="-79"/>
              </a:rPr>
              <a:t>Refer back to the Topic Question. </a:t>
            </a:r>
          </a:p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Harrington" pitchFamily="82" charset="0"/>
                <a:cs typeface="Adobe Hebrew" pitchFamily="18" charset="-79"/>
              </a:rPr>
              <a:t>Based on discussion write </a:t>
            </a:r>
            <a:r>
              <a:rPr lang="en-US" sz="5000" smtClean="0">
                <a:solidFill>
                  <a:schemeClr val="bg1"/>
                </a:solidFill>
                <a:latin typeface="Harrington" pitchFamily="82" charset="0"/>
                <a:cs typeface="Adobe Hebrew" pitchFamily="18" charset="-79"/>
              </a:rPr>
              <a:t>a </a:t>
            </a:r>
            <a:r>
              <a:rPr lang="en-US" sz="5000" smtClean="0">
                <a:solidFill>
                  <a:schemeClr val="bg1"/>
                </a:solidFill>
                <a:latin typeface="Harrington" pitchFamily="82" charset="0"/>
                <a:cs typeface="Adobe Hebrew" pitchFamily="18" charset="-79"/>
              </a:rPr>
              <a:t>7 </a:t>
            </a:r>
            <a:r>
              <a:rPr lang="en-US" sz="5000" dirty="0" smtClean="0">
                <a:solidFill>
                  <a:schemeClr val="bg1"/>
                </a:solidFill>
                <a:latin typeface="Harrington" pitchFamily="82" charset="0"/>
                <a:cs typeface="Adobe Hebrew" pitchFamily="18" charset="-79"/>
              </a:rPr>
              <a:t>sentence paragraph answering the question.</a:t>
            </a:r>
            <a:endParaRPr lang="en-US" sz="5000" dirty="0">
              <a:solidFill>
                <a:schemeClr val="bg1"/>
              </a:solidFill>
              <a:latin typeface="Harrington" pitchFamily="82" charset="0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11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Topic Question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191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Harrington" pitchFamily="82" charset="0"/>
                <a:cs typeface="Adobe Hebrew" pitchFamily="18" charset="-79"/>
              </a:rPr>
              <a:t>Discuss how the Renaissance was different from the Middle Ages.</a:t>
            </a:r>
            <a:endParaRPr lang="en-US" sz="6000" dirty="0">
              <a:solidFill>
                <a:schemeClr val="bg1"/>
              </a:solidFill>
              <a:latin typeface="Harrington" pitchFamily="82" charset="0"/>
              <a:ea typeface="Adobe Heiti Std R" pitchFamily="34" charset="-128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69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381000"/>
            <a:ext cx="3962400" cy="2015399"/>
          </a:xfrm>
        </p:spPr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17975" y="1295400"/>
            <a:ext cx="5330825" cy="533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Harrington" pitchFamily="82" charset="0"/>
                <a:cs typeface="Adobe Hebrew" pitchFamily="18" charset="-79"/>
              </a:rPr>
              <a:t>The growth of wealthy trading cities in Italy led to a new era called the Renaissance.</a:t>
            </a:r>
            <a:endParaRPr lang="en-US" sz="5000" dirty="0">
              <a:solidFill>
                <a:srgbClr val="FF0000"/>
              </a:solidFill>
              <a:latin typeface="Harrington" pitchFamily="82" charset="0"/>
              <a:ea typeface="Adobe Heiti Std R" pitchFamily="34" charset="-128"/>
              <a:cs typeface="Adobe Hebrew" pitchFamily="18" charset="-79"/>
            </a:endParaRPr>
          </a:p>
        </p:txBody>
      </p:sp>
      <p:sp>
        <p:nvSpPr>
          <p:cNvPr id="5" name="AutoShape 2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http://www.ilibrarian.net/history/italian_city_states_1494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3882"/>
            <a:ext cx="4264025" cy="518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3962400" cy="1524000"/>
          </a:xfrm>
        </p:spPr>
        <p:txBody>
          <a:bodyPr/>
          <a:lstStyle/>
          <a:p>
            <a:r>
              <a:rPr lang="en-US" sz="5000" dirty="0" smtClean="0"/>
              <a:t>Vocabulary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724400" cy="556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Harrington" pitchFamily="82" charset="0"/>
                <a:ea typeface="Adobe Heiti Std R" pitchFamily="34" charset="-128"/>
                <a:cs typeface="Adobe Hebrew" pitchFamily="18" charset="-79"/>
              </a:rPr>
              <a:t>Marco Polo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Harrington" pitchFamily="82" charset="0"/>
                <a:ea typeface="Adobe Heiti Std R" pitchFamily="34" charset="-128"/>
                <a:cs typeface="Adobe Hebrew" pitchFamily="18" charset="-79"/>
              </a:rPr>
              <a:t>Bio, map p. 299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Harrington" pitchFamily="82" charset="0"/>
                <a:ea typeface="Adobe Heiti Std R" pitchFamily="34" charset="-128"/>
                <a:cs typeface="Adobe Hebrew" pitchFamily="18" charset="-79"/>
              </a:rPr>
              <a:t>Interest</a:t>
            </a:r>
          </a:p>
          <a:p>
            <a:r>
              <a:rPr lang="en-US" sz="4000" dirty="0" err="1" smtClean="0">
                <a:solidFill>
                  <a:schemeClr val="bg1"/>
                </a:solidFill>
                <a:latin typeface="Harrington" pitchFamily="82" charset="0"/>
                <a:ea typeface="Adobe Heiti Std R" pitchFamily="34" charset="-128"/>
                <a:cs typeface="Adobe Hebrew" pitchFamily="18" charset="-79"/>
              </a:rPr>
              <a:t>Cosimo</a:t>
            </a:r>
            <a:r>
              <a:rPr lang="en-US" sz="4000" dirty="0" smtClean="0">
                <a:solidFill>
                  <a:schemeClr val="bg1"/>
                </a:solidFill>
                <a:latin typeface="Harrington" pitchFamily="82" charset="0"/>
                <a:ea typeface="Adobe Heiti Std R" pitchFamily="34" charset="-128"/>
                <a:cs typeface="Adobe Hebrew" pitchFamily="18" charset="-79"/>
              </a:rPr>
              <a:t> de’ Medici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Harrington" pitchFamily="82" charset="0"/>
                <a:ea typeface="Adobe Heiti Std R" pitchFamily="34" charset="-128"/>
                <a:cs typeface="Adobe Hebrew" pitchFamily="18" charset="-79"/>
              </a:rPr>
              <a:t>Renaissance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Harrington" pitchFamily="82" charset="0"/>
                <a:ea typeface="Adobe Heiti Std R" pitchFamily="34" charset="-128"/>
                <a:cs typeface="Adobe Hebrew" pitchFamily="18" charset="-79"/>
              </a:rPr>
              <a:t>Florence p. 302-303</a:t>
            </a:r>
            <a:endParaRPr lang="en-US" sz="2000" dirty="0">
              <a:solidFill>
                <a:schemeClr val="bg1"/>
              </a:solidFill>
              <a:latin typeface="Harrington" pitchFamily="82" charset="0"/>
              <a:ea typeface="Adobe Heiti Std R" pitchFamily="34" charset="-128"/>
              <a:cs typeface="Adobe Hebrew" pitchFamily="18" charset="-79"/>
            </a:endParaRPr>
          </a:p>
        </p:txBody>
      </p:sp>
      <p:pic>
        <p:nvPicPr>
          <p:cNvPr id="1026" name="Picture 2" descr="http://www.onesmedia.com/images/OTR/MarcoPol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f/fa/Cosimo_di_Medici_(Bronzino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44" y="3657600"/>
            <a:ext cx="2403095" cy="29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e/ec/Mona_Lisa,_by_Leonardo_da_Vinci,_from_C2RMF_retouched.jpg/687px-Mona_Lisa,_by_Leonardo_da_Vinci,_from_C2RMF_retouch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25274"/>
            <a:ext cx="1828800" cy="27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 with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871857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Harrington" pitchFamily="82" charset="0"/>
                <a:ea typeface="Adobe Ming Std L" pitchFamily="18" charset="-128"/>
                <a:cs typeface="Adobe Hebrew" pitchFamily="18" charset="-79"/>
              </a:rPr>
              <a:t>The Black Plague is over but not every result was a negative one…</a:t>
            </a:r>
            <a:endParaRPr lang="en-US" sz="4000" dirty="0">
              <a:solidFill>
                <a:schemeClr val="bg1"/>
              </a:solidFill>
              <a:latin typeface="Harrington" pitchFamily="82" charset="0"/>
              <a:ea typeface="Adobe Ming Std L" pitchFamily="18" charset="-128"/>
              <a:cs typeface="Adobe Hebrew" pitchFamily="18" charset="-79"/>
            </a:endParaRPr>
          </a:p>
        </p:txBody>
      </p:sp>
      <p:sp>
        <p:nvSpPr>
          <p:cNvPr id="4" name="AutoShape 2" descr="http://3.bp.blogspot.com/-wxdT-sxBt0s/Trxlmua1OgI/AAAAAAAAAL8/PYggLr0s2I0/s1600/Viking-ship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381000" y="2819400"/>
            <a:ext cx="50292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7000" dirty="0" smtClean="0">
                <a:solidFill>
                  <a:schemeClr val="bg1"/>
                </a:solidFill>
                <a:latin typeface="Harrington" pitchFamily="82" charset="0"/>
                <a:ea typeface="Adobe Ming Std L" pitchFamily="18" charset="-128"/>
                <a:cs typeface="Adobe Hebrew" pitchFamily="18" charset="-79"/>
              </a:rPr>
              <a:t>List the positives</a:t>
            </a:r>
            <a:endParaRPr lang="en-US" sz="7000" dirty="0">
              <a:solidFill>
                <a:schemeClr val="bg1"/>
              </a:solidFill>
              <a:latin typeface="Harrington" pitchFamily="82" charset="0"/>
              <a:ea typeface="Adobe Ming Std L" pitchFamily="18" charset="-128"/>
              <a:cs typeface="Adobe Hebrew" pitchFamily="18" charset="-79"/>
            </a:endParaRPr>
          </a:p>
        </p:txBody>
      </p:sp>
      <p:pic>
        <p:nvPicPr>
          <p:cNvPr id="3074" name="Picture 2" descr="http://upload.wikimedia.org/wikipedia/commons/9/96/Holbein-dea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495800" cy="381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5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Silk Road Reopens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375" y="1447800"/>
            <a:ext cx="8988425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Harrington" pitchFamily="82" charset="0"/>
                <a:cs typeface="Adobe Hebrew" pitchFamily="18" charset="-79"/>
              </a:rPr>
              <a:t>Who used the Silk Road?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Harrington" pitchFamily="82" charset="0"/>
                <a:cs typeface="Adobe Hebrew" pitchFamily="18" charset="-79"/>
              </a:rPr>
              <a:t>When?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Harrington" pitchFamily="82" charset="0"/>
                <a:cs typeface="Adobe Hebrew" pitchFamily="18" charset="-79"/>
              </a:rPr>
              <a:t>Why was it useful?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Harrington" pitchFamily="82" charset="0"/>
                <a:cs typeface="Adobe Hebrew" pitchFamily="18" charset="-79"/>
              </a:rPr>
              <a:t>Why did it fall into disuse?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Harrington" pitchFamily="82" charset="0"/>
                <a:cs typeface="Adobe Hebrew" pitchFamily="18" charset="-79"/>
              </a:rPr>
              <a:t>How did Marco Polo affect it?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Harrington" pitchFamily="82" charset="0"/>
                <a:cs typeface="Adobe Hebrew" pitchFamily="18" charset="-79"/>
              </a:rPr>
              <a:t>Discuss the history of the Silk Road</a:t>
            </a:r>
            <a:endParaRPr lang="en-US" sz="4000" dirty="0">
              <a:solidFill>
                <a:srgbClr val="FF0000"/>
              </a:solidFill>
              <a:latin typeface="Harrington" pitchFamily="82" charset="0"/>
              <a:cs typeface="Adobe Hebrew" pitchFamily="18" charset="-79"/>
            </a:endParaRPr>
          </a:p>
        </p:txBody>
      </p:sp>
      <p:sp>
        <p:nvSpPr>
          <p:cNvPr id="3" name="AutoShape 4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0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Trade Cities in Italy</a:t>
            </a:r>
            <a:endParaRPr lang="en-US" dirty="0"/>
          </a:p>
        </p:txBody>
      </p:sp>
      <p:sp>
        <p:nvSpPr>
          <p:cNvPr id="8" name="AutoShape 2" descr="https://encrypted-tbn0.gstatic.com/images?q=tbn:ANd9GcRTlfgWVuzeFZOgoKupAM6nWCWUNNrLR09ZGK721Q9NRTknjgn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612775" y="1066800"/>
            <a:ext cx="7769225" cy="2895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 smtClean="0">
                <a:solidFill>
                  <a:schemeClr val="bg1"/>
                </a:solidFill>
                <a:latin typeface="Harrington" pitchFamily="82" charset="0"/>
                <a:cs typeface="Adobe Hebrew" pitchFamily="18" charset="-79"/>
              </a:rPr>
              <a:t>What cities are the most wealthy and influential?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chemeClr val="bg1"/>
                </a:solidFill>
                <a:latin typeface="Harrington" pitchFamily="82" charset="0"/>
                <a:cs typeface="Adobe Hebrew" pitchFamily="18" charset="-79"/>
              </a:rPr>
              <a:t>Use the map on page 301 to discuss reasons why</a:t>
            </a:r>
          </a:p>
        </p:txBody>
      </p:sp>
      <p:sp>
        <p:nvSpPr>
          <p:cNvPr id="3" name="AutoShape 2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upload.wikimedia.org/wikipedia/commons/b/bb/Flag_of_the_Pakistan_Muslim_League_(Q)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ktakenaka014.edublogs.org/files/2010/08/history-of-italy1-2g5tpg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84714"/>
            <a:ext cx="36576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ruiselikeavip.files.wordpress.com/2013/09/florence-ita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28703"/>
            <a:ext cx="4267200" cy="341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2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1966"/>
            <a:ext cx="6248400" cy="1143000"/>
          </a:xfrm>
        </p:spPr>
        <p:txBody>
          <a:bodyPr/>
          <a:lstStyle/>
          <a:p>
            <a:r>
              <a:rPr lang="en-US" dirty="0" smtClean="0"/>
              <a:t>Ports and Craft Centers</a:t>
            </a:r>
            <a:endParaRPr lang="en-US" dirty="0"/>
          </a:p>
        </p:txBody>
      </p:sp>
      <p:sp>
        <p:nvSpPr>
          <p:cNvPr id="4" name="AutoShape 6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themightywings.com/Writings/Milestones/KNP-IMgs/dragonKnght_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http://saciart.files.wordpress.com/2013/08/saint_george_and_the_dragon_by_paolo_uccell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5"/>
          <p:cNvSpPr>
            <a:spLocks noGrp="1"/>
          </p:cNvSpPr>
          <p:nvPr>
            <p:ph idx="1"/>
          </p:nvPr>
        </p:nvSpPr>
        <p:spPr>
          <a:xfrm>
            <a:off x="153398" y="1379538"/>
            <a:ext cx="8838202" cy="15737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  <a:latin typeface="Harrington" pitchFamily="82" charset="0"/>
                <a:cs typeface="Adobe Hebrew" pitchFamily="18" charset="-79"/>
              </a:rPr>
              <a:t>Italian cities played two important roles in trade…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1540238" y="3460024"/>
            <a:ext cx="1964962" cy="952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dirty="0" smtClean="0">
                <a:latin typeface="Harrington" pitchFamily="82" charset="0"/>
                <a:cs typeface="Adobe Hebrew" pitchFamily="18" charset="-79"/>
              </a:rPr>
              <a:t>Ports</a:t>
            </a: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5638800" y="3460024"/>
            <a:ext cx="1964962" cy="952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dirty="0" smtClean="0">
                <a:latin typeface="Harrington" pitchFamily="82" charset="0"/>
                <a:cs typeface="Adobe Hebrew" pitchFamily="18" charset="-79"/>
              </a:rPr>
              <a:t>Crafts</a:t>
            </a:r>
          </a:p>
        </p:txBody>
      </p:sp>
      <p:pic>
        <p:nvPicPr>
          <p:cNvPr id="6146" name="Picture 2" descr="http://art.ngfiles.com/images/70/alvinhew_port-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2" y="4038600"/>
            <a:ext cx="4063728" cy="270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walkaboutflorence.com/sites/default/files/styles/news_detail/public/Florentine_Artisan_Walk_Oltrarno_Florence_Italy.jpg?itok=L8t13W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86566"/>
            <a:ext cx="4038600" cy="26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Separate States and Rival Rulers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5638800" cy="548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 smtClean="0">
                <a:solidFill>
                  <a:schemeClr val="bg1"/>
                </a:solidFill>
                <a:latin typeface="Harrington" pitchFamily="82" charset="0"/>
                <a:cs typeface="Vijaya" pitchFamily="34" charset="0"/>
              </a:rPr>
              <a:t>Cities were not ruled the same way across a country.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Harrington" pitchFamily="82" charset="0"/>
                <a:cs typeface="Vijaya" pitchFamily="34" charset="0"/>
              </a:rPr>
              <a:t>Discuss the ruling classes and governments of: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Harrington" pitchFamily="82" charset="0"/>
                <a:cs typeface="Vijaya" pitchFamily="34" charset="0"/>
              </a:rPr>
              <a:t>Venice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Harrington" pitchFamily="82" charset="0"/>
                <a:cs typeface="Vijaya" pitchFamily="34" charset="0"/>
              </a:rPr>
              <a:t>Papal States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bg1"/>
              </a:solidFill>
              <a:latin typeface="Harrington" pitchFamily="82" charset="0"/>
              <a:cs typeface="Vijaya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Harrington" pitchFamily="82" charset="0"/>
                <a:cs typeface="Vijaya" pitchFamily="34" charset="0"/>
              </a:rPr>
              <a:t>What was the main form of government in Italy?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Harrington" pitchFamily="82" charset="0"/>
                <a:cs typeface="Vijaya" pitchFamily="34" charset="0"/>
              </a:rPr>
              <a:t>How did it work?</a:t>
            </a:r>
            <a:endParaRPr lang="en-US" sz="3000" dirty="0">
              <a:solidFill>
                <a:schemeClr val="bg1"/>
              </a:solidFill>
              <a:latin typeface="Harrington" pitchFamily="82" charset="0"/>
              <a:cs typeface="Vijaya" pitchFamily="34" charset="0"/>
            </a:endParaRPr>
          </a:p>
        </p:txBody>
      </p:sp>
      <p:pic>
        <p:nvPicPr>
          <p:cNvPr id="7170" name="Picture 2" descr="http://chefgeorgehirsch.com/storage/post-images/Caterina_Medici.jpg?__SQUARESPACE_CACHEVERSION=12735352795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525793" cy="335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1.bp.blogspot.com/-j5jrsVNY3uQ/TypvnQffdKI/AAAAAAAA2Sk/0QC0MSZrjWc/s1600/6+Pope+Pius+IV+Giovanni+Angelo+de%E2%80%99+Medici+1499-15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05" y="3429000"/>
            <a:ext cx="258699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2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317</Words>
  <Application>Microsoft Office PowerPoint</Application>
  <PresentationFormat>On-screen Show (4:3)</PresentationFormat>
  <Paragraphs>65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Origins of the Renaissance</vt:lpstr>
      <vt:lpstr>Topic Question</vt:lpstr>
      <vt:lpstr>The Big Idea</vt:lpstr>
      <vt:lpstr>Vocabulary</vt:lpstr>
      <vt:lpstr>Trade with Asia</vt:lpstr>
      <vt:lpstr>The Silk Road Reopens</vt:lpstr>
      <vt:lpstr>Trade Cities in Italy</vt:lpstr>
      <vt:lpstr>Ports and Craft Centers</vt:lpstr>
      <vt:lpstr>Separate States and Rival Rulers</vt:lpstr>
      <vt:lpstr>Florence</vt:lpstr>
      <vt:lpstr>The Medici Family</vt:lpstr>
      <vt:lpstr>Beginnings of the Renaissance</vt:lpstr>
      <vt:lpstr>Reflection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45</cp:revision>
  <cp:lastPrinted>2014-04-01T18:17:13Z</cp:lastPrinted>
  <dcterms:created xsi:type="dcterms:W3CDTF">2013-12-19T19:23:51Z</dcterms:created>
  <dcterms:modified xsi:type="dcterms:W3CDTF">2015-05-11T16:20:59Z</dcterms:modified>
</cp:coreProperties>
</file>