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75" r:id="rId16"/>
    <p:sldId id="276" r:id="rId17"/>
    <p:sldId id="277" r:id="rId18"/>
    <p:sldId id="267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B0F19-6017-4862-B7BF-AAF2665F7EED}">
          <p14:sldIdLst>
            <p14:sldId id="256"/>
            <p14:sldId id="257"/>
            <p14:sldId id="258"/>
            <p14:sldId id="259"/>
            <p14:sldId id="261"/>
            <p14:sldId id="271"/>
            <p14:sldId id="262"/>
            <p14:sldId id="263"/>
            <p14:sldId id="264"/>
            <p14:sldId id="265"/>
            <p14:sldId id="266"/>
            <p14:sldId id="272"/>
            <p14:sldId id="273"/>
            <p14:sldId id="274"/>
            <p14:sldId id="275"/>
            <p14:sldId id="276"/>
            <p14:sldId id="277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082A-4FED-4BAF-9122-1CEB7099CDD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05F84-E3E2-4C16-8697-F7E3B424E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49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9E92-BFBE-4A4E-9673-0F04D93C0DA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C17E7-53BF-48BE-9662-B4C83676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8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40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76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78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1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2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03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9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5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9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onglade.co.uk/Renaissance/images/Home%20page%20r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77"/>
            <a:ext cx="8763000" cy="681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57" y="457200"/>
            <a:ext cx="9035143" cy="2858589"/>
          </a:xfrm>
        </p:spPr>
        <p:txBody>
          <a:bodyPr>
            <a:noAutofit/>
          </a:bodyPr>
          <a:lstStyle/>
          <a:p>
            <a:r>
              <a:rPr lang="en-US" sz="10000" dirty="0" smtClean="0">
                <a:solidFill>
                  <a:schemeClr val="bg1"/>
                </a:solidFill>
                <a:latin typeface="Lucida Calligraphy" pitchFamily="66" charset="0"/>
                <a:cs typeface="Adobe Hebrew" pitchFamily="18" charset="-79"/>
              </a:rPr>
              <a:t>The Italian Renaissance</a:t>
            </a:r>
            <a:endParaRPr lang="en-US" sz="10000" dirty="0">
              <a:solidFill>
                <a:schemeClr val="bg1"/>
              </a:solidFill>
              <a:latin typeface="Lucida Calligraphy" pitchFamily="66" charset="0"/>
              <a:cs typeface="Adobe Hebrew" pitchFamily="18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500" y="6234344"/>
            <a:ext cx="4724400" cy="609600"/>
          </a:xfrm>
        </p:spPr>
        <p:txBody>
          <a:bodyPr>
            <a:normAutofit fontScale="77500" lnSpcReduction="20000"/>
          </a:bodyPr>
          <a:lstStyle/>
          <a:p>
            <a:r>
              <a:rPr lang="en-US" sz="5000" dirty="0" smtClean="0">
                <a:solidFill>
                  <a:schemeClr val="tx1"/>
                </a:solidFill>
              </a:rPr>
              <a:t>Chapter 11, section 2</a:t>
            </a:r>
          </a:p>
        </p:txBody>
      </p:sp>
    </p:spTree>
    <p:extLst>
      <p:ext uri="{BB962C8B-B14F-4D97-AF65-F5344CB8AC3E}">
        <p14:creationId xmlns:p14="http://schemas.microsoft.com/office/powerpoint/2010/main" val="238633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Methods for a New Era</a:t>
            </a: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201385" y="1417320"/>
            <a:ext cx="483108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2271" y="1262743"/>
            <a:ext cx="4054929" cy="3842657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Lucida Calligraphy" pitchFamily="66" charset="0"/>
                <a:cs typeface="Adobe Hebrew" pitchFamily="18" charset="-79"/>
              </a:rPr>
              <a:t>What are the themes of art?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Lucida Calligraphy" pitchFamily="66" charset="0"/>
                <a:cs typeface="Adobe Hebrew" pitchFamily="18" charset="-79"/>
              </a:rPr>
              <a:t>How was the art different?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Lucida Calligraphy" pitchFamily="66" charset="0"/>
                <a:cs typeface="Adobe Hebrew" pitchFamily="18" charset="-79"/>
              </a:rPr>
              <a:t>What methods are new?</a:t>
            </a:r>
          </a:p>
        </p:txBody>
      </p:sp>
      <p:sp>
        <p:nvSpPr>
          <p:cNvPr id="3" name="AutoShape 2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http://upload.wikimedia.org/wikipedia/commons/d/d8/Correggio_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3505200" cy="366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wallcoo.net/paint/raffaello_sanzio/images/Raffaello_Sanzio_art_ml0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189367"/>
            <a:ext cx="3531325" cy="264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upload.wikimedia.org/wikipedia/commons/c/c1/Moses_San_Pietro_in_Vincol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05200"/>
            <a:ext cx="2133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wallcoo.net/paint/Sandro_Botticelli/m01/ml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Artists</a:t>
            </a:r>
            <a:endParaRPr lang="en-US" dirty="0"/>
          </a:p>
        </p:txBody>
      </p:sp>
      <p:sp>
        <p:nvSpPr>
          <p:cNvPr id="5" name="AutoShape 2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228600" y="1295400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213723" y="1306286"/>
            <a:ext cx="8809809" cy="10559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500" dirty="0" smtClean="0">
                <a:solidFill>
                  <a:schemeClr val="bg1"/>
                </a:solidFill>
                <a:latin typeface="Lucida Calligraphy" pitchFamily="66" charset="0"/>
                <a:cs typeface="Adobe Hebrew" pitchFamily="18" charset="-79"/>
              </a:rPr>
              <a:t>How are people now seen?</a:t>
            </a: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70031" y="2286000"/>
            <a:ext cx="3054169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500" dirty="0" smtClean="0">
                <a:solidFill>
                  <a:schemeClr val="bg1"/>
                </a:solidFill>
                <a:latin typeface="Lucida Calligraphy" pitchFamily="66" charset="0"/>
                <a:cs typeface="Adobe Hebrew" pitchFamily="18" charset="-79"/>
              </a:rPr>
              <a:t>Raphael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3352800" y="2277291"/>
            <a:ext cx="2667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500" dirty="0" smtClean="0">
                <a:solidFill>
                  <a:schemeClr val="bg1"/>
                </a:solidFill>
                <a:latin typeface="Lucida Calligraphy" pitchFamily="66" charset="0"/>
                <a:cs typeface="Adobe Hebrew" pitchFamily="18" charset="-79"/>
              </a:rPr>
              <a:t>Botticelli</a:t>
            </a: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6096000" y="2277291"/>
            <a:ext cx="28956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500" dirty="0" smtClean="0">
                <a:solidFill>
                  <a:schemeClr val="bg1"/>
                </a:solidFill>
                <a:latin typeface="Lucida Calligraphy" pitchFamily="66" charset="0"/>
                <a:cs typeface="Adobe Hebrew" pitchFamily="18" charset="-79"/>
              </a:rPr>
              <a:t>Titian</a:t>
            </a:r>
            <a:endParaRPr lang="en-US" sz="3500" dirty="0">
              <a:solidFill>
                <a:schemeClr val="bg1"/>
              </a:solidFill>
              <a:latin typeface="Lucida Calligraphy" pitchFamily="66" charset="0"/>
              <a:cs typeface="Adobe Hebrew" pitchFamily="18" charset="-79"/>
            </a:endParaRPr>
          </a:p>
        </p:txBody>
      </p:sp>
      <p:pic>
        <p:nvPicPr>
          <p:cNvPr id="3" name="Picture 2" descr="http://1.bp.blogspot.com/_JWftZM8vYLg/TGv0axEGU3I/AAAAAAAAAMg/pOF2Q446EH8/s1600/raphael-sistine-cheru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" y="3039291"/>
            <a:ext cx="340796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ibiblio.org/wm/paint/auth/titian/magdal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39291"/>
            <a:ext cx="2833365" cy="34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7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00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Calligraphy" pitchFamily="66" charset="0"/>
              </a:rPr>
              <a:t>Michelangelo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38800" y="1524000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Lucida Calligraphy" pitchFamily="66" charset="0"/>
              </a:rPr>
              <a:t>Da Vinci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11266" name="Picture 2" descr="http://upload.wikimedia.org/wikipedia/commons/5/5c/Michelangelo_the_liby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343263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1st-art-gallery.com/thumbnail/174713/1/Delphic-Siby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2057400" cy="24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paintingsforsale.com/uploadpic/Leonardo_da_vinci/big/The%20Last%20Sup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552312" cy="247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upload.wikimedia.org/wikipedia/commons/9/91/Leonardo_da_Vinci_-_Female_head_(La_Scapigliata)_-_WGA127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20" y="4284617"/>
            <a:ext cx="213424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1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Calligraphy" pitchFamily="66" charset="0"/>
              </a:rPr>
              <a:t>Many of the texts rediscovered in the 1300s dealt with science…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8400" y="3048000"/>
            <a:ext cx="658368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Lucida Calligraphy" pitchFamily="66" charset="0"/>
              </a:rPr>
              <a:t>How did scholars use them?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12290" name="Picture 2" descr="http://1.bp.blogspot.com/_-1VNGs0HAv8/StHK1DI5YOI/AAAAAAAAABE/Hx1oWYP1aS4/s400/airsc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71602"/>
            <a:ext cx="3838139" cy="282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ndla.no/sites/default/files/images/sy06553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52008"/>
            <a:ext cx="2133600" cy="312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explorable.com/images/da-vinci-view-of-a-sk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64" y="3735158"/>
            <a:ext cx="2382936" cy="250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6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23" y="129540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Calligraphy" pitchFamily="66" charset="0"/>
              </a:rPr>
              <a:t>Scholars used math to understand the mysteries of the ______________.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5023" y="5486400"/>
            <a:ext cx="8458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Lucida Calligraphy" pitchFamily="66" charset="0"/>
              </a:rPr>
              <a:t>And they invented new symbols…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Lucida Calligraphy" pitchFamily="66" charset="0"/>
              </a:rPr>
              <a:t>		What symbols do we still use?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13314" name="Picture 2" descr="http://blog.al.com/mhuebner/2008/09/large_leo%20code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98" y="2333625"/>
            <a:ext cx="431482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72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and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Calligraphy" pitchFamily="66" charset="0"/>
              </a:rPr>
              <a:t>Advances in math led to advances in other fields of science…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895600"/>
            <a:ext cx="3048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Lucida Calligraphy" pitchFamily="66" charset="0"/>
              </a:rPr>
              <a:t>Brunelleschi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14338" name="Picture 2" descr="http://www.populararchitects.com/wp-content/gallery/filippo-brunelleschi/dome-of-the-cathedral-1420-1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4267200" cy="421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upload.wikimedia.org/wikipedia/commons/2/2d/Giovan_battista_nelli_(attr.),_ricostruzione_dei_ponteggi_interni_della_cupola_di_brunelleschi,_seconda_met%C3%A0_del_XVII_sec.,_gabinetto_disegni_e_stam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3810000" cy="283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585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Astronomy and Cartography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7287"/>
            <a:ext cx="82296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Calligraphy" pitchFamily="66" charset="0"/>
              </a:rPr>
              <a:t>Astronomy is the study of…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438400"/>
            <a:ext cx="36576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Lucida Calligraphy" pitchFamily="66" charset="0"/>
              </a:rPr>
              <a:t>What important discovery about the universe was realized?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586740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Lucida Calligraphy" pitchFamily="66" charset="0"/>
              </a:rPr>
              <a:t>How did scholars study the earth?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15362" name="Picture 2" descr="http://www.fossilizedcustoms.com/clip_image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88" y="1788387"/>
            <a:ext cx="4689112" cy="391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87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75929"/>
            <a:ext cx="8915400" cy="23292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Lucida Calligraphy" pitchFamily="66" charset="0"/>
              </a:rPr>
              <a:t>What was the focus of education in the Middle Ages?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Lucida Calligraphy" pitchFamily="66" charset="0"/>
              </a:rPr>
              <a:t>What new subjects became important in education?</a:t>
            </a:r>
            <a:endParaRPr lang="en-US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pic>
        <p:nvPicPr>
          <p:cNvPr id="16386" name="Picture 2" descr="http://blog.pearsonsrenaissanceshoppe.com/wp-content/uploads/2013/10/funny-compu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599"/>
            <a:ext cx="6096000" cy="341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15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Lucida Calligraphy" pitchFamily="66" charset="0"/>
                <a:cs typeface="Adobe Hebrew" pitchFamily="18" charset="-79"/>
              </a:rPr>
              <a:t>Refer back to the Topic Question. </a:t>
            </a:r>
          </a:p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Lucida Calligraphy" pitchFamily="66" charset="0"/>
                <a:cs typeface="Adobe Hebrew" pitchFamily="18" charset="-79"/>
              </a:rPr>
              <a:t>Based on discussion write </a:t>
            </a:r>
            <a:r>
              <a:rPr lang="en-US" sz="5000" smtClean="0">
                <a:solidFill>
                  <a:schemeClr val="bg1"/>
                </a:solidFill>
                <a:latin typeface="Lucida Calligraphy" pitchFamily="66" charset="0"/>
                <a:cs typeface="Adobe Hebrew" pitchFamily="18" charset="-79"/>
              </a:rPr>
              <a:t>a </a:t>
            </a:r>
            <a:r>
              <a:rPr lang="en-US" sz="5000" smtClean="0">
                <a:solidFill>
                  <a:schemeClr val="bg1"/>
                </a:solidFill>
                <a:latin typeface="Lucida Calligraphy" pitchFamily="66" charset="0"/>
                <a:cs typeface="Adobe Hebrew" pitchFamily="18" charset="-79"/>
              </a:rPr>
              <a:t>7 </a:t>
            </a:r>
            <a:r>
              <a:rPr lang="en-US" sz="5000" dirty="0" smtClean="0">
                <a:solidFill>
                  <a:schemeClr val="bg1"/>
                </a:solidFill>
                <a:latin typeface="Lucida Calligraphy" pitchFamily="66" charset="0"/>
                <a:cs typeface="Adobe Hebrew" pitchFamily="18" charset="-79"/>
              </a:rPr>
              <a:t>sentence paragraph answering the question.</a:t>
            </a:r>
            <a:endParaRPr lang="en-US" sz="5000" dirty="0">
              <a:solidFill>
                <a:schemeClr val="bg1"/>
              </a:solidFill>
              <a:latin typeface="Lucida Calligraphy" pitchFamily="66" charset="0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110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Topic Question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64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Lucida Calligraphy" pitchFamily="66" charset="0"/>
                <a:cs typeface="Adobe Hebrew" pitchFamily="18" charset="-79"/>
              </a:rPr>
              <a:t>Choose one person who had an impact on the Renaissance and discuss their contributions.</a:t>
            </a:r>
            <a:endParaRPr lang="en-US" sz="6000" dirty="0">
              <a:solidFill>
                <a:schemeClr val="bg1"/>
              </a:solidFill>
              <a:latin typeface="Lucida Calligraphy" pitchFamily="66" charset="0"/>
              <a:ea typeface="Adobe Heiti Std R" pitchFamily="34" charset="-128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69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381000"/>
            <a:ext cx="3962400" cy="2015399"/>
          </a:xfrm>
        </p:spPr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7975" y="990600"/>
            <a:ext cx="5029200" cy="464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Lucida Calligraphy" pitchFamily="66" charset="0"/>
                <a:cs typeface="Adobe Hebrew" pitchFamily="18" charset="-79"/>
              </a:rPr>
              <a:t>New ways of thinking created a rebirth of the arts and learning in Italy.</a:t>
            </a:r>
            <a:endParaRPr lang="en-US" sz="5000" dirty="0">
              <a:solidFill>
                <a:srgbClr val="FF0000"/>
              </a:solidFill>
              <a:latin typeface="Lucida Calligraphy" pitchFamily="66" charset="0"/>
              <a:ea typeface="Adobe Heiti Std R" pitchFamily="34" charset="-128"/>
              <a:cs typeface="Adobe Hebrew" pitchFamily="18" charset="-79"/>
            </a:endParaRPr>
          </a:p>
        </p:txBody>
      </p:sp>
      <p:sp>
        <p:nvSpPr>
          <p:cNvPr id="5" name="AutoShape 2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1-ps.googleusercontent.com/h/www.mrdowling.com/images/704vitruvian.jpg.pagespeed.ce.ywT3-wp9T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6687"/>
            <a:ext cx="28575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2.onsugar.com/files/2011/08/31/1/192/1922153/1c4d6dd4cbd53bd0_botticelli_birth_venus/i/Renaissance-Hairstyles-Wom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3962400" cy="1524000"/>
          </a:xfrm>
        </p:spPr>
        <p:txBody>
          <a:bodyPr/>
          <a:lstStyle/>
          <a:p>
            <a:r>
              <a:rPr lang="en-US" sz="5000" dirty="0" smtClean="0"/>
              <a:t>Vocabulary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990600"/>
            <a:ext cx="4419600" cy="5410200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Lucida Calligraphy" pitchFamily="66" charset="0"/>
                <a:ea typeface="Adobe Heiti Std R" pitchFamily="34" charset="-128"/>
                <a:cs typeface="Adobe Hebrew" pitchFamily="18" charset="-79"/>
              </a:rPr>
              <a:t>Humanism</a:t>
            </a:r>
          </a:p>
          <a:p>
            <a:r>
              <a:rPr lang="en-US" sz="2500" dirty="0" smtClean="0">
                <a:solidFill>
                  <a:schemeClr val="bg1"/>
                </a:solidFill>
                <a:latin typeface="Lucida Calligraphy" pitchFamily="66" charset="0"/>
                <a:ea typeface="Adobe Heiti Std R" pitchFamily="34" charset="-128"/>
                <a:cs typeface="Adobe Hebrew" pitchFamily="18" charset="-79"/>
              </a:rPr>
              <a:t>Dante Alighieri</a:t>
            </a:r>
          </a:p>
          <a:p>
            <a:r>
              <a:rPr lang="en-US" sz="2500" dirty="0" err="1" smtClean="0">
                <a:solidFill>
                  <a:schemeClr val="bg1"/>
                </a:solidFill>
                <a:latin typeface="Lucida Calligraphy" pitchFamily="66" charset="0"/>
                <a:ea typeface="Adobe Heiti Std R" pitchFamily="34" charset="-128"/>
                <a:cs typeface="Adobe Hebrew" pitchFamily="18" charset="-79"/>
              </a:rPr>
              <a:t>Niccolo</a:t>
            </a:r>
            <a:r>
              <a:rPr lang="en-US" sz="2500" dirty="0" smtClean="0">
                <a:solidFill>
                  <a:schemeClr val="bg1"/>
                </a:solidFill>
                <a:latin typeface="Lucida Calligraphy" pitchFamily="66" charset="0"/>
                <a:ea typeface="Adobe Heiti Std R" pitchFamily="34" charset="-128"/>
                <a:cs typeface="Adobe Hebrew" pitchFamily="18" charset="-79"/>
              </a:rPr>
              <a:t> Machiavelli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Lucida Calligraphy" pitchFamily="66" charset="0"/>
                <a:ea typeface="Adobe Heiti Std R" pitchFamily="34" charset="-128"/>
                <a:cs typeface="Adobe Hebrew" pitchFamily="18" charset="-79"/>
              </a:rPr>
              <a:t>P. 306 Primary Source</a:t>
            </a:r>
          </a:p>
          <a:p>
            <a:r>
              <a:rPr lang="en-US" sz="2500" dirty="0" smtClean="0">
                <a:solidFill>
                  <a:schemeClr val="bg1"/>
                </a:solidFill>
                <a:latin typeface="Lucida Calligraphy" pitchFamily="66" charset="0"/>
                <a:ea typeface="Adobe Heiti Std R" pitchFamily="34" charset="-128"/>
                <a:cs typeface="Adobe Hebrew" pitchFamily="18" charset="-79"/>
              </a:rPr>
              <a:t>Perspective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Lucida Calligraphy" pitchFamily="66" charset="0"/>
                <a:ea typeface="Adobe Heiti Std R" pitchFamily="34" charset="-128"/>
                <a:cs typeface="Adobe Hebrew" pitchFamily="18" charset="-79"/>
              </a:rPr>
              <a:t>P. 307 Renaissance art</a:t>
            </a:r>
          </a:p>
          <a:p>
            <a:r>
              <a:rPr lang="en-US" sz="2500" dirty="0" smtClean="0">
                <a:solidFill>
                  <a:schemeClr val="bg1"/>
                </a:solidFill>
                <a:latin typeface="Lucida Calligraphy" pitchFamily="66" charset="0"/>
                <a:ea typeface="Adobe Heiti Std R" pitchFamily="34" charset="-128"/>
                <a:cs typeface="Adobe Hebrew" pitchFamily="18" charset="-79"/>
              </a:rPr>
              <a:t>Michelangelo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Lucida Calligraphy" pitchFamily="66" charset="0"/>
                <a:ea typeface="Adobe Heiti Std R" pitchFamily="34" charset="-128"/>
                <a:cs typeface="Adobe Hebrew" pitchFamily="18" charset="-79"/>
              </a:rPr>
              <a:t>P. 311 Bio</a:t>
            </a:r>
          </a:p>
          <a:p>
            <a:r>
              <a:rPr lang="en-US" sz="2500" dirty="0" smtClean="0">
                <a:solidFill>
                  <a:schemeClr val="bg1"/>
                </a:solidFill>
                <a:latin typeface="Lucida Calligraphy" pitchFamily="66" charset="0"/>
                <a:ea typeface="Adobe Heiti Std R" pitchFamily="34" charset="-128"/>
                <a:cs typeface="Adobe Hebrew" pitchFamily="18" charset="-79"/>
              </a:rPr>
              <a:t>Leonardo da Vinci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Lucida Calligraphy" pitchFamily="66" charset="0"/>
                <a:ea typeface="Adobe Heiti Std R" pitchFamily="34" charset="-128"/>
                <a:cs typeface="Adobe Hebrew" pitchFamily="18" charset="-79"/>
              </a:rPr>
              <a:t>P. 308-309</a:t>
            </a:r>
          </a:p>
          <a:p>
            <a:r>
              <a:rPr lang="en-US" sz="2500" dirty="0" smtClean="0">
                <a:solidFill>
                  <a:schemeClr val="bg1"/>
                </a:solidFill>
                <a:latin typeface="Lucida Calligraphy" pitchFamily="66" charset="0"/>
                <a:ea typeface="Adobe Heiti Std R" pitchFamily="34" charset="-128"/>
                <a:cs typeface="Adobe Hebrew" pitchFamily="18" charset="-79"/>
              </a:rPr>
              <a:t>Petrarch</a:t>
            </a:r>
            <a:endParaRPr lang="en-US" sz="2500" dirty="0">
              <a:solidFill>
                <a:schemeClr val="bg1"/>
              </a:solidFill>
              <a:latin typeface="Lucida Calligraphy" pitchFamily="66" charset="0"/>
              <a:ea typeface="Adobe Heiti Std R" pitchFamily="34" charset="-128"/>
              <a:cs typeface="Adobe Hebrew" pitchFamily="18" charset="-79"/>
            </a:endParaRPr>
          </a:p>
        </p:txBody>
      </p:sp>
      <p:pic>
        <p:nvPicPr>
          <p:cNvPr id="3074" name="Picture 2" descr="http://upload.wikimedia.org/wikipedia/en/archive/f/f7/20060301155207!DanteDet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7789"/>
            <a:ext cx="351923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2/27/Santi_di_Tito_-_Niccolo_Machiavelli's_portrait_head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78" y="1524000"/>
            <a:ext cx="22613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ndb.com/people/977/000024905/mi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0" y="2438400"/>
            <a:ext cx="20574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1.gstatic.com/images?q=tbn:ANd9GcSEtbJmFS3dRUsRIX6kR0lXLluSGWc2mU7qN87ata_s_i0ZGRtt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2168658" cy="294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blog.magnificatbaroque.com/wp-content/uploads/2011/08/francesco_petrarc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96040"/>
            <a:ext cx="16573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Ways to see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04" y="1371600"/>
            <a:ext cx="86868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Lucida Calligraphy" pitchFamily="66" charset="0"/>
                <a:ea typeface="Adobe Ming Std L" pitchFamily="18" charset="-128"/>
                <a:cs typeface="Adobe Hebrew" pitchFamily="18" charset="-79"/>
              </a:rPr>
              <a:t>Until the Renaissance people devoted their lives to…</a:t>
            </a:r>
            <a:endParaRPr lang="en-US" sz="4000" dirty="0">
              <a:solidFill>
                <a:srgbClr val="FF0000"/>
              </a:solidFill>
              <a:latin typeface="Lucida Calligraphy" pitchFamily="66" charset="0"/>
              <a:ea typeface="Adobe Ming Std L" pitchFamily="18" charset="-128"/>
              <a:cs typeface="Adobe Hebrew" pitchFamily="18" charset="-79"/>
            </a:endParaRPr>
          </a:p>
        </p:txBody>
      </p:sp>
      <p:sp>
        <p:nvSpPr>
          <p:cNvPr id="4" name="AutoShape 2" descr="http://3.bp.blogspot.com/-wxdT-sxBt0s/Trxlmua1OgI/AAAAAAAAAL8/PYggLr0s2I0/s1600/Viking-ship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pbparent.principlebasedlearning.com/wp-content/uploads/2011/04/used-book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50968"/>
            <a:ext cx="3429000" cy="223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0.etsystatic.com/005/2/6341088/il_570xN.367756072_297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" y="2743200"/>
            <a:ext cx="325500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47800" y="3352800"/>
            <a:ext cx="4952002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rgbClr val="FF0000"/>
                </a:solidFill>
                <a:latin typeface="Lucida Calligraphy" pitchFamily="66" charset="0"/>
                <a:ea typeface="Adobe Ming Std L" pitchFamily="18" charset="-128"/>
                <a:cs typeface="Adobe Hebrew" pitchFamily="18" charset="-79"/>
              </a:rPr>
              <a:t>Now focus shifted to…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rgbClr val="FF0000"/>
                </a:solidFill>
                <a:latin typeface="Lucida Calligraphy" pitchFamily="66" charset="0"/>
                <a:ea typeface="Adobe Ming Std L" pitchFamily="18" charset="-128"/>
                <a:cs typeface="Adobe Hebrew" pitchFamily="18" charset="-79"/>
              </a:rPr>
              <a:t>What is this study called?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rgbClr val="FF0000"/>
                </a:solidFill>
                <a:latin typeface="Lucida Calligraphy" pitchFamily="66" charset="0"/>
                <a:ea typeface="Adobe Ming Std L" pitchFamily="18" charset="-128"/>
                <a:cs typeface="Adobe Hebrew" pitchFamily="18" charset="-79"/>
              </a:rPr>
              <a:t>Why?</a:t>
            </a:r>
            <a:endParaRPr lang="en-US" sz="4000" dirty="0">
              <a:solidFill>
                <a:srgbClr val="FF0000"/>
              </a:solidFill>
              <a:latin typeface="Lucida Calligraphy" pitchFamily="66" charset="0"/>
              <a:ea typeface="Adobe Ming Std L" pitchFamily="18" charset="-128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175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Humanism and Religion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834" y="1447800"/>
            <a:ext cx="9019903" cy="2362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Lucida Calligraphy" pitchFamily="66" charset="0"/>
                <a:cs typeface="Adobe Hebrew" pitchFamily="18" charset="-79"/>
              </a:rPr>
              <a:t>What religion were humanists?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Lucida Calligraphy" pitchFamily="66" charset="0"/>
                <a:cs typeface="Adobe Hebrew" pitchFamily="18" charset="-79"/>
              </a:rPr>
              <a:t>How does humanism differ from religion?</a:t>
            </a:r>
            <a:endParaRPr lang="en-US" sz="4000" dirty="0">
              <a:solidFill>
                <a:schemeClr val="bg1"/>
              </a:solidFill>
              <a:latin typeface="Lucida Calligraphy" pitchFamily="66" charset="0"/>
              <a:cs typeface="Adobe Hebrew" pitchFamily="18" charset="-79"/>
            </a:endParaRPr>
          </a:p>
        </p:txBody>
      </p:sp>
      <p:sp>
        <p:nvSpPr>
          <p:cNvPr id="3" name="AutoShape 4" descr="data:image/jpeg;base64,/9j/4AAQSkZJRgABAQAAAQABAAD/2wCEAAkGBxQTEhUUExQWFBUXGBgYGRcXFxcYHRwYGRwcHBccGBwZHCggHRwlHBUXITEiJSkrLi4uFx8zODMsNygtLisBCgoKDg0OGxAQGywkHyQ3LDQsNCwsLCwtLDQsLCwsLDQsLDQsLCwsLCwsLCwsLCwsLCwsLCwsLCwsLCwsLCwsLP/AABEIAPsAyQMBIgACEQEDEQH/xAAcAAACAgMBAQAAAAAAAAAAAAAFBgMEAQIHAAj/xABEEAACAQIEAwYEAggDBwQDAAABAhEAAwQSITEFQVEGEyJhcYEykaGxQsEHFFJictHh8COi8RUkM4KSssJDU5PiVGOU/8QAGgEAAgMBAQAAAAAAAAAAAAAAAwQAAQIFBv/EAC4RAAICAQQBAwMDAwUAAAAAAAABAgMRBBIhMUETIlEyYYFxofAjkeEFQsHR8f/aAAwDAQACEQMRAD8A5A1w9axmPWsMKyPeoXg2UnrW+ta5hXhcFUTBsZ617XrWM4r2cVCHiTXs5rIes5hUJg17w+de72tswr0ioWad7WM9SCKzpVEIcx869J86nzCjHZTDC5iFLWnuoviYIDpAJGYgHTwnTntWZzUIuT8Fxjl4AKqa2Aq5xfiYvXWuC2trNrkWYk6kydySaoM9aWWuSmSVgtUBesF6vBCfPWQ1Ve8r3eVeCi0RWrIag7ythdqYIbQaxBrHe17vKhDYCsxWneV7vKhZlzWuas3KiqIs2LV4tUdeqyiTPWQ9RV6oQlD1nPUIrNQhNmr2eoQayaohZw9pnZUQFmYgKoEkk7ADma6j2Y/RKWXvMbfFoDe0kFhHJ3PhHoAfWi/6OuxX6sgvsw7x10cr4lVh/wCnPwyDvv7aU6pw+0TqC5O5Yk/PYGk56iTeILj7hlX8gXCdiOEWyFFgXZ0Ls7uAeQY5oBOvyo3gOy+BtMVw6Cy7CT3ba6TBhpHM8qKYfhtqP+Gsegr17g1okEAow2ZWII9KBZObWJJNFLCfDZyPtV+hi8ua5g73f7k27kK5O5ysIVj5ELXJsZh3tu1u4rI6mGVgQQehBr6nxOCvI6XVPe5G1BZgcpUqQASVnUHYTlpU/SF2es8Ss51At41QQg/E2WfA8bggGDyJ9RR6tUm8S4MuDPnstWM1bOsSCIOxB3B5g+daRToM8TXpr1YqyjM17NWK9UIbZq9Na1kVCGwNbTWtZqFk9xajIqy5rQmsJmivFYIqWtTWslEZr1SViKhDSs1sRUmHsF2Cjc/3rVN4LSyRUb7I8HbE4m2oWUV0a5tpbzAHTnO3vQzE4VrblHEEf6gjyIINGuxGJNvG2sv4syn0IJ+4B9qHZPEHJfBqMfckztnFOOhHVZEFgseR10iTyIkAxO1TYLGjI+sNlJ9uZHp/KlLE2WkuwJEsQMxgSIEHfY6QIonwPAG43iKjVTquYmNp1AIG8RXJhe2uEOOvA69mbhWzcuXLmdZdpJGgBJIEaAAQIgQc3lVzivEe7iNJ1kxEeROkxLein0qFOBzqbkzuMsA6RMBonz30FQ3+BPHxG4VjIWY+GCD8jlAPlNElbYvqiLYi32GLXiUEiCQNKH8TweaGWBcTVT5wRr7Ej3qHE8Ruq0G20lYVF1EzuSYA9DvHrQ7hL3FD3bjko4XImmmVYJ2BJMCZAjJ5k1ScJ9GoxaOB/pAwYTG3SIGc52TUFXIHeTpsXzERSyVp5/Su6txG4R+xan+LLP2IpNK10qW9iyCmvcyuRXoqUpWO7owMiivRW+SsZKshrUuHt5nVZjMwWfUxWmWmHs/h7PdO1xgrFgqmM2XppuCSJkcgKHbZsjk3XDdLBt2k4Lbs4ezdtkyzMjAneM0H/KdtKW6e0wZuKy4q8phHNtSZXXTOWXfUDnP2pL7i7+w3yoGlsbi03lr/AJCXwSeUbOa0Y1K5rRqYQMjmvCtqyKso1JrE1tFeioQxRvg2AfL3qjNIYATsNjI3NDsBh8zbSBqR1jlRy0+ggKXmEgsSk7iDopmBS983jCD0wzyzTi+Dzq92VV1CykjaANZ9BA5zVTstP63YCwT3imCYBC6kepAI96KLZPiF9UDALla4rLmBnMGKROmxPOgdxzh74e1+Fs9snXQHSflFDqk5RcP7fHRqyOGpHaOItmXeBOpPL1qfgONUhGGh0EdYkFp842odxPFBLanSCJgzrO5Ij79ai4Ti3cQACpM/CzZR0BWIHkZjXWuJW2lkcljo6S3ESGVAcsiSTzEHQcp0HzonZxGZQf7kb0ksxeC1y3m2k+AgDUAgzMsBO2k0Yu8XZShZDkIIJQ54bkdNY0I258qKtSt2WxaVXwF8S6N4G3ImOfqOlJvFb3cXjmlkyEA7QSQdeXIyfTzi/wAFxTOGucpgE8xHhnTU6nUaail3t7xTu8Ky7vdOX0WfEfLkPVhRMOTXyXCPg5h2v4q2Nu5gLaIuZV1CswJ+JidZIA0JMaxA0oIOFXj8Khv4Xtn/AMqJ2rQO/wAqgxOGUnQV0o2tcIp6ddg2/g7qCWtuB1gx89qr56YbBu21zJcI/dJkfI1MmLsXdMRZUH/3LYI9yBr9636zXaz+n/QOVGBXzVmaZMX2QYr3mGcXV5CRPsRofpSzdQqxVgVYbgiCPUGi12ws+lgJQlHst4KwHYgmAASY305DzJo2ItqEBZfCwywIkknMWBnNBHyoVwW5/wAQAePLKsdgRpP+apHLMtxhHxAmD1GntINCt5lh9BquI5DnC8E6IrMLotk51ZNjEyDm0IOXbejWa3/+O/8A0D+VF+zXGbY4ZbtHVhbfON9MzHb0ihH6ze6P/wDB/wDakI2Oc5bl0/vyH24SOdPWJr1ytJrriRtNemtCa8DVlG81ia0mszUIE+Bkd5vGhiiCXIa2eQcFiPJ9/pQbhbkXFggev9+VFA2jLBEMCNzof6ilLV7hqp+0aO1eJRhb5wYgQJBBkfY+1A73C2xd8JagKLQY5iPCupJMevrUL3MxUHlO886M8MxCW7F9lHjchA0fhCjMPKSPpQKYemkkGmtwy9lcL3rq14m6RAE7aaAgbT510XCWAggCK5h2W4mLNg3CgnT4nCzHJZ3/AK02cE7XDEK6i2yugkg9Dz+hoLT8BJL4GsiheNwXO0e7ad1iD6rsfXehnDu2Nu4/di25bYklBB56MwJ9qIYjFgtCnbccx60J15fJWGCFe6GLMIuK0jKcq3I6TOUjfqI3IBpB7QcYuYhypMJJMddZ1PMTMCu38Nw9p7BDhWB0IYA7+tcU7UcLuWcVeWxZa7atgEsDGURJBJ6QaYr00a0p548fYHG1bmn4BVnhob+zUzcD00Yg+x/lVPA9pba/FbYehB+8UVs8esPoGg9DI++lMbJLwFU65dMEY/AOqzvHT+VDsOwjXfoaemRWXXmNKC4/hYOvP9rn/X0qkuC5RecoX8BxO5YuTa2PxIfhb18/Ma0yuLGOtTc8LDQNHjtno37S/Q+RoNg7aI8XATHTn09qtcQxdtWDW0G3i1jMvQ/z60KxZlmPD+TCr4bfQHt8JNpri3NsnhYbMuYSQfl6VZwlhZYsSUYZYVSYM+EHpoDvRlR3tru50IzW26Tt7dR/KhOGVsua9aIIIEhsuYjaQDqZG8VfquSeezHpqPCCmGSzkW1bZ1uObakupURmBMMD0HlTv/s397/M1IvDld/htoXXNlAALQCQApI30jTp6Ucg/wDtH/PS0oNvsKkczu71HUt0a1FXaOYeNYrMV6oUYNeAr1eqyGU0IO1MNmyYMvPTKN/cjyoXwfBd7cC8hqdY0H+tNLYRug92pTUTSeMjeng8ZBGIwzZSQ23VdT5zFWOFYiLbqTy5+f8ApVz9SDaFrfT4p/KqOHs5bhQ+a/yj3FCjNNNDGzEsj32c4JbuW0Z1VwVggiYgg9dNRypj7I8NQXcSwAAJCCOij+ppZ4RdZUypEEAgnYSKL9me0du0vcFHN7MRCicx6yeu+tLZbyFlHgLcR7IWbtws6ggkMdwZGmhBFXcLwVLQ8BaNAAxJ+U61McTdAzMoy7wNSo8+vtW6YrNWcsHyDb85ipYANOUHUEgTtXP0xn/GtEkC4wVhmJhWEMMx6Z2j0FO3arEWcOnfXHzPBFu3O7kb+gG55fKuPYy3ftEPdEd4cwYEMrdSCpIO+3KtqG9Yb/QqckkOWG4Rhjb7kIWtK7XYmS0nwAmNSVVdNPjFKPHezFywC9s95bjM0AwisT3cknXMFJHPKATE0Y4ZxPmxhZkj6a+0D/SnjhWJFzxN5kwPh0AJgbvACjoF6gSD17NPLL5QKVakuDlPC8dA/wAN4I17pzoR/wDrbr+6aa+G8Rt3Lc89iDyPmKs9uOwT3WN/CW1EgFrYKqABAGUc3kEsTA1AGxpBstdw9wd6jpMSGBWRp15ia6NV1d0cxfPwVCxweH0MPGMANx7eR/lQDWDPKnK6M2Hn5n7UrYpPF6j6j+kVb6yMSR7gmPCyhkx4kH/cPnr7mrFm3ck+NTJJk2c5EmeaUK4dfKOYS2x6uoaPSaO4O/dbTu7A8Jb4POOvkTQrcRbeAUPcsF3Bd8Ii4fbCNy6xFMs3Oo//AJz/ADobgMBcdgAbI8Cvpa5ncaNy/MU5f7EP7Sf/ABj+dKO+vPS/n4NSWDgV1dajIqW62taZq7ZzjTLXstZJr1WQ1ivBa3isiqyTAU7PNlL+GSQAD00bb6fKmGxjIyGBMkf9szS9wa4QT5wPuPzo/YUBpcaRIG3Ndf761ztQlveTo6f6Eb2b5zs48Mty9dPz+VUOLj/FY+n2FSd54iRoPLrUfGGm4AOaqPpWa1if4Cz+kP4Bu8w4hipXSREiP6RV7guJe3/6+WW521b0M8qV8HiDZKGZW5mBH8MCY9SfkadOAcYwyCHRJO5Kj21isTi110zafAyWGZgC95nPkAo+QGvvVDi3Esgyp8TaD3rd8c2KPd4O2WPNgIUepOgph7P9jFsnvb7d7d6/hX+HqfOtVUymwFlsa1z38HPMR2NvC3bctNxmIPeZmAQzA59OQqjgcC121isLdUq1lgw6LcnLp5aH2IrtTonid/CluGM8gOZ9dflSeuALi/fy+K+/exIEIP8Ahhp0+EgnzFVrnGqCfnPH4B6eyU20+jjOHvm2SjaZWM/xDT6a++tNfB+LZPh57LMR/Xz+VQdtezTDNiUIMR3ijkdBmBAiNVn3NLeBxuTaPU1TjDUV7l+SsuqW1nXuE8dhcoOZ+mg5eeijz+9c1/SbbIu2szqzsrsyrrlJIiWbxNppLR8OgUaVtwricXAGJAPr84GsfKjfargiYuwL1tsj2gRDA+MHWFVB4fKB1neQvRBae9OXTKs90eAZ2exYfCBfxCVPtsflFA+MHLB6EfIyP5Vp2cxOVbi+YPz0/KoOK3ZDe33Fddr3YCb81Jlzs0EN5iROxXbeGNMN5ctwSNMrfMM1L/Y1M7uOgUz03H5j503Y2zm13Iyx6FRMf9P1rl6qWLsBKX7Ml7gGJ/x/KG+kU3/rC9B8q59hsV3bEydJG3kCdfX7UY/2o3UfKlfSbllF2Y4OPXd60ip7qamvJbr0mTmJEBQ1uEqc2q8qa1WTWwrla2UVZFk15bBMCq3GtjGPsp2bu37T3rZXwNGUyCQAWOXz0iKyvEkIJLA6LoT05fQV0Ps/gDZw9pbW5V2adBMR/wCRri3dEkzp7Umoq2TbGXmCSQy3OI2QsKBEzG+pAmqVi73l13jwojH6ZV+rA1SxfB7ttkRkIZwGUGJIaQDp6H5Uz8H4Sq3FtFh4kIbzJiY9OXpVSUK1w+Wai5S76QN4TgLtxrV8pNlXVSTtEjN7Qda6ivZrCGH7lNYPONddpijGBwaBMgRVT4QNMpUiGHuBrRCxwI5QobQAASOQ2150WcJNrAq7C9wjEqqKltAoHJQAPpRaJ9ftUOBwmRYmouK48W0hILN8PMD97z/M0dzVcN03whfG6WIgjtRiBl7hfFJU3T12yp76Ej9kRzoJjpZHMhW3zCYgggDfoTrtVnH2G0hS25JJ1kgyZ2kneeta4bBkam4CDsRJM7EdOW/OK8vqtS757314OvTBVwAV7C5g4YhgwymNRB5RG3rStxb9Hd1ypwihiQ+ZC0QyROUnTWdj03roFjDWxMZmbNBEZfFJBLfeacOD4cBc3sPbc+5+1H0Epu3EevJjVTjs6PmGzntuUIFtlaCGkNI3B0kH2o3xjipTCkrcIZjkhSoOo1mQSRH8Ndw7SdicJjJa5bCXeV1BDeU8mHka4x297J3cHbZXHgkFHElW9ejQTpXWsrTnFteROE8xaE/gR+OfL86j4i+jf3zFbcJ0Deo/v61HxEaH++dM/wC82n/S/uVsO7oy5WKlgNiRoT/Si9jvozd6+vVif72qnb/xBaIAhDkP0I/OjeHSFHOAKDfLAXT1Z/Qr2Vu7i4/MaH8Jjf3b60zf7x1P+T+VQ9nsKHJZhoG+sLTN+rr0qksrpBvTSOSuuvvU9qx1q2tkZjpzq7Yw2utFlMWhWDhYmvCxTCtkRtGlRnB6SBQ/UC7EBEtGinC+GNcJCAkxPsNyah7kztTH2TuMhuRIJCxG5idPrWZz4LjEbez2PRlto93M6r8JAGpGo2n/AErmOM4QbOLNthIFwR5rMiPanW/xIXluIUK3UGZGKgNI11jdTqKiKNie7uMsFRBnfTz6EzQIzcMm3FMqdobcYiwUHiayNSZyjM8x5mrGAwaW8rPEg/EPiKtKufQKdPSq/aW6n6zaUOUy2lDMAS05mIURziPnUz4lQpdiVERJ5gfxamZiBrSt+7jAevDTydG4SmZNSrtJUxoP9CCP+qj+GsQAASo9TSF2M4sBcFs6QANYnI5/w9f3Wlf+deldAt3AMzTpt6RXW0tm+Cb78nH1EHCTRNiMSttczew3knQAetJ+Nx2fUqzn4p2WdgBP4Ryn13qPiXHDfuxbMDLFo6kamGcxtIkA8hr+Ktr+INsgO6qTIOdjJVfxAARMeXlXI/1HVepPZHpfuN6ejYsvtkeOxJURBmNSOVV7aHQQxAmCfLnPTU1aTGIys1u4CN9ZCgn4ZMAmf2RO1XuyuBa/mu4ghwGICj4dOo5x+Y6UlRRK2ShEZnNVwbZvwXhQuEuBCnXPrr1yT15kfWmtVAAAEAaAeVer1eh0+nhRHbHvyzk22ux5Zg1W4lw+3ftNavIHtuIZT/eh86smsUXyDPmfth2Vbh2Ka3q1pvFaY816H94bH2POlXiLz86+pO1/Z23j8ObbeFxrbeJysPyOxFfM3aPhVzD3ms3VKuh1HLyIPMHcGtLsOp5hgH8NktA5Bm98p/nTitjKkExSnwpPET/CPmw/IGmzGHMpI5A0rqvqSHdH9DYX7K2i1to1gliSRtoPy+lHopd4FZy2k1ImTE7+IlZ+f1o5mrUU/P4DZ4EZbWp9aIWhAqBbXi96s5YihymCSLCvpU9hZNUxRDBwNT6fPb70GUsF4LmH4SGbXbn/ADpkx3CxasSghk8QiJj8XzE/KhTPlSQ4mJU/c+YiaNdmla4guXGD5kJXONII8JYDl5dKVi7Lprb0i54hHLKeLwlu8iXlOR4jMse4I57VV4auRSGjSfpVPs87nwsvmYOmvSmW/YRFlgNSBr5kD86Za8Ezg5viMf3uJe4kDZVkTIGm1SY7hjOrEqVKmSGBzQCBmUbN/UV0btd2XtJbbF4OzbDhg7iCdObIAQAw3gaaGua4viDm5bFxmALr4g8/GwzBdwRqV6fndsJxnwSq2MoZJcLxxUuWm8bMpKXFEl+6YCWgCSy5Q3QQKe+Odq7bYdEzzmBzhdC5/Z6qrfET+yQOdCuz+Kt2gqm0EkBvF4z45IgjQwARPONTrRDimHtX1MBNhnDTl3G2U+FgT8W9LPUbOFwnx3yXKClJSl4IlwmZDnc6DMRa+GCAZza5/iAmpsNwa0uVi1xy6mO8bReQMRruI2HlS5hsFjsi9zcSza5NnKghZjQTroToBTJw7hN0G2HvZhm8bhWLEkzIY6bQB003pSUccKS5DOZd4VhnxVwJ4gifE7EkjX8B2kjTTlT/AIfDrbUIihVAgAVHg8GltAqQF8ufmTzPnU4AFeh02ljRHHnyce+92y+xkGs1ivUdIAer1er1awUQbN0pe7cdkbOPtZXGW6oPd3QNVPQ9V8vlTHcSaqrfEm2fiG00NrjDNRbTyj5jXhL4e/csXVy3FfXpCrII6g5hBq5iWgb7kD+f0mnb9LuCC3rN4CCZtk9R8Sf+dIGIbMyqPxGPn4f/ACpSabnydWiS9PgbcFZItppoFUExpMVfy1VRmEpmGUsGiIMgRqZ13PzqX9YX9oUSOfIV8ARQATUirWMupqeygpCUjBi3aqYYbMdWAVZ9zH5D71Mo3JIAAknoP51HhbirkV4z3XAS2dYzGAzDymfOhNt8IJFJcsKcF4Y2IYqwhcpJA0MAxlnznWOkU8WcELSKFAgKFjyiPtW3C8CtuMo2XLPp/M61exKyI8qchDYuOzn2275fYRbHCbtq+RbRmsvsRqR+60dOtNZ7Lm8oF45UkEqDqYgxPKrGBRklgDr57+1Erbs+8j10o1cIt5aKndPGEBe3117eAuLYXQ5bcATCuQhIHPQwPM1yR+zsqve3O70mEGZhB9NCCPoK7B25xpsYJ3X4mZFHuw/rXK8NiXZhZUoLzKXdypLIoj4VOmYkzr5mhauU96UQ+k2+m2yrh+J37TNa7ssYmdFhfwlw4YK3p61NgVxOLdAHNizLW2KtMkSYI2BMb+Ypk7NcCAlmGZZnxalm6t1q3wbD21xF61AAcBwuwlPiMnnBHyNBvq9OtzSWTUb90sPotYDB27QASSoQjRwoJUQPCCSAQCJ89hrWhu+F1R3TNqCYOg1QamQfQVjHCyHItW3DnZgDHPX4vh21oelnEkmYQbZnSBPOAfPnzgVyEs8v9x1fc6J2Z4h3mHTMfGoAPtsfp96Khwa51wnjFy2QGu27o2MFg3rlIpl/XxvOh2ru6bV7oYl2jlXafEm15GKa0a8BuaXL3ETBgmagwOBu3ySXZVGhM/l1ppX5eIoC6sctjK+NXlrWBi+gJ9BUOB4QlvXxOerGfkNqvGi+/wAgnt8FX9fAMMCvqIqtxO2SVdRIG8b/AOlECwOhrRbcbbdKy5PpkOYfpkE4ezcG3eAehytE/M1yzg5L4hOgM/8ASJ++Wu/ds+DDEYa7a5OPD5ONVPzrhnZzCMr3Mw1U5SD1zS6+Wige9Dku2O6eWcRQy3r2UFuSgn5a/lSnNz+5pg7Q4xrgMgBrpVIXbUgH/KCfnRP9WX9kVUX7U2M2Rc2DO71q7hLWtS3bAmpsPbiuVORCnibyr3kiQi5j0JHwqfLN+VLXDbrNiA91pYEH68qLs2a1dafiZfuWP3FBMYO7uKw0603p4YT+S7PCPoDA3cyq3lr686ks3AWhtqU+yfaJLloAtBAE0fLyQVIzb0yjnyi08Be3gI2cxyBq3YwoXfU0JsYto18J6Cq/EuLBLbPcaFUSdf79KKpxXgHtbKf6U8Qo4fdG7Epljkcwg/31rj/6P2/38FyWzK4MmDyJ9dBtV7jvaC7jjHwWgTlUH5FjzOtQdkLLLiUcqIDBSTBGs66kdKXutTTHa6XGHJ142xl8IgRy0pT49c7kq6/Gj5yeZX8Q91zCmfF4soADq7HwqI2/ppt1pI7ZXjZtMWOa9d8MfsJ+ICOewkda1c9/sX5/n3A0rDyxiLLIJUlAM63F10JkaDTLrt50PuX7qXXDOzo66EDaTIBHPTQxO9JvZntdfthMPK+E+ENAkfsknpO3tR7iPaW8oBZhmgqVU9dtORI8uVcSWmnCW3s6UJqSDNribESVNklvFcOQAjYfEP6Ci3Zy+tw52abCyAzGC7Ax4Roco1nzEUs9k+AX8bFy7NnDz8J1a4syQIiP4vlXRrPArYUKtq2qjbLmUj3Bp2jRTg92Pxn/AAxa++H0oltcfwwIUOq9BoKJWMSj/Ayt6EH7Ut8Q7NKdSGUfwpdA9QVzfU70KvcLbDf4iBCnK7ZBSDyzoCZHLnTc77a+ZQ4+z/8ABWNNc/plz9x/rE0pYPtBcEZmD6TBgEjqpGh94o/g+KW7mxg81OhHtW6tVXb9LB2UTh2i0wqPPrERUxqni1nnEUVgkb4pxlINcf7WYLucQxUQt3x/8wgP+R9zXR71zKTJml7t5w4HCreO63EgeTSv/lUzuQxQ9k19zlnFL572yo5S5+w+7Uxd/SZcv58S0ciEH/Lv9Zpv9vrWZcYHlLLbCl1Najxj5bbnop+1SXrniNDeM3v8F43Iy/PSuKuZYKRU4en+7g6bFoPrA+xoLxFs0PyI19qK3yVtIo3hF941+podibigBNIGnvXUq6JLsoYfHNaaUJBpn4X2/KgC5mnqBI+9KV/SocBgnvOEtqSSeQpjan2Lzz0dHf8ASGTpbDP9B9daUeOcdv4l8rtCA/CNh69TTZZ7Ifq+Ha7cI8KkwN83Ia+elIuQhtt6G0om4RT6ClrABUJzSI13gAeXWnTgvBlTAWy2j3W7wbc/CoM8oYfOlTsrghfvLYiMzeLfbQHnrXS+1FnkirCkW8p2ykgcj1J2/ZpSbkoS/njL/ZB5tboxRNgldrz3n+BVCJqPw5lM8gcwc+69K5n2vxZvYpnB8I0WTMgaSPqfenDi3FzYwrK7BXvM5SQYyz9CQR8yaR7yIqrmIZjuFJge8VVdr9NLz5+/8Rmuv3OX9hbxOFGcj1PtE0V7NcSZr1q0yJ3bXEFxwkuUDCRPpoYHWiXZ7hlq/dKurRsCDAnoTudOldGwvDsLhbcWrcsf2Vlj68x70eViaw1kp14fH7DDcuOYCEIgAg6k+w5Ct1xl0CA4Hos/9xNDbGJaBn06f1qc3idqE7Zt9glTFeC1b4xcTVz3i89AD7RofSiGDxFtx3lpg1p945HaSOXQ+dLl62Y8R08qVOyvFjZ4kbStNm+xBXkGI0YepFGqtbeJGbKFt3RG3tFw/utNDaacuYAhW3KzuAQDQLEM1vVXzKpUCV1APJWmTHtT+bYuK1h+ayp8v5qY+lIuMe4M1k6XFc6dVAM5es7jyNc7Xab0pKcen+zGNJfvW2RYt9prtm3mfZSBB8UydIIMgRzM7UxYXjKXkDIZBE0iXM2qmGEMCDIOo031mYoZaxT2LsDwqQGWD7EfP71rSaiWdsnkvUURxlHRsWv4uRpX/SJxYrgiNz3iH5GQPpRXgPFDcUq438qSP0mYiO7tcy+Y+iiPuwrqRnlZQmo+5HOuHSLo157+ddB7k9B8659gj/je5+9Mf+2LnWtzTbNwmorkZcQ8Mw86E8VuktbTq2Y+i60Sx0529T96C4i9NwkakAKPnJ/KuVXHMhqJLeUkjnlBJ9W2/OhVyyVJLDXrrRvhmDa55LMk/tHy8htR+zwrOcoH02FPrjhA5SwJvAuzd3GPtktTq/WN8vX12rsfZrsvZw6BUUDaTzJ8zWeCcOVUWBHlR53S2hZtlBJ9qZS+RKybbwhH/SZjQiCwomfG8clHwz76+1czuOAwSJBG410I0IB2o1xbi5xF128WZzIy7ZdgI9OdC1tBnC218bQkeewmudOe6TbOnVDZBIdP0XcIGe5iCf8AhKddpkGJ8/i+VNWItd6bdveJdz1ZpA+hY/8ANW6m1g8MuFXW6ypmga5TuT1JAYxvrUdhhh8DcxBILtmCnTVmMKBPnHstYkt7VefDcvt/nCS/Is5Ntz/CETtpeS7jMoki2O7UcgV3Puxb5Ur41IYC4THLlHtTJYbLbIuTn8RbTPm/ijXTntS1xhgWYjUfxSI5c6zXLdPC6/nQ7t2xwMth7aqEEpbGveN4Sw6qN9fOj/Du0CwLWHtmTOp28yWO9cqsY1g22eNBmk+w123q5e7QXxBgKv7oj+zTDreQTnFrk6neKoc16+Cf2Bt/M0QTHoqZiwVQJ1pBwGOvGwl1URBcDRddjcY5SVaBGhBERpS3xXGlGDJed2UhtQMuYa/CRqPWpCmTMzaxk6qnfYrw2pRSJzFTOXqOQ96mwvZYWGQlZKhWzfvT1G5rP6PO3wx691dC276jddA3mAevSm5rZ1kjfpTK00exCd8m8EeKxJRVub5W5fsmJ+8+1LPbsm3ctYhCQGGUkbSdVkQd9R70fxNwFctCO0dxXwN1TvbII+6ke9S+KnXKLKoe2aYl8Z7R2s0ZbjCIzwFJOkgCdBQG7jM91JAE3HgLpCkqPuT8q9jLQGVmOkAAHmfSNTNUeHZnuBhqBt5xP3JJ9hXLpqhFZR1LeI4HkcT/AFYI7DQzAjYcp9aRe0PGhi8T3gELbAAHuJP2q92r7Rd4vcLuAM/ll5f3+dKxcW0JkFmkAe4/kacrhhY+Rbzkp4R9WbyP50VkUJTRGPlHz0/Or/e+VOCsukPPHGys8CTmIEcz0FRcJ4ASZfc7j8h+dNLcOBukhZMkDyk6n1PWmThfBY1O9KUUvyMTuUVgE8K4HoJEAchpTLheHqo+Eesfzq5h8LFWls09GCXQnKxsisWQOVKHbPiYvK1m2fCvx5d21iB5byfKr3Ge0IuF7Fhvh0dwYA/dU9ep+VLV7DAZiqaKslg0GYgDLvHmdNK5ut1aX9OH5G9NRzvl+BLxVlbZKbEHwny+VWey6IMZbuOJVJYgcyNFHqWIFGeJYHcljAiNJ/rRDs/2evXLZvKofxgAbEgaT56nrStdkpL2rLHrHFLlhm8DeZi+uaJjrvp7AAUE/SfxM2zYwlo/8IB221uNos+fiJ/56Y8NFgFr4Ksmq2/xORBB65ZjXyNJ2PwBvO9+6ypcutmBYwdxAUExEACSOQqqZelGXqfVL+c/qBS3STXSAq38Y6sqZjG4AEKOsnRR5kigBwb3riWxq76eXqSOQ/Knu+DbZFlnMg90BKluRc+GeRgCKl7OcLZ3uYggZoYJpHiO+34RESOp3o2le6WEkaunti2IHafDGxeS1CgqPw8/Csb896E3LsgydfXp/rTLi8ZcBfvUs3jnbxOubUZpykjbwae1U711SSDYs7E6Ko0HTw0054l0CjF7QdgcWTbRQdFLb8gTOnqWr17CEkxqSaZsJNtYXD2ZDlZ0MkqW2y7QvLfSrljFuxyu6IGWYRRuAco8UjdWHtWHqtvS/c0qsrDFfgWfDX7d5lIUMM0iPCTB3+ftX0LwviYKy8HYE9eh85Fcj7QYfCrZvSuZyNGcliG1iI0Gw103rXsh2xUWhautlZdAx2I5SeRH1rdWplJbsC91K6R2THXbcaAa8xrSP2sx5Fs2/wBvQ/wg6+50HvVmxxZSJzKQecrt7Vzztn2kD3GW0ZI0zclA6dTM/OtW2+p7YoxTWovMukCu0XEFBCAkhZBjeT8cef4fnVFuNXMpFv8AwljcfFA8+XtQoJJk6z9akvYkDQCtRpiko4yblY5PL4JrbBVLcz8zvP5VQuuSa810sawg1FHjHHIGU93CLjrFr1IH3NW4qvj/AIUHmfp/rVmfKqj0Sz6sH0PgMKFJYjei1q7rFUlPhHoK2sMZrecAu+QqLgpa41xnOe5ttCah2mJPJE9eZqfjzkWjBIkgexIB+hpaa0CACNK52v1UoLZHz5GdNSn7mWMNhdDlQrI21nlofkdqxaw5DBiTm1HMxOv3M1m7cbwqGIBUnQkagxuNdqpfrLsYZidvzrixTY+nkkxB8ZVRI5udQAfvEge1MeD4p3WGCWQCw0EnQDkfpz9aCXRlTTT4fquv3qHhq/4Vr95QzeZIBJ+dFrtlXmUOPBicVPCZsLl2TnUMHEs0knXUAc+frrUOI4YWYEqFUmWOZTMfhUakcqKqIWq2DXvMSiP4lIJj02mOXltUp3Wz2ryalLamylguEG9czkutuCpeIlRpkQ9TzYaQI50Q4wxt4ZhaUiFgQCI5c9dpo/iToRyGw9NqTO2l5haABIBOsafOK71VUao4Rzp2Ox5YlXrBNu2eok+4b+dV7+CJ9gfkaYcDh1Nu1I5dT0NWXw6xtzP3rnuxpj0Z+0XrNk5GLaw06zOgI/lWLVuMv7rb76SW5+bfSjnchU0Ea/mK0v2FEwP7j+gqs5I5sB8SU3QRBgwTr0EUNv8ABVOX8Om2/v8AWPajfEbzKrZTG+3kBSriXLHUk+pNM01ya4eEYlNRXuWSC/hlQkFtI+e3IVXuXwNFEx19f9KkyCo2QdKdUPkVlY/HBSe4Sa1KGdaud2OlSXbYk6dPtW84BYb5ZDYt1uuH8UmrWAUSavraEbUGUsMYhDKBXEG+D0P5VPNb8YtjMmnL86iitQftQOxe9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UUExQWFBUXGBgYGRcXFxcYHRwYGRwcHBccGBwZHCggHRwlHBUXITEiJSkrLi4uFx8zODMsNygtLisBCgoKDg0OGxAQGywkHyQ3LDQsNCwsLCwtLDQsLCwsLDQsLDQsLCwsLCwsLCwsLCwsLCwsLCwsLCwsLCwsLCwsLP/AABEIAPsAyQMBIgACEQEDEQH/xAAcAAACAgMBAQAAAAAAAAAAAAAFBgMEAQIHAAj/xABEEAACAQIEAwYEAggDBwQDAAABAhEAAwQSITEFQVEGEyJhcYEykaGxQsEHFFJictHh8COi8RUkM4KSssJDU5PiVGOU/8QAGgEAAgMBAQAAAAAAAAAAAAAAAwQAAQIFBv/EAC4RAAICAQQBAwMDAwUAAAAAAAABAgMRBBIhMUETIlEyYYFxofAjkeEFQsHR8f/aAAwDAQACEQMRAD8A5A1w9axmPWsMKyPeoXg2UnrW+ta5hXhcFUTBsZ617XrWM4r2cVCHiTXs5rIes5hUJg17w+de72tswr0ioWad7WM9SCKzpVEIcx869J86nzCjHZTDC5iFLWnuoviYIDpAJGYgHTwnTntWZzUIuT8Fxjl4AKqa2Aq5xfiYvXWuC2trNrkWYk6kydySaoM9aWWuSmSVgtUBesF6vBCfPWQ1Ve8r3eVeCi0RWrIag7ythdqYIbQaxBrHe17vKhDYCsxWneV7vKhZlzWuas3KiqIs2LV4tUdeqyiTPWQ9RV6oQlD1nPUIrNQhNmr2eoQayaohZw9pnZUQFmYgKoEkk7ADma6j2Y/RKWXvMbfFoDe0kFhHJ3PhHoAfWi/6OuxX6sgvsw7x10cr4lVh/wCnPwyDvv7aU6pw+0TqC5O5Yk/PYGk56iTeILj7hlX8gXCdiOEWyFFgXZ0Ls7uAeQY5oBOvyo3gOy+BtMVw6Cy7CT3ba6TBhpHM8qKYfhtqP+Gsegr17g1okEAow2ZWII9KBZObWJJNFLCfDZyPtV+hi8ua5g73f7k27kK5O5ysIVj5ELXJsZh3tu1u4rI6mGVgQQehBr6nxOCvI6XVPe5G1BZgcpUqQASVnUHYTlpU/SF2es8Ss51At41QQg/E2WfA8bggGDyJ9RR6tUm8S4MuDPnstWM1bOsSCIOxB3B5g+daRToM8TXpr1YqyjM17NWK9UIbZq9Na1kVCGwNbTWtZqFk9xajIqy5rQmsJmivFYIqWtTWslEZr1SViKhDSs1sRUmHsF2Cjc/3rVN4LSyRUb7I8HbE4m2oWUV0a5tpbzAHTnO3vQzE4VrblHEEf6gjyIINGuxGJNvG2sv4syn0IJ+4B9qHZPEHJfBqMfckztnFOOhHVZEFgseR10iTyIkAxO1TYLGjI+sNlJ9uZHp/KlLE2WkuwJEsQMxgSIEHfY6QIonwPAG43iKjVTquYmNp1AIG8RXJhe2uEOOvA69mbhWzcuXLmdZdpJGgBJIEaAAQIgQc3lVzivEe7iNJ1kxEeROkxLein0qFOBzqbkzuMsA6RMBonz30FQ3+BPHxG4VjIWY+GCD8jlAPlNElbYvqiLYi32GLXiUEiCQNKH8TweaGWBcTVT5wRr7Ej3qHE8Ruq0G20lYVF1EzuSYA9DvHrQ7hL3FD3bjko4XImmmVYJ2BJMCZAjJ5k1ScJ9GoxaOB/pAwYTG3SIGc52TUFXIHeTpsXzERSyVp5/Su6txG4R+xan+LLP2IpNK10qW9iyCmvcyuRXoqUpWO7owMiivRW+SsZKshrUuHt5nVZjMwWfUxWmWmHs/h7PdO1xgrFgqmM2XppuCSJkcgKHbZsjk3XDdLBt2k4Lbs4ezdtkyzMjAneM0H/KdtKW6e0wZuKy4q8phHNtSZXXTOWXfUDnP2pL7i7+w3yoGlsbi03lr/AJCXwSeUbOa0Y1K5rRqYQMjmvCtqyKso1JrE1tFeioQxRvg2AfL3qjNIYATsNjI3NDsBh8zbSBqR1jlRy0+ggKXmEgsSk7iDopmBS983jCD0wzyzTi+Dzq92VV1CykjaANZ9BA5zVTstP63YCwT3imCYBC6kepAI96KLZPiF9UDALla4rLmBnMGKROmxPOgdxzh74e1+Fs9snXQHSflFDqk5RcP7fHRqyOGpHaOItmXeBOpPL1qfgONUhGGh0EdYkFp842odxPFBLanSCJgzrO5Ij79ai4Ti3cQACpM/CzZR0BWIHkZjXWuJW2lkcljo6S3ESGVAcsiSTzEHQcp0HzonZxGZQf7kb0ksxeC1y3m2k+AgDUAgzMsBO2k0Yu8XZShZDkIIJQ54bkdNY0I258qKtSt2WxaVXwF8S6N4G3ImOfqOlJvFb3cXjmlkyEA7QSQdeXIyfTzi/wAFxTOGucpgE8xHhnTU6nUaail3t7xTu8Ky7vdOX0WfEfLkPVhRMOTXyXCPg5h2v4q2Nu5gLaIuZV1CswJ+JidZIA0JMaxA0oIOFXj8Khv4Xtn/AMqJ2rQO/wAqgxOGUnQV0o2tcIp6ddg2/g7qCWtuB1gx89qr56YbBu21zJcI/dJkfI1MmLsXdMRZUH/3LYI9yBr9636zXaz+n/QOVGBXzVmaZMX2QYr3mGcXV5CRPsRofpSzdQqxVgVYbgiCPUGi12ws+lgJQlHst4KwHYgmAASY305DzJo2ItqEBZfCwywIkknMWBnNBHyoVwW5/wAQAePLKsdgRpP+apHLMtxhHxAmD1GntINCt5lh9BquI5DnC8E6IrMLotk51ZNjEyDm0IOXbejWa3/+O/8A0D+VF+zXGbY4ZbtHVhbfON9MzHb0ihH6ze6P/wDB/wDakI2Oc5bl0/vyH24SOdPWJr1ytJrriRtNemtCa8DVlG81ia0mszUIE+Bkd5vGhiiCXIa2eQcFiPJ9/pQbhbkXFggev9+VFA2jLBEMCNzof6ilLV7hqp+0aO1eJRhb5wYgQJBBkfY+1A73C2xd8JagKLQY5iPCupJMevrUL3MxUHlO886M8MxCW7F9lHjchA0fhCjMPKSPpQKYemkkGmtwy9lcL3rq14m6RAE7aaAgbT510XCWAggCK5h2W4mLNg3CgnT4nCzHJZ3/AK02cE7XDEK6i2yugkg9Dz+hoLT8BJL4GsiheNwXO0e7ad1iD6rsfXehnDu2Nu4/di25bYklBB56MwJ9qIYjFgtCnbccx60J15fJWGCFe6GLMIuK0jKcq3I6TOUjfqI3IBpB7QcYuYhypMJJMddZ1PMTMCu38Nw9p7BDhWB0IYA7+tcU7UcLuWcVeWxZa7atgEsDGURJBJ6QaYr00a0p548fYHG1bmn4BVnhob+zUzcD00Yg+x/lVPA9pba/FbYehB+8UVs8esPoGg9DI++lMbJLwFU65dMEY/AOqzvHT+VDsOwjXfoaemRWXXmNKC4/hYOvP9rn/X0qkuC5RecoX8BxO5YuTa2PxIfhb18/Ma0yuLGOtTc8LDQNHjtno37S/Q+RoNg7aI8XATHTn09qtcQxdtWDW0G3i1jMvQ/z60KxZlmPD+TCr4bfQHt8JNpri3NsnhYbMuYSQfl6VZwlhZYsSUYZYVSYM+EHpoDvRlR3tru50IzW26Tt7dR/KhOGVsua9aIIIEhsuYjaQDqZG8VfquSeezHpqPCCmGSzkW1bZ1uObakupURmBMMD0HlTv/s397/M1IvDld/htoXXNlAALQCQApI30jTp6Ucg/wDtH/PS0oNvsKkczu71HUt0a1FXaOYeNYrMV6oUYNeAr1eqyGU0IO1MNmyYMvPTKN/cjyoXwfBd7cC8hqdY0H+tNLYRug92pTUTSeMjeng8ZBGIwzZSQ23VdT5zFWOFYiLbqTy5+f8ApVz9SDaFrfT4p/KqOHs5bhQ+a/yj3FCjNNNDGzEsj32c4JbuW0Z1VwVggiYgg9dNRypj7I8NQXcSwAAJCCOij+ppZ4RdZUypEEAgnYSKL9me0du0vcFHN7MRCicx6yeu+tLZbyFlHgLcR7IWbtws6ggkMdwZGmhBFXcLwVLQ8BaNAAxJ+U61McTdAzMoy7wNSo8+vtW6YrNWcsHyDb85ipYANOUHUEgTtXP0xn/GtEkC4wVhmJhWEMMx6Z2j0FO3arEWcOnfXHzPBFu3O7kb+gG55fKuPYy3ftEPdEd4cwYEMrdSCpIO+3KtqG9Yb/QqckkOWG4Rhjb7kIWtK7XYmS0nwAmNSVVdNPjFKPHezFywC9s95bjM0AwisT3cknXMFJHPKATE0Y4ZxPmxhZkj6a+0D/SnjhWJFzxN5kwPh0AJgbvACjoF6gSD17NPLL5QKVakuDlPC8dA/wAN4I17pzoR/wDrbr+6aa+G8Rt3Lc89iDyPmKs9uOwT3WN/CW1EgFrYKqABAGUc3kEsTA1AGxpBstdw9wd6jpMSGBWRp15ia6NV1d0cxfPwVCxweH0MPGMANx7eR/lQDWDPKnK6M2Hn5n7UrYpPF6j6j+kVb6yMSR7gmPCyhkx4kH/cPnr7mrFm3ck+NTJJk2c5EmeaUK4dfKOYS2x6uoaPSaO4O/dbTu7A8Jb4POOvkTQrcRbeAUPcsF3Bd8Ii4fbCNy6xFMs3Oo//AJz/ADobgMBcdgAbI8Cvpa5ncaNy/MU5f7EP7Sf/ABj+dKO+vPS/n4NSWDgV1dajIqW62taZq7ZzjTLXstZJr1WQ1ivBa3isiqyTAU7PNlL+GSQAD00bb6fKmGxjIyGBMkf9szS9wa4QT5wPuPzo/YUBpcaRIG3Ndf761ztQlveTo6f6Eb2b5zs48Mty9dPz+VUOLj/FY+n2FSd54iRoPLrUfGGm4AOaqPpWa1if4Cz+kP4Bu8w4hipXSREiP6RV7guJe3/6+WW521b0M8qV8HiDZKGZW5mBH8MCY9SfkadOAcYwyCHRJO5Kj21isTi110zafAyWGZgC95nPkAo+QGvvVDi3Esgyp8TaD3rd8c2KPd4O2WPNgIUepOgph7P9jFsnvb7d7d6/hX+HqfOtVUymwFlsa1z38HPMR2NvC3bctNxmIPeZmAQzA59OQqjgcC121isLdUq1lgw6LcnLp5aH2IrtTonid/CluGM8gOZ9dflSeuALi/fy+K+/exIEIP8Ahhp0+EgnzFVrnGqCfnPH4B6eyU20+jjOHvm2SjaZWM/xDT6a++tNfB+LZPh57LMR/Xz+VQdtezTDNiUIMR3ijkdBmBAiNVn3NLeBxuTaPU1TjDUV7l+SsuqW1nXuE8dhcoOZ+mg5eeijz+9c1/SbbIu2szqzsrsyrrlJIiWbxNppLR8OgUaVtwricXAGJAPr84GsfKjfargiYuwL1tsj2gRDA+MHWFVB4fKB1neQvRBae9OXTKs90eAZ2exYfCBfxCVPtsflFA+MHLB6EfIyP5Vp2cxOVbi+YPz0/KoOK3ZDe33Fddr3YCb81Jlzs0EN5iROxXbeGNMN5ctwSNMrfMM1L/Y1M7uOgUz03H5j503Y2zm13Iyx6FRMf9P1rl6qWLsBKX7Ml7gGJ/x/KG+kU3/rC9B8q59hsV3bEydJG3kCdfX7UY/2o3UfKlfSbllF2Y4OPXd60ip7qamvJbr0mTmJEBQ1uEqc2q8qa1WTWwrla2UVZFk15bBMCq3GtjGPsp2bu37T3rZXwNGUyCQAWOXz0iKyvEkIJLA6LoT05fQV0Ps/gDZw9pbW5V2adBMR/wCRri3dEkzp7Umoq2TbGXmCSQy3OI2QsKBEzG+pAmqVi73l13jwojH6ZV+rA1SxfB7ttkRkIZwGUGJIaQDp6H5Uz8H4Sq3FtFh4kIbzJiY9OXpVSUK1w+Wai5S76QN4TgLtxrV8pNlXVSTtEjN7Qda6ivZrCGH7lNYPONddpijGBwaBMgRVT4QNMpUiGHuBrRCxwI5QobQAASOQ2150WcJNrAq7C9wjEqqKltAoHJQAPpRaJ9ftUOBwmRYmouK48W0hILN8PMD97z/M0dzVcN03whfG6WIgjtRiBl7hfFJU3T12yp76Ej9kRzoJjpZHMhW3zCYgggDfoTrtVnH2G0hS25JJ1kgyZ2kneeta4bBkam4CDsRJM7EdOW/OK8vqtS757314OvTBVwAV7C5g4YhgwymNRB5RG3rStxb9Hd1ypwihiQ+ZC0QyROUnTWdj03roFjDWxMZmbNBEZfFJBLfeacOD4cBc3sPbc+5+1H0Epu3EevJjVTjs6PmGzntuUIFtlaCGkNI3B0kH2o3xjipTCkrcIZjkhSoOo1mQSRH8Ndw7SdicJjJa5bCXeV1BDeU8mHka4x297J3cHbZXHgkFHElW9ejQTpXWsrTnFteROE8xaE/gR+OfL86j4i+jf3zFbcJ0Deo/v61HxEaH++dM/wC82n/S/uVsO7oy5WKlgNiRoT/Si9jvozd6+vVif72qnb/xBaIAhDkP0I/OjeHSFHOAKDfLAXT1Z/Qr2Vu7i4/MaH8Jjf3b60zf7x1P+T+VQ9nsKHJZhoG+sLTN+rr0qksrpBvTSOSuuvvU9qx1q2tkZjpzq7Yw2utFlMWhWDhYmvCxTCtkRtGlRnB6SBQ/UC7EBEtGinC+GNcJCAkxPsNyah7kztTH2TuMhuRIJCxG5idPrWZz4LjEbez2PRlto93M6r8JAGpGo2n/AErmOM4QbOLNthIFwR5rMiPanW/xIXluIUK3UGZGKgNI11jdTqKiKNie7uMsFRBnfTz6EzQIzcMm3FMqdobcYiwUHiayNSZyjM8x5mrGAwaW8rPEg/EPiKtKufQKdPSq/aW6n6zaUOUy2lDMAS05mIURziPnUz4lQpdiVERJ5gfxamZiBrSt+7jAevDTydG4SmZNSrtJUxoP9CCP+qj+GsQAASo9TSF2M4sBcFs6QANYnI5/w9f3Wlf+deldAt3AMzTpt6RXW0tm+Cb78nH1EHCTRNiMSttczew3knQAetJ+Nx2fUqzn4p2WdgBP4Ryn13qPiXHDfuxbMDLFo6kamGcxtIkA8hr+Ktr+INsgO6qTIOdjJVfxAARMeXlXI/1HVepPZHpfuN6ejYsvtkeOxJURBmNSOVV7aHQQxAmCfLnPTU1aTGIys1u4CN9ZCgn4ZMAmf2RO1XuyuBa/mu4ghwGICj4dOo5x+Y6UlRRK2ShEZnNVwbZvwXhQuEuBCnXPrr1yT15kfWmtVAAAEAaAeVer1eh0+nhRHbHvyzk22ux5Zg1W4lw+3ftNavIHtuIZT/eh86smsUXyDPmfth2Vbh2Ka3q1pvFaY816H94bH2POlXiLz86+pO1/Z23j8ObbeFxrbeJysPyOxFfM3aPhVzD3ms3VKuh1HLyIPMHcGtLsOp5hgH8NktA5Bm98p/nTitjKkExSnwpPET/CPmw/IGmzGHMpI5A0rqvqSHdH9DYX7K2i1to1gliSRtoPy+lHopd4FZy2k1ImTE7+IlZ+f1o5mrUU/P4DZ4EZbWp9aIWhAqBbXi96s5YihymCSLCvpU9hZNUxRDBwNT6fPb70GUsF4LmH4SGbXbn/ADpkx3CxasSghk8QiJj8XzE/KhTPlSQ4mJU/c+YiaNdmla4guXGD5kJXONII8JYDl5dKVi7Lprb0i54hHLKeLwlu8iXlOR4jMse4I57VV4auRSGjSfpVPs87nwsvmYOmvSmW/YRFlgNSBr5kD86Za8Ezg5viMf3uJe4kDZVkTIGm1SY7hjOrEqVKmSGBzQCBmUbN/UV0btd2XtJbbF4OzbDhg7iCdObIAQAw3gaaGua4viDm5bFxmALr4g8/GwzBdwRqV6fndsJxnwSq2MoZJcLxxUuWm8bMpKXFEl+6YCWgCSy5Q3QQKe+Odq7bYdEzzmBzhdC5/Z6qrfET+yQOdCuz+Kt2gqm0EkBvF4z45IgjQwARPONTrRDimHtX1MBNhnDTl3G2U+FgT8W9LPUbOFwnx3yXKClJSl4IlwmZDnc6DMRa+GCAZza5/iAmpsNwa0uVi1xy6mO8bReQMRruI2HlS5hsFjsi9zcSza5NnKghZjQTroToBTJw7hN0G2HvZhm8bhWLEkzIY6bQB003pSUccKS5DOZd4VhnxVwJ4gifE7EkjX8B2kjTTlT/AIfDrbUIihVAgAVHg8GltAqQF8ufmTzPnU4AFeh02ljRHHnyce+92y+xkGs1ivUdIAer1er1awUQbN0pe7cdkbOPtZXGW6oPd3QNVPQ9V8vlTHcSaqrfEm2fiG00NrjDNRbTyj5jXhL4e/csXVy3FfXpCrII6g5hBq5iWgb7kD+f0mnb9LuCC3rN4CCZtk9R8Sf+dIGIbMyqPxGPn4f/ACpSabnydWiS9PgbcFZItppoFUExpMVfy1VRmEpmGUsGiIMgRqZ13PzqX9YX9oUSOfIV8ARQATUirWMupqeygpCUjBi3aqYYbMdWAVZ9zH5D71Mo3JIAAknoP51HhbirkV4z3XAS2dYzGAzDymfOhNt8IJFJcsKcF4Y2IYqwhcpJA0MAxlnznWOkU8WcELSKFAgKFjyiPtW3C8CtuMo2XLPp/M61exKyI8qchDYuOzn2275fYRbHCbtq+RbRmsvsRqR+60dOtNZ7Lm8oF45UkEqDqYgxPKrGBRklgDr57+1Erbs+8j10o1cIt5aKndPGEBe3117eAuLYXQ5bcATCuQhIHPQwPM1yR+zsqve3O70mEGZhB9NCCPoK7B25xpsYJ3X4mZFHuw/rXK8NiXZhZUoLzKXdypLIoj4VOmYkzr5mhauU96UQ+k2+m2yrh+J37TNa7ssYmdFhfwlw4YK3p61NgVxOLdAHNizLW2KtMkSYI2BMb+Ypk7NcCAlmGZZnxalm6t1q3wbD21xF61AAcBwuwlPiMnnBHyNBvq9OtzSWTUb90sPotYDB27QASSoQjRwoJUQPCCSAQCJ89hrWhu+F1R3TNqCYOg1QamQfQVjHCyHItW3DnZgDHPX4vh21oelnEkmYQbZnSBPOAfPnzgVyEs8v9x1fc6J2Z4h3mHTMfGoAPtsfp96Khwa51wnjFy2QGu27o2MFg3rlIpl/XxvOh2ru6bV7oYl2jlXafEm15GKa0a8BuaXL3ETBgmagwOBu3ySXZVGhM/l1ppX5eIoC6sctjK+NXlrWBi+gJ9BUOB4QlvXxOerGfkNqvGi+/wAgnt8FX9fAMMCvqIqtxO2SVdRIG8b/AOlECwOhrRbcbbdKy5PpkOYfpkE4ezcG3eAehytE/M1yzg5L4hOgM/8ASJ++Wu/ds+DDEYa7a5OPD5ONVPzrhnZzCMr3Mw1U5SD1zS6+Wige9Dku2O6eWcRQy3r2UFuSgn5a/lSnNz+5pg7Q4xrgMgBrpVIXbUgH/KCfnRP9WX9kVUX7U2M2Rc2DO71q7hLWtS3bAmpsPbiuVORCnibyr3kiQi5j0JHwqfLN+VLXDbrNiA91pYEH68qLs2a1dafiZfuWP3FBMYO7uKw0603p4YT+S7PCPoDA3cyq3lr686ks3AWhtqU+yfaJLloAtBAE0fLyQVIzb0yjnyi08Be3gI2cxyBq3YwoXfU0JsYto18J6Cq/EuLBLbPcaFUSdf79KKpxXgHtbKf6U8Qo4fdG7Epljkcwg/31rj/6P2/38FyWzK4MmDyJ9dBtV7jvaC7jjHwWgTlUH5FjzOtQdkLLLiUcqIDBSTBGs66kdKXutTTHa6XGHJ142xl8IgRy0pT49c7kq6/Gj5yeZX8Q91zCmfF4soADq7HwqI2/ppt1pI7ZXjZtMWOa9d8MfsJ+ICOewkda1c9/sX5/n3A0rDyxiLLIJUlAM63F10JkaDTLrt50PuX7qXXDOzo66EDaTIBHPTQxO9JvZntdfthMPK+E+ENAkfsknpO3tR7iPaW8oBZhmgqVU9dtORI8uVcSWmnCW3s6UJqSDNribESVNklvFcOQAjYfEP6Ci3Zy+tw52abCyAzGC7Ax4Roco1nzEUs9k+AX8bFy7NnDz8J1a4syQIiP4vlXRrPArYUKtq2qjbLmUj3Bp2jRTg92Pxn/AAxa++H0oltcfwwIUOq9BoKJWMSj/Ayt6EH7Ut8Q7NKdSGUfwpdA9QVzfU70KvcLbDf4iBCnK7ZBSDyzoCZHLnTc77a+ZQ4+z/8ABWNNc/plz9x/rE0pYPtBcEZmD6TBgEjqpGh94o/g+KW7mxg81OhHtW6tVXb9LB2UTh2i0wqPPrERUxqni1nnEUVgkb4pxlINcf7WYLucQxUQt3x/8wgP+R9zXR71zKTJml7t5w4HCreO63EgeTSv/lUzuQxQ9k19zlnFL572yo5S5+w+7Uxd/SZcv58S0ciEH/Lv9Zpv9vrWZcYHlLLbCl1Najxj5bbnop+1SXrniNDeM3v8F43Iy/PSuKuZYKRU4en+7g6bFoPrA+xoLxFs0PyI19qK3yVtIo3hF941+podibigBNIGnvXUq6JLsoYfHNaaUJBpn4X2/KgC5mnqBI+9KV/SocBgnvOEtqSSeQpjan2Lzz0dHf8ASGTpbDP9B9daUeOcdv4l8rtCA/CNh69TTZZ7Ifq+Ha7cI8KkwN83Ia+elIuQhtt6G0om4RT6ClrABUJzSI13gAeXWnTgvBlTAWy2j3W7wbc/CoM8oYfOlTsrghfvLYiMzeLfbQHnrXS+1FnkirCkW8p2ykgcj1J2/ZpSbkoS/njL/ZB5tboxRNgldrz3n+BVCJqPw5lM8gcwc+69K5n2vxZvYpnB8I0WTMgaSPqfenDi3FzYwrK7BXvM5SQYyz9CQR8yaR7yIqrmIZjuFJge8VVdr9NLz5+/8Rmuv3OX9hbxOFGcj1PtE0V7NcSZr1q0yJ3bXEFxwkuUDCRPpoYHWiXZ7hlq/dKurRsCDAnoTudOldGwvDsLhbcWrcsf2Vlj68x70eViaw1kp14fH7DDcuOYCEIgAg6k+w5Ct1xl0CA4Hos/9xNDbGJaBn06f1qc3idqE7Zt9glTFeC1b4xcTVz3i89AD7RofSiGDxFtx3lpg1p945HaSOXQ+dLl62Y8R08qVOyvFjZ4kbStNm+xBXkGI0YepFGqtbeJGbKFt3RG3tFw/utNDaacuYAhW3KzuAQDQLEM1vVXzKpUCV1APJWmTHtT+bYuK1h+ayp8v5qY+lIuMe4M1k6XFc6dVAM5es7jyNc7Xab0pKcen+zGNJfvW2RYt9prtm3mfZSBB8UydIIMgRzM7UxYXjKXkDIZBE0iXM2qmGEMCDIOo031mYoZaxT2LsDwqQGWD7EfP71rSaiWdsnkvUURxlHRsWv4uRpX/SJxYrgiNz3iH5GQPpRXgPFDcUq438qSP0mYiO7tcy+Y+iiPuwrqRnlZQmo+5HOuHSLo157+ddB7k9B8659gj/je5+9Mf+2LnWtzTbNwmorkZcQ8Mw86E8VuktbTq2Y+i60Sx0529T96C4i9NwkakAKPnJ/KuVXHMhqJLeUkjnlBJ9W2/OhVyyVJLDXrrRvhmDa55LMk/tHy8htR+zwrOcoH02FPrjhA5SwJvAuzd3GPtktTq/WN8vX12rsfZrsvZw6BUUDaTzJ8zWeCcOVUWBHlR53S2hZtlBJ9qZS+RKybbwhH/SZjQiCwomfG8clHwz76+1czuOAwSJBG410I0IB2o1xbi5xF128WZzIy7ZdgI9OdC1tBnC218bQkeewmudOe6TbOnVDZBIdP0XcIGe5iCf8AhKddpkGJ8/i+VNWItd6bdveJdz1ZpA+hY/8ANW6m1g8MuFXW6ypmga5TuT1JAYxvrUdhhh8DcxBILtmCnTVmMKBPnHstYkt7VefDcvt/nCS/Is5Ntz/CETtpeS7jMoki2O7UcgV3Puxb5Ur41IYC4THLlHtTJYbLbIuTn8RbTPm/ijXTntS1xhgWYjUfxSI5c6zXLdPC6/nQ7t2xwMth7aqEEpbGveN4Sw6qN9fOj/Du0CwLWHtmTOp28yWO9cqsY1g22eNBmk+w123q5e7QXxBgKv7oj+zTDreQTnFrk6neKoc16+Cf2Bt/M0QTHoqZiwVQJ1pBwGOvGwl1URBcDRddjcY5SVaBGhBERpS3xXGlGDJed2UhtQMuYa/CRqPWpCmTMzaxk6qnfYrw2pRSJzFTOXqOQ96mwvZYWGQlZKhWzfvT1G5rP6PO3wx691dC276jddA3mAevSm5rZ1kjfpTK00exCd8m8EeKxJRVub5W5fsmJ+8+1LPbsm3ctYhCQGGUkbSdVkQd9R70fxNwFctCO0dxXwN1TvbII+6ke9S+KnXKLKoe2aYl8Z7R2s0ZbjCIzwFJOkgCdBQG7jM91JAE3HgLpCkqPuT8q9jLQGVmOkAAHmfSNTNUeHZnuBhqBt5xP3JJ9hXLpqhFZR1LeI4HkcT/AFYI7DQzAjYcp9aRe0PGhi8T3gELbAAHuJP2q92r7Rd4vcLuAM/ll5f3+dKxcW0JkFmkAe4/kacrhhY+Rbzkp4R9WbyP50VkUJTRGPlHz0/Or/e+VOCsukPPHGys8CTmIEcz0FRcJ4ASZfc7j8h+dNLcOBukhZMkDyk6n1PWmThfBY1O9KUUvyMTuUVgE8K4HoJEAchpTLheHqo+Eesfzq5h8LFWls09GCXQnKxsisWQOVKHbPiYvK1m2fCvx5d21iB5byfKr3Ge0IuF7Fhvh0dwYA/dU9ep+VLV7DAZiqaKslg0GYgDLvHmdNK5ut1aX9OH5G9NRzvl+BLxVlbZKbEHwny+VWey6IMZbuOJVJYgcyNFHqWIFGeJYHcljAiNJ/rRDs/2evXLZvKofxgAbEgaT56nrStdkpL2rLHrHFLlhm8DeZi+uaJjrvp7AAUE/SfxM2zYwlo/8IB221uNos+fiJ/56Y8NFgFr4Ksmq2/xORBB65ZjXyNJ2PwBvO9+6ypcutmBYwdxAUExEACSOQqqZelGXqfVL+c/qBS3STXSAq38Y6sqZjG4AEKOsnRR5kigBwb3riWxq76eXqSOQ/Knu+DbZFlnMg90BKluRc+GeRgCKl7OcLZ3uYggZoYJpHiO+34RESOp3o2le6WEkaunti2IHafDGxeS1CgqPw8/Csb896E3LsgydfXp/rTLi8ZcBfvUs3jnbxOubUZpykjbwae1U711SSDYs7E6Ko0HTw0054l0CjF7QdgcWTbRQdFLb8gTOnqWr17CEkxqSaZsJNtYXD2ZDlZ0MkqW2y7QvLfSrljFuxyu6IGWYRRuAco8UjdWHtWHqtvS/c0qsrDFfgWfDX7d5lIUMM0iPCTB3+ftX0LwviYKy8HYE9eh85Fcj7QYfCrZvSuZyNGcliG1iI0Gw103rXsh2xUWhautlZdAx2I5SeRH1rdWplJbsC91K6R2THXbcaAa8xrSP2sx5Fs2/wBvQ/wg6+50HvVmxxZSJzKQecrt7Vzztn2kD3GW0ZI0zclA6dTM/OtW2+p7YoxTWovMukCu0XEFBCAkhZBjeT8cef4fnVFuNXMpFv8AwljcfFA8+XtQoJJk6z9akvYkDQCtRpiko4yblY5PL4JrbBVLcz8zvP5VQuuSa810sawg1FHjHHIGU93CLjrFr1IH3NW4qvj/AIUHmfp/rVmfKqj0Sz6sH0PgMKFJYjei1q7rFUlPhHoK2sMZrecAu+QqLgpa41xnOe5ttCah2mJPJE9eZqfjzkWjBIkgexIB+hpaa0CACNK52v1UoLZHz5GdNSn7mWMNhdDlQrI21nlofkdqxaw5DBiTm1HMxOv3M1m7cbwqGIBUnQkagxuNdqpfrLsYZidvzrixTY+nkkxB8ZVRI5udQAfvEge1MeD4p3WGCWQCw0EnQDkfpz9aCXRlTTT4fquv3qHhq/4Vr95QzeZIBJ+dFrtlXmUOPBicVPCZsLl2TnUMHEs0knXUAc+frrUOI4YWYEqFUmWOZTMfhUakcqKqIWq2DXvMSiP4lIJj02mOXltUp3Wz2ryalLamylguEG9czkutuCpeIlRpkQ9TzYaQI50Q4wxt4ZhaUiFgQCI5c9dpo/iToRyGw9NqTO2l5haABIBOsafOK71VUao4Rzp2Ox5YlXrBNu2eok+4b+dV7+CJ9gfkaYcDh1Nu1I5dT0NWXw6xtzP3rnuxpj0Z+0XrNk5GLaw06zOgI/lWLVuMv7rb76SW5+bfSjnchU0Ea/mK0v2FEwP7j+gqs5I5sB8SU3QRBgwTr0EUNv8ABVOX8Om2/v8AWPajfEbzKrZTG+3kBSriXLHUk+pNM01ya4eEYlNRXuWSC/hlQkFtI+e3IVXuXwNFEx19f9KkyCo2QdKdUPkVlY/HBSe4Sa1KGdaud2OlSXbYk6dPtW84BYb5ZDYt1uuH8UmrWAUSavraEbUGUsMYhDKBXEG+D0P5VPNb8YtjMmnL86iitQftQOxe9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us.123rf.com/450wm/radiantskies/radiantskies1301/radiantskies130100510/17149674-abstract-word-cloud-for-renaissance-humanism-with-related-tags-and-ter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3276600" cy="329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theistbillboards.com/wp-content/uploads/2012/10/Humanism_Works_Billboard_Desig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20930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0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Rediscovering the Past</a:t>
            </a:r>
            <a:endParaRPr lang="en-US" dirty="0"/>
          </a:p>
        </p:txBody>
      </p:sp>
      <p:sp>
        <p:nvSpPr>
          <p:cNvPr id="8" name="AutoShape 2" descr="https://encrypted-tbn0.gstatic.com/images?q=tbn:ANd9GcRTlfgWVuzeFZOgoKupAM6nWCWUNNrLR09ZGK721Q9NRTknjgn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155575" y="1219201"/>
            <a:ext cx="8823590" cy="220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  <a:latin typeface="Lucida Calligraphy" pitchFamily="66" charset="0"/>
                <a:cs typeface="Adobe Hebrew" pitchFamily="18" charset="-79"/>
              </a:rPr>
              <a:t>A new interest took hold of people…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  <a:latin typeface="Lucida Calligraphy" pitchFamily="66" charset="0"/>
                <a:cs typeface="Adobe Hebrew" pitchFamily="18" charset="-79"/>
              </a:rPr>
              <a:t>How did the classics survive?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  <a:latin typeface="Lucida Calligraphy" pitchFamily="66" charset="0"/>
                <a:cs typeface="Adobe Hebrew" pitchFamily="18" charset="-79"/>
              </a:rPr>
              <a:t>What specific subjects were revived?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  <a:latin typeface="Lucida Calligraphy" pitchFamily="66" charset="0"/>
                <a:cs typeface="Adobe Hebrew" pitchFamily="18" charset="-79"/>
              </a:rPr>
              <a:t>What did Renaissance thinkers/artists do?</a:t>
            </a:r>
          </a:p>
        </p:txBody>
      </p:sp>
      <p:sp>
        <p:nvSpPr>
          <p:cNvPr id="3" name="AutoShape 2" descr="http://upload.wikimedia.org/wikipedia/commons/b/bb/Flag_of_the_Pakistan_Muslim_League_(Q)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upload.wikimedia.org/wikipedia/commons/b/bb/Flag_of_the_Pakistan_Muslim_League_(Q)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upload.wikimedia.org/wikipedia/commons/b/bb/Flag_of_the_Pakistan_Muslim_League_(Q)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://geniussquared.com/wp-content/uploads/2011/03/Plato-Socrates-Aristot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3251654"/>
            <a:ext cx="6321425" cy="35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2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1966"/>
            <a:ext cx="6248400" cy="1143000"/>
          </a:xfrm>
        </p:spPr>
        <p:txBody>
          <a:bodyPr/>
          <a:lstStyle/>
          <a:p>
            <a:r>
              <a:rPr lang="en-US" dirty="0" smtClean="0"/>
              <a:t>Italian writers</a:t>
            </a:r>
            <a:endParaRPr lang="en-US" dirty="0"/>
          </a:p>
        </p:txBody>
      </p:sp>
      <p:sp>
        <p:nvSpPr>
          <p:cNvPr id="4" name="AutoShape 6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://themightywings.com/Writings/Milestones/KNP-IMgs/dragonKnght_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http://saciart.files.wordpress.com/2013/08/saint_george_and_the_dragon_by_paolo_uccell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5"/>
          <p:cNvSpPr>
            <a:spLocks noGrp="1"/>
          </p:cNvSpPr>
          <p:nvPr>
            <p:ph idx="1"/>
          </p:nvPr>
        </p:nvSpPr>
        <p:spPr>
          <a:xfrm>
            <a:off x="1246324" y="1414372"/>
            <a:ext cx="1980202" cy="754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dirty="0" smtClean="0">
                <a:latin typeface="Lucida Calligraphy" pitchFamily="66" charset="0"/>
                <a:cs typeface="Adobe Hebrew" pitchFamily="18" charset="-79"/>
              </a:rPr>
              <a:t>Dante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5334000" y="1414372"/>
            <a:ext cx="3382282" cy="754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500" dirty="0" smtClean="0">
                <a:latin typeface="Lucida Calligraphy" pitchFamily="66" charset="0"/>
                <a:cs typeface="Adobe Hebrew" pitchFamily="18" charset="-79"/>
              </a:rPr>
              <a:t>Machiavelli</a:t>
            </a:r>
          </a:p>
        </p:txBody>
      </p:sp>
      <p:pic>
        <p:nvPicPr>
          <p:cNvPr id="7172" name="Picture 4" descr="http://hieropraxis.wpengine.netdna-cdn.com/wp-content/uploads/2011/02/Paradiso_Canto_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75115"/>
            <a:ext cx="2918732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acknowledge.net/wp-content/uploads/2014/01/nelson-mandela-books-The-Pri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68" y="2286000"/>
            <a:ext cx="2673531" cy="356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2.bp.blogspot.com/_OX_7WlzgcLI/SwqgctHLbHI/AAAAAAAAAws/fFwar_ELXLA/s400/Dante-The-Divine-Comedy-Inferno-Purgatory-Paradise-Carlyle-Okey-Wicksteed-unabridged-Blackstone-A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0" y="2057400"/>
            <a:ext cx="2863542" cy="293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2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Italian Art and Artists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 smtClean="0">
                <a:solidFill>
                  <a:srgbClr val="FF0000"/>
                </a:solidFill>
                <a:latin typeface="Lucida Calligraphy" pitchFamily="66" charset="0"/>
                <a:cs typeface="Vijaya" pitchFamily="34" charset="0"/>
              </a:rPr>
              <a:t>Art became a focus, how did artists get commissioned? By whom?</a:t>
            </a:r>
            <a:endParaRPr lang="en-US" sz="3000" dirty="0">
              <a:solidFill>
                <a:srgbClr val="FF0000"/>
              </a:solidFill>
              <a:latin typeface="Lucida Calligraphy" pitchFamily="66" charset="0"/>
              <a:cs typeface="Vijaya" pitchFamily="34" charset="0"/>
            </a:endParaRPr>
          </a:p>
        </p:txBody>
      </p:sp>
      <p:pic>
        <p:nvPicPr>
          <p:cNvPr id="3" name="Picture 2" descr="http://1-ps.googleusercontent.com/h/www.mrdowling.com/images/704creation.jpg.pagespeed.ce.omu9JFMTq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66865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usil.marist.net/assignments/RenaissanceArt/renaissance-art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84" y="2895600"/>
            <a:ext cx="227342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understandingitaly.com/images/profile/culture-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01388"/>
            <a:ext cx="2590800" cy="275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sommerville88.files.wordpress.com/2012/01/delivery-of-the-keys-to-saint-peter-39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657600" cy="21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2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339</Words>
  <Application>Microsoft Office PowerPoint</Application>
  <PresentationFormat>On-screen Show (4:3)</PresentationFormat>
  <Paragraphs>81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Italian Renaissance</vt:lpstr>
      <vt:lpstr>Topic Question</vt:lpstr>
      <vt:lpstr>The Big Idea</vt:lpstr>
      <vt:lpstr>Vocabulary</vt:lpstr>
      <vt:lpstr>New Ways to see the World</vt:lpstr>
      <vt:lpstr>Humanism and Religion</vt:lpstr>
      <vt:lpstr>Rediscovering the Past</vt:lpstr>
      <vt:lpstr>Italian writers</vt:lpstr>
      <vt:lpstr>Italian Art and Artists</vt:lpstr>
      <vt:lpstr>New Methods for a New Era</vt:lpstr>
      <vt:lpstr>Great Artists</vt:lpstr>
      <vt:lpstr>Two Masters</vt:lpstr>
      <vt:lpstr>Science and Education</vt:lpstr>
      <vt:lpstr>Mathematics</vt:lpstr>
      <vt:lpstr>Engineering and Architecture</vt:lpstr>
      <vt:lpstr>Astronomy and Cartography</vt:lpstr>
      <vt:lpstr>Changes in Education</vt:lpstr>
      <vt:lpstr>Reflection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Early Japan</dc:title>
  <dc:creator>Rachel Hibler</dc:creator>
  <cp:lastModifiedBy>Rachel Hibler</cp:lastModifiedBy>
  <cp:revision>46</cp:revision>
  <cp:lastPrinted>2014-04-10T19:56:59Z</cp:lastPrinted>
  <dcterms:created xsi:type="dcterms:W3CDTF">2013-12-19T19:23:51Z</dcterms:created>
  <dcterms:modified xsi:type="dcterms:W3CDTF">2015-05-11T16:21:08Z</dcterms:modified>
</cp:coreProperties>
</file>