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68122"/>
            <a:ext cx="8839200" cy="2626381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The Renaissance beyond Italy</a:t>
            </a:r>
            <a:endParaRPr lang="en-US" sz="8000" dirty="0">
              <a:solidFill>
                <a:schemeClr val="bg1"/>
              </a:solidFill>
              <a:latin typeface="Gabriola" pitchFamily="82" charset="0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447800"/>
            <a:ext cx="23622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11, section </a:t>
            </a:r>
            <a:r>
              <a:rPr lang="en-US" sz="5000" dirty="0">
                <a:solidFill>
                  <a:schemeClr val="tx1"/>
                </a:solidFill>
              </a:rPr>
              <a:t>3</a:t>
            </a:r>
            <a:endParaRPr lang="en-US" sz="50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http://faculty.wiu.edu/CL-Morrow/eng559/Shaxapa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5431971" cy="38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Northern Renaissance Art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7975" y="685800"/>
            <a:ext cx="8683625" cy="2096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Northern European art also changed…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What was the new look of humans? Objects?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What were the subjects of paintings?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Gabriola" pitchFamily="82" charset="0"/>
              <a:cs typeface="Adobe Hebrew" pitchFamily="18" charset="-79"/>
            </a:endParaRP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46559" y="3389810"/>
            <a:ext cx="3501935" cy="3315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u="sng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Discuss the Northern Renaissance painters</a:t>
            </a:r>
          </a:p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Brueghel</a:t>
            </a:r>
          </a:p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Durer</a:t>
            </a:r>
          </a:p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Holbein</a:t>
            </a:r>
          </a:p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Van Eyck</a:t>
            </a:r>
          </a:p>
          <a:p>
            <a:pPr marL="0" indent="0">
              <a:buFont typeface="Arial" pitchFamily="34" charset="0"/>
              <a:buNone/>
            </a:pPr>
            <a:endParaRPr lang="en-US" sz="3000" dirty="0" smtClean="0">
              <a:solidFill>
                <a:schemeClr val="bg1"/>
              </a:solidFill>
              <a:latin typeface="Gabriola" pitchFamily="82" charset="0"/>
              <a:cs typeface="Adobe Hebrew" pitchFamily="18" charset="-79"/>
            </a:endParaRPr>
          </a:p>
        </p:txBody>
      </p:sp>
      <p:pic>
        <p:nvPicPr>
          <p:cNvPr id="6146" name="Picture 2" descr="http://www.ibiblio.org/wm/paint/auth/bruegel/d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66" y="2895600"/>
            <a:ext cx="33819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QSERUTExQWFBUWGBgaGRgXGBgYGBgcGhgWGBcYGBgdGyYfHBsjHBgXHy8gIygpLCwsFx4xNTAqNSYrLCkBCQoKDgwOGg8PGiwkHyQsLCwsLCwsLCwsLCwsLCwsLCwsLCwsLCwsLCwsLCwpLCwsLCwsLCwsLCwsLCksLCwsLP/AABEIAQkAvgMBIgACEQEDEQH/xAAcAAACAgMBAQAAAAAAAAAAAAACAwEEAAUGBwj/xAA8EAABAwIDBQYFAwIGAgMAAAABAAIRAyEEMUEFElFhcQYigZGh8BMyscHRQuHxFFIHFSNicpIkojNTgv/EABkBAAMBAQEAAAAAAAAAAAAAAAABAgMEBf/EACERAAICAgIDAQEBAAAAAAAAAAABAhEhMRJBAzJRE2Ei/9oADAMBAAIRAxEAPwDusNhg4Jv9COZ99EezvlPX7K0BB9+a8OMbOtJUVRs5vE+in/LW8T6fhXWkLGuOS04oKRQOz28T78FDdnjn78FdqMUtUuOR1EpjZ7eLvfgiOzW6b3p+FeaB1RhNQCo/DWs2WDNz6KRsxswC70/CuOaOizf4pqK7BpFKpswDU+iUcD18/wBlsqhslVGm3VZzjWhpRKgwA5+f7LBgBz+n2Vp0woAKmmPjESNmjiffghOzRxPorQdCgmb6whgor4V/6BvE+Y/Cz/L28T6fhWgzPogGaTbQ+ERB2e3ifRD/AEA0n34K7urCNEUw4x+FP/LhxKB2BA1KujNA4pBxXwo/0wNgUh7IV2poRn9fcKnUdKE8kzilHRe2d8p6/hW3cVT2f8p6/ZWHFbR0StBNP59FLasBJaRf3xWNqc+f5TssaQiFSVWc+bH3zU/Eyui0gosh9kW/4pDRIlE0WhVkQ1TFjGfNAzqoLh7sn0IY3LNLcEDXe+Kl2Slu0MwagogOGiVUNrIiSII8VC+DJcPFYHKBUv1UTokxhZKGyoI4qI0/lQxjN0ylvJyH8I0Dr5H3wVNYAEPgeKWX58ExwlILY8Vk00WgiqlbPwVmVWrG6I7M/L6lnAu7p6/ZPe6yrYMWPr6Jrs1vHRC0QzJHTN/598EIsjpiEJFNglmnX3KHhpKJ5OWv1UVqzWMdUed1jRJPvVUo28BYe9ATKTbZLiNrf4pUqJG5T3pmJJkx4R+Frav+Mtdzf9PD02c3lztOAAGq6I+LtkNnprJ4eSF1Jx0yXj2I/wASdoVHR8TcHCm0NMdYmVB7QbRPeOJrATYF5yOpAA+qp+NabEmz2J7HAXB98OSSX+Y58tV5thO320qbgJbWGUVGif8As2DMcV02xv8AEihWhtdhoPJImCWTwkXHiPFZvxLplW0dKcuvNE5+SwkOaHNIc05FtwfFLNxwWMlQ1kY0ImjxVdhggpwqarNNFMzd4hY4ZR4yiaZKgiMkOIWAWrPhfwplSHFCiOwg0RCRVYmC6h44lElYJ0VC+LZ9Eirmrj28FUri6yiqYvJ6h4V5BynXVWbFKwny+P4TAbrdLBMdEyip+XBDIUaprA2TVM5e+S4LtZtw16vwLtw9I99zf16POggEwP8AjzK7DaePFKm55IbuixtnpqNYXiGJ29Va4hx7riSIBDbzJF51148r9Hii5N0S3SKm2awFZ06SA3+3PdbKHZlN9S8QBnwHD7KmaZqVoMAudmZgawb5LeYfFtoCAyTvQDY5GCWzlcTYcF2NUsGSeTY4LDBveLm9IJtxk+auB7HAHeJItF7875IGVMRUEtaQMu8SPOBZVcTtAgAVqW7GZJI00Mwcz5rlakzXCLT90izjI0txtBCXVxFz8QFwImW5i8352WuqvB79CSRm2bgD18Lq1szarXZgz/b1M+WZCbi0rBM3nZHtZUw7tyd5riTuHJw5GbP8vuvViQ5rXtO8xwDmkcCLeK8KxOEDS0g5gn/cB7leldgtqGrh3Upk0zLbyCHXIH18SlNJoNM6UG6lrlDHBA4LjaotFgVNEDolCpshu1THQYdxRSlEJpKcQYIUOdyRFsaIXlOhC6rr5WVGsLq8VTxIus2skz9R+DHdPX8KaoQ4X5T1/CJxstI6FHRjHcVD1DDc6LHoLOb7a1g3DuBEgxP/AGHvTwXm+CqMdu0ywgtabmLmYMz/AMQLceC9E7Y095ga491xDTHM6yvIau3XMJDL3PCImeH14+XZ4I3EynKiz/lH/kAH5CTEXAztwiPY06OnSG9vupTlxaC13ykRcW8hZK7NUhVBqGJJmDHdB+ufhAtdX+122m4Whu04FSoAJ1gAxPnl+y2k3dGa+m6ZiaFNm45wYSS4skAgnTO+Sis1tVrmw2oCDAPzcL+S8sftOHAMDHf3PeJNQjMkzO7oBMawMk7A7b+G8FncIIMBx3XXzadDyPDNS/C92HJG3x2zHUXF7A4THG0aZ5HicrhDQdv7rxa5mNNNPfmus2dtJtelvEC4NuOZN1yG2GuwWJeW95jznYzIki/X0STcsdl6NlRMjeN7Rn4ceh81uuxu1hh8SwfK1xDHD/kQAfAx5rR7LJqd6BuHwIOUWsRfIeiHaLNyoHAkwSc72gz5ys3ujTZ7liWAE+80kuU/H32Mdq5jXeYmVG7Zc894COgtVkXQtKNrvVQUS1mVkaEIqg9+/BGgAPPJC9EYlLLkmBDwqmMHe8PyrnxdVRxLpck2TPQ7Cnu+P4TN3376oMH8p6/hGHK4aEtAvEHXVC8I6gm2SyAU2sldHOdsaANGdQW+W8J15leG4/Z5pVC3dOcfxHv6r6C2/gt+nHD39Y95+e7UxG/Tc2GtqtImb6QQNSMyADmOS6vDPjgznGzUdldpFjDT3bkd7IRFh3tLCbXt1VzbVFlakHgXbkBLjAjvXzGZQ9i8KKlSsx1+5kdcwT00UsqhmIY1x7ry/wAoLd53LM8gFs5XJpGaVKzjMfs8NcfhuBGcGQRykiCPHwSv6AgAkjeJs0erjlaIymV6ZX2NRIBDRcSO6LzOfp5KtQ7Is+YCQYkxGg+8+aa8y7DgV+x+znNpkmQ3QHjxmPGP3Wj7Rf6tdjA7fAyJMTFiJjMwur7R7WbhqTACJiCBBkQASIyMn05rU7AwDaodUqTD5bE6WiL2981nyq5sqrwbDZ9MU6DWlzjExvQSLCxNgYK0+MEuk2sT4QQFvsW0GC43DWjOSSLAdbLV1mTlrnyA+0rGMs2bJHqfZfara+EpFsb1NrabwNC0bo8wJW1leJYLalbDVBUpP3TMT+kwciMiOq9T7Ndp6eLbYBlUCXMmx4lmds7fVTKPYNUbrJEzhFs1n1RNCy4hYRp2RNy5hABaURKdBYBb6qH2UwheFNDF6KniM/BW3BU8QbqGTP1LOCPdPX8JkJeC+U9U1aw0QtCyFLb+aBzk1o4JliqlIEEQvMaGDFRz3CHOLngjjD3SRnBuD0GWi9TI4LzSphRTdWDHd9tUu3R+gEkyToCHegVaRUcitl4R1Op8SmQ57Q4PYXNbLTO8ACekRNxfnRPZw1KtYuD2/EMt3gA5rTJgNLodBseQkG5XUYHCA0gXC97wbECSDrofNOfswuuHWnKG6ZGYBnzlH6NO0LgjS4TZldpLW3Y5wizm6Hedc2uBaSCPR+3a1QMim4PtoCDOQAkyOZIsRHNbd+HkkktEwCAO9GYuBl+Ul2Dpj5hvGNZg2kEjI9CheR3kXFHneN7O1q1bvPbZoHzB17yAQ0Tx8V02zsCKVMz/AG7rfK5n3kr+OMNJDYa0W3R+08L8lpaGPc4Br+60Ei2Zi89J1laXKaFSiyMdixpmI/KqspFpEixFzHHRWK2DMm0CRB9Y/dWK7g2AWkNEeehPn6IqsFJmuxWHaAY4c9b+BsqlCvUoObVYYc0ggjj+OS2bcNIPAuI8IEoMaxpEtuG2tr0QnWCz0Psp2rZimQQG1GjvN0/5N4jlp6rpGvXheFxjsNUbVp91zSbaEDO3P7wvWOzPaeni6W8zultnM1E5EcQbweRnJZyjxytEtG/Ch5jxQyMx+UU2UkmE6JTzdFz4od1QxoAuVOvmrrhyVLEC6hin6ljCfKev4TCUnDfKev4RznZaRYksGJrbJdE6nwRuVf0YJqLgsVTAxuKBzdEZXBbSO76LvWjyXIdpcAf6pr2j5t2bxkN3wNhdF4ZcdlvB4AgPgkUzcNiTduX8hNwjMxEEcrAj+VjZa0gWmPPU9ZjJAAW1979Jba+lt683ueHBZgDUpODiDAN9Tx4HkiY6CAGEk6jSZOSt4qsDp70U0aIc2ZBOgjUcL/hPsXRQ2sw/C+WASJ987rRnBsLnNibW196eS6faVYCi7fEbtz4Lnae65wdrBPUfeD9Vd0gijX04HccJv3TOUjXxQ/EYCQ6ziLTfyTMcAag4nOOeR81r9ofq13R1Oei0WRUC+vzInOx6SAi+C1rZmS256W05z6osLiASGm5AABMCbWz1kepTaTmiQ4d3PmLkKmgTNRtIyAN3Mi8HxPmrvYnHHDYsb53adQbhzAkxB84ui2jV/wBPKBvQDla518VrThxUIM2AzP288kbjTLo9wny0TTkuc7GbUNXDhrs2QM9IkH6j/wDK6HdWKRDVMgZZeaGFm8QsnVQBG9ZU8SL+H5VolVsUb+Chin6jcKO4ev4RNG9xsgwjZHj+FZDVrFYJWjKcrC1Y1C8qxkytB2jO6+jUtALmuPCYIP8A6lb1tgqe1tn/ABqL6erhadDp75oecFLBQOJBc0EkcwJEiM5UYmkN8ybeREWPSxBXOUMZVawNIkb0OzJBBhwN85GuS6M4b/SDnSXNE854eaz4uht0xjKLYO7kqtBxa6JHG8nyCtUqjSzeBAE2m3X8oMQO6HsgnOCSJSoBe3Nn/GovGrmuETEEgxbKclzWxcVusBImx3hqHDUeEmF3ArteyGmbXiLcslxG1MG6nVJAgOPgcz4fq9Fr/BR/o+sxliAOq0+0WQBzP3H5Vk3ETukHLwVXGUyGCSJkZX8fRVHYPBTqsaXZxB+iCqxwvJtrnlMKTTH4WPqQN0kWtx8DZWNCsRUNUbzs4A8hZU2YQgbxyDr9DbPw+iu0mCRnzBH098FbDpG64QIkceMX53S5UXRd7D7UOHxIY+Ph1YEzYHTXmB4r1Qrw+tUzYBu6tPARkeV5Xp3Yza7q2GBcSXM7pnlks5CmuzfPbxWIxZC8a8lm0QmCQFUxGfgnyq9fNZsU/UbhqQIkiTP4VgUh7JScK7u85+wVgLaEU0SnhAmmL5+Z/KXVpggZ5zmfVGSkvxTQnRVkvoE5OIHDP6gohSj9Rm3vJVnbSE2BKJu0JkhvrCdILNLtvBGi412zuOj4uUibB+WWQPhzStm7TNRovDRE5R708fFdRReHt7wEEEFulxcHwXIbQwRwbnTDsO8w136qZOjrZZwdeqHDFoaleGWabKgc5jDLXSRy1jkZ+qnC0ntfDp4wY4RJjhblcpGG2kSA0d+oDAI/VnOvIeSs43FSwPHzsI0MEHQ+qyNMmxw4ABsGkDjwWp2zQFRnFzTbnOY9JB4gK38R72h7SMtJyOWvNLqDfcAJtNxkOSdkJZOSq4ow2QLyA7hwBGlx6J76YqNyjj948eGaPbmHNMudEMfnwDsp6Fa4E0wGukk2BGfIEeHj6LVfUNrAL6QbF5jzkKswwJcLTJ5jLglYmsS+xvHR3iPwnkP3RNwDMxl6rShIdSwUOacmxaOFj7PNZi3tndIMd7vZ8ojpKu4Ulrfl3xEAzfgq26AAZJm8EcBJngbnzWXZoU/6cBgBhziJb0yjrBC6f/DrHhj6lI2J3YnkIA6wtLtPDNcQ9pyAgE3EW+xvwTezs/1DSLFxaCdJDhFvBK8WU1aPUQ5S4pW5Gv7qXFJtnOQ9qq181afHkqlYXWUthP1HYbLx/CY6pEyUGF+XxScUtY6JWhVesSOXLqkUz79+7rC46ZIQfqmVQ/dCa1gH7ZpANkbDw9+/sqEHUvr7+iyqJZukBzYgggEEcCCkVcTBAueYvCNuKabTf3kmBye2MD/Tuls7hs037v8AsN4toTeLXhbLZ20WkNI7xLZINzBMZ6lbivTa6WuAcHSCDkeq5naHZ+pSl1Bxc0XDHOuziA7UZGOSTjyLUumbw7rYe0OgaDPnPvRMpuIkAEE5StBsftWHO3H9yM2uzBOZtkLi1xBtK3mEqbtg5vw/0XBN/wBPGxmFk4uOw2S7ZweC2pDhqCBJBHHquP2zsepTsTLW/wDxvvci8OOhgZ8l3tdm8CQcgqwgs74dbPjPvRXfESZ5n/Q7/eJg8eBv626GesVDiHg7s21N4jn+y63a2xCN74YhrphtpGpgEZakfcLnnYEtbuknezvEmM/HWPEagbRlZQ6jjCAN1x3SdScxNs8sygG0HGoJcS2bmBI5ZW/ZIogO+Y7p066aZcv2KDE1DSfDhciWnIHkRB4/wpoqzZ13b3ea4bxPdd+mLyDzKsdn63/mMNmneG8NAPldPj9loqeL3j3hug/MGgk6mRJ0tZJxlAscHg7xN5k+YPA/VJR6KZ7eXIJXP9j9uf1FHdcZqUwAT/c0/K7roeY5rfbvqspmSVGOf78kurn4InG98kFTNYi8nqPofIev4VWtM3VnD5T70S645StlomOimWhA8QLZo6p5JDmHlCZQ1rrG1vcpVfEwLZ+/3TKYhUK7ocbwtEiSQZzJtc+XvzQMpTMERCRXr+InLiogkSDByn3mnQy27aQpMmobDxJk5DiTwSMF2po1HfDJLTkJ3YM6S0kTbImeSoY6iXupTDg14fByPdcMurgfBazb+Fa2oK4d3aph41a5rQAd6dd0c5FlSimJm+21s6m8zBa7i3MHugdRFiOXJa7s9t1z3GkXNJpzcH5umkwbjMeC1dPtYTSc0SarXFoJAIiBuuJnMXsOC1dPY7muDwXNII3nDWSNNXE+sKnC1UhXWj0/Z+ObUswwQDI/lXGE70GD79F55ihi8LUDxT+I2BvFs6CTbw84XW7L7S0q7d5ndIHeBzBy8pWEoOKvodpm1rbPaRI+YnqM1zHaHs6T3tG8BGd+tot4rpae0JaBPvqoq4f4hN9OJHmckljKGn9PNKdAgltQHeBz0PDoc/NVMed4w4nuiBNxzgafTouu7TbOfTMtBcCL2BnhJaLdYGa5SlQeWbxbA3haZ8iNO9/C1X00Tsr4PCPAkC3Cb9QeHIp1Os3WZMSzXLMe7qzhAC1xa6SJO74TdvPKRwVXFYbebvOAiSb5Adcxx8UXbyWbDsxtA0XhzHQJ7wdZpbPEZL1DCYptQbzCHA+45aWXk2Ewg3Z+IOTTfPgMwY69F6X2boMFBpYILhLj+re/UHXzBssZ7Jlo2tQD7Kq7TorFRIqBYyMp+oyjUgIatYdPA/hQ0WlLaJMLWLwKOivi67WtLjpkL3JsB5lV6NRoaS5wk3PK2WWmSvVsN3hlbLjvceEAX8FZGFbHyqkn0O12aV2Kb/c3/sAq76wORHn4rcVNntuIzVU7LDZj9+SE32N10a0uBMWjjPRA+oBIOXPL90zaFHcE5S5o4C5Q7riN4+Fr/t0VWBrsaLiT74denkuZ2xiHPa6nSG8MnukwOg1I/HRbmo5tWoA4ltPe3CZ3Q4zDzMd1ovFxJadIWxxWFpspEhvw6YyDYDnaNA4b02HMLVPixN2jn+xOFaBWB/SREjOBf6qzi31X1hSwzQ4U7vcflbUnujegjeEzHPla1sikGsbTZ3d6oN506uIjdIN/mBHhkV2lWm1gAY0NaAYDRACUp/6bJSxRyeG2jXa1zMQwTu7zXtgAwWhzXDiN4XFjK1O3aDSx9ekfh1Ggl0a5Z+MaFdfjqoawyInh6Liu0uO3i2hTu50b8XIE68NbdEoO3gbVIYNs1hTDn03OAF3NIEGLHmJjPj0W/wBl7RrgtJZLS2RPdJbeCdJkc/FL2Xss/wBOKb9bTfKAPx5eCdgK24C0Oa5o7o3vlga3OXIRZJtPoFgfi8c5/eLoeBwDo5EDIc50WbF2UHtqfEYwteB8hIkgzvC0DqCVp8e6q54DTLf0mm1ljyc4lwEng6ALC63mxNo1WvdRrw7ulweImxYC18AAnvtIIA14KZYjgqOxGN7ENneYfPMeORWirbIIDgYc0W3TYwbRMacOi9DFYHIgo3Uw4Q5oIjUArJSZpf0882FsX/VZZwYCARmCJ+W94J6L0ZrYEAADQRHkEk0Ggd1gEC1gPf7pgqewlJ2S3Y0utCruTSlvUMifqCHckLXg+Hon0zb3wS6bTrqZPKdPt4Ko2gVUEK15j2fBGMWf7fX9lBF+tvSfsmBmq2TYsFd+OvkPP6LKmLdnuz4n8J5oAaXQuAUvl2ysFDaNMVdwGm498EkQIEG8q7TpNAENHRGxohDACWQNRsjZjqRrNgFj6jqjTN4cd7dI/wBpJ8CDxihtXDgOpA//AGgXGpaWt8bz4BdMI8FQ2tsZuIaASWlrg5rgIcHNMtN+apPIgMNsCjTcHgOgEuALiQCc3Acesodq7TawXnkBN8tIWyBjmdfenRcTtDedUG9MvcQ1oBJ3WkSQNSSYGgAcTkmlYroRj9sF9RtNgl5iBYBszdxi03gXSMVsYUaW9M1Wku1lxN3SdMjnxV/ZmyX0qpDaTml1i4y7eB3Zc53yyBvCM9IyV/bdANpOIi7XZ6udYdZJVcqdRFV5ZUweJNej826YaJmZJvMemvjC2zezFKIO8b57xHkNOio7IwIaaTbEAOJA5fKffFdK06Qs5yrQRWSphNiUacRTAI1BJmNTxPPNWhh2iYETwgfZZSa05elutk4C1+CybbNRD/pxaPqEIyt6GysOd0QGiJ4cwpGAzFTmPJHTboPD8LHU+Inpn48VDXEHiE7+iGAT1SwmMKFxSJ8nqSGyEaylkhe/mL5c+McbJxZK0EEdNB8UTH3v7v6o2vWwEuulAaaIjl7t+yEu9+qTGiHPnJC5ynioNKTPkpKBnzQvrn5QNM9FLwp3Yj3ySGMw4VCrs+K9Os24aHtI4B0EOb0MiOD+UG8HgcVLIVp1ohgObpb3C5ftWxxc3KN8tkiQAKb6kxy3bc4XYBa7bOxW16ZbvFjsw4XhwkAkaiCWkSLONwnDeQehGxMA4N3ngNJa0QIyEmMzGY10WxACq7Ko1Ws3KpY4tEBzN4F3MzkeitkKJUgRDmTzQhpE5lNZCkuUVZV0Ic43j1TGutfPVCXZqC6fFKqHdjQ5LKGSEQM+f8oeQMnqsWQoBSJ8nqS42jitRRwlMwPitcGU/hiCN5sQN75jDgWmCAIm8ra1HaRM58h+f3WnqVw2pUMkAEOJDWkCGtaTJvaOGhVRwKOkWMJhGioC1+8Ws3YBBsXFwyMATMCPGLLah61Wyj3AM4Lgeoc4ea2QdoqvJVBsngpLY6/yobCnPmiwBBCL1QO8lAPsosdEvQ70BQ98jJQ1+Xu6hsdE6LG8fuo+Ih3ghMbQ0VVM2lVS5NY/jzSUxOIym+ywvn7oAoLUchUMa/RE4apDUe8kmFGG6EHUIy9LDRok2VRLXazbjyTN5JAWDPmm5CoNxKijkhe/zRUXyElsnyepGIYXAgGJBEjME9RCqM2YGhubiBBJPzX3iXDIkuutgsVGKm0VaGBDC8ie+7eIm0wASOEwJ5pzAUxYhqx/qwCTqPVE2ylYlQfqwWep8lO8VKxFD/Ving6D6IHb3D1CsLEcQ/ZlZjXC0W6j8oXsdo31CtrEuI/3l8RrG4epckeo/KssY7h6q0sS4IP3l8QrdKndKYsT4i/VgFqGCmrEcA/Ziw08EO6U5Yl+aH+8viEhp9lQWnh9E9Yl+SH+8v4UsZTqFjgyN6DEnWLeqVsGhWZTIrnedvGDa4gAZExraT9hsli0SpUZy8jls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www.howtodrawjourney.com/images/albrecht-durer-portrait-of-his-mother-1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56" y="2348049"/>
            <a:ext cx="189434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uminarium.org/renlit/henry1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33" y="4482492"/>
            <a:ext cx="1950721" cy="23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6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0" descr="data:image/jpeg;base64,/9j/4AAQSkZJRgABAQAAAQABAAD/2wCEAAkGBxQTEhUUEhQVFhUXFxgYGBgXGB0cGxwaHxsYGBoYFxcdHCggGBwlHhoYITEhJSkrLi4uHB8zODMsNygtLisBCgoKDg0OGxAQGywkICQ0LCwsLCwsLCwsLCwsLCwsLCwsLCwsLCwsLCwsLCwsLCwsLCwsLCwsLCwsLCwsLCwsLP/AABEIAPUAzgMBIgACEQEDEQH/xAAcAAABBQEBAQAAAAAAAAAAAAAFAQIDBAYHAAj/xABMEAABAgMEBQgHBAcFCQEBAAABAhEAAyEEEjFBBVFhcZEGEyKBobHB0QcUIzJC4fBScrLxJDM0YoKSohZjg7PCQ0RTVGRzdJOjVRX/xAAZAQADAQEBAAAAAAAAAAAAAAABAgMEAAX/xAAoEQACAgEDBAIDAAMBAAAAAAAAAQIRAxIhMTJBUWEEEyKh8HGBkRT/2gAMAwEAAhEDEQA/AB6JhUpitkjEuxJbB8X7OMTKBf8AWYhwbxND1wFmG6pxnrhQ5UEgUCAokviSoUY4dGMbTZ6FpBieSzFTs7Fzls64bJUkH4X1H5iKypamCikAYuOvbhlCLb4b17cG4vCUNaCcu1XUlsKlwMX6jTyiFNvW/wAWzD5RTE1TlwrVgPOHJmNkrqA8FQKDaI9K6WmoWlImMFCuBz2gwMOl5gqZmpx0TViMGrQCCk+S/vJWd6ElsXzp8ohlyLrkyKZPLTq37YpFpLgSUW3sysvSswfGCXALBGqpwrV66mOYhqtKziGvngkPR9T4jui3zaVGkovVwEJ7HMToIqOYfehA/wBUc5Lwco+ygnS80KB5zWz3djPTOJrTpdasFNuCdhxA+qiJGZjzP9KDxF7dEix/cp1e7L3/AGvqsC14DQEM9fvBdR93Lq1cTFr/APqzqnnVihY0qcbuG8/nF9MtWBlI4IfZ8UQ3QVfqxTIBD7yL0NqT7C6fZR9fmkH2y88SKin1xhEWpd4G+rU7h2xZ21wTXJOcmmXRQD+KIkSEv7tM3Msdjx2pHaSE6RmN+uUW1nbRg51E8I9M0kpiOeVgM9oHYHP5xYnSuiwlscmuas49LDistTl8FJGzVAtB0soqtiyX5xdGYlWv5NGmsUp0oKldIpSKEuQyTUdffAeQkdIhC3P76eHuxZl2iYC7TOKaCv7tMYWe4Yqg4qxCrrJfbnmS8NRZAFOMdpgWLbNOCVEfweUKu0Tz8IP8ngIlpfke14CFqs18teZt+yIgi50VLB2Akbs4p+vTfsBxTLZTCIfWpij7opmSGBx+zDKMvIG0XLWkhJYuMWxGGGyKiZg+IJGGQ7zDF86jm1N7IrukPUKIcF2DgU4isLZ0BePl9CHSce4m0uxRnihHVEmj0n2j4c3J4c5NNOyPTKOAMIWyB1LxHQk6qdJZGW0Q/YD5RY5RSJktSihR5sKMtq0NcjkaxUFinKCVBQbZSC2lAsyJ/SDBdaVJctmw14RldLaaXJWEIJYValD203wFFtbHOajyXlWCcldFGtceP1ti0izzVD3sN30YzK+Uyyz4g0w1M2H00LL5TKGsamCeEM8c2hVmxo1HNzWor64xChE/7WP5YQAPKpe3gO6E/tUp3Y55DPY7ZCF+qfob78Zp5cqeK3hw+cJMkzz8Y899YzY5Wr28BDTyrmHWDuB8o76p+jvvxmhmSpzgXg7eW2FlyZ4Hv/WysZpPKZQ1nGt0Pvx7IenlWoUA7BB+qZ334w/zM5x0uIETpkzftDhGX/tQrVm+UT/2uNKK4Af6qwHjmcs+M00sThmnh84eoTTmnbSM0nliWNFDUwSeLqpCTOWSi1DwS/dC/VPwH78fk0apc4jFP8vziJFmnBfvDpV93MMNepuEZ08rlsGB2+75QxXKxZYgFxtBrh9nCD9U/QPvxmplyJrnpDF8NgiY2WcQ1/sjHjlXMAzrtGoDU+UL/auZ+9xHlHfTM7/0YzWrsc4hjMO2IlaPmivOqBAPDPfGX/tZM1q4jyhE8plHG9xHc0d9MzvvxmqTYpp/2hOI/I9cOsFkcpWslUtMxKLpcOo7HBYa/nATROmwtaUpvBTupy4IH2cK73g9o61dBNCT6wDXNyM9zDqEdpceTtakth2k/wBTZVE+9Pm0+7LW7cH2RUspJBI1tEmlJpFnsb/8S0EH/Cmh+IDRBo9OrU8F8AjyxKEsxOBakSWMEqmhj7kjfip8IszJQBBbCG2JPTnfds/+rOFTux5KqL2lJfsbQHB9tdFP3l14RznlQlrQofWcdL0iklM5LYzwOKlfOOb8rT+kq6ori5IZ+kDQkKRCNGgyHoSFIjwEccI8ejeclPRvMtUkTlr5pKmKQUuSihvGoZw7dUHU+i2WAAqYpWspZJxBdi4DBw1eMI8kV3KLHJnJou6K0TOtK+bs8tUxeLJyGDkkgAbzHTbP6LpIqta1dJw9OjgAq6z5lwxwEa/Q+ipVkQUSUhIdzg6iBR1Y5Qks0VwMsLfJwjSmgLRZyROkTEbSk3dwV7p6jFGz2dUwtLSpZ1IBUeAj6RmWk4FyP3vqpiBVrIIIGGTY51x3cYX7/Q30HDkcjrcQ/qk5toAPAl4F27R82SWnS1y/vpKX3Ehj1R9EetJnIXLU6QoFJUkkEPTovmHEV08n3SQZoUgs6ZgvJPGo7YKzAeE+d2hTHUdM+jdC1vZ1CUHF4EEoYn3pYLEEfZJY5XYHyfRt9uao1FEpSKNXEmt6g2AmH+2PkT6pHPY9Gx01yFXKSVSiVEByk1JDB7rAGhcYaq68e0PGSfAsotciQojzQoEEUJ8nUvaED73YkkdoEbbRqPZpP98D+GMXyab1hBxxoM3SrPKNtYTekoBp7fLcjPNniGTk1Yekg05PvSLIBUX55ByHs1A/ifqOER2c0Y4BsqnGH6RlgS7ONS59f8JX11Q2zoxO0bdcTfBVLdhC1jpkb898R6NSVTJuFRI/CrgfOKhtJCyVCrni/wA4v6IPSnU/5btT84VKkx5O6L9pV7Oac/WE/iX8o5vys/aVbh4x02ek3JlP95QKb1mvCOYcqf2hW4eMVxckc/SCTCQphDGgxnjE1ilhUyWlTspaUlsWKgC21ohghoHRq7RaJcqW15RfpPdAHSJU1WYNwwjgnWZPLqXInmyqlXJMppSVlRJBQG6SWw26tb010u0IWykKBBwukFx1bCOMc79K+gxKmotMtICV9BbCgUAyVdYDfwjXADkzZ1TJ0tEta0BakuxIcYkljVmfqjJKCas1xbujrlo0hLCrjqUqrhCSopoVdNvcemLdsU1WmeUkIsrULc5NSGdOd28aHbBmy2ZKEBKQyQA3Y71qduMPKXybf5RDVXCK6TMvaAtXOSE82ai5MBU4AoxCc3qDq3xSNvCAOdEyV8SlLHRBcODMDpzNXyJrnsJiK9b95yxpFC2BLHrxjtfoOheQPZ10CkrCkFiFAioI6LUYl/xAVi/JtT4M4aoq2OulD4axGM0whEu8qUTKIr0CwKjQlSfdUWGJD7RFGy8qJrhKkJWUjIlILv7yQ7nX4RVRtWhWmtmdHVPqXwbbmzHHVQ9VaNGa05yvkSQbhE1dOiksnEiqqgH5b4yOkuUFomJN9QSmrpS6XBZ3JJKh1tGZtVodg0UhjvknOWlHQtG8sefWZcyUlKyOgQos5xBetXy2anjn3KKSEWiakfaB/mAVrOvXG39HOglLUZ6kgAe69K0rGS5Zk+tzAcmAqSWydyYaFKTSJ5OlWAocISHCLmcJ8nP2hH8Xc3zjc6IHQS3/AB6f0dsYfk1+0yzqJ7mjZ6KX0Esz88MeqIZOTVh6RdKpAkWb71o7UkecVJKqYE1ixpZbybPvndx4fKKkr3cc8on2KrlhEe/Vs8YtaMVWdV3XZhTDBgPCBgtBJY1bVjBDQZBmTQ1DNs+7AaoCXI8nwFJqujNGfrKD/VMy+sI5byof1hT6hHT5sy8mYRh6wjLauOYcqCPWF45PwDNFMXJHP0gqEaFhI0GMSN96GLNMVbyqWOimUoLLgMFEXaEF3KcPo4KOiehMj12Ynmr6jKLKdrgBDudSiU9YELPpY0eTq/KPRAtdmmylubyCxbBQqktsV5Ryv0eWRQtZTMF1UoLBT9k+63UaR3ALODNU4YbIx2mdFolW9NpTQTkmXMA+2lIUlR23UEfwiMzf4tGmHUHEnN8vGFP5+O7OA0y1EVTUZA544GJ5luIlBTF8G24NxjOatJamKcbPKkANL2u4GiQzSlJvlJOYegem7VATSs9CwbruNVRhspHJWFIzOlZ14ttc9QeAkychKCfjV2bDsw4QV0hILE6we0M8Z20qKiBd6hr2RrgiGSVENotRLAKcCCfI/QCrXPCa3QQVHrgXNsS0rCFJKVHLZl3GO3+jjQgs9nvEdJTFWv6EPOWmOxnSbf5Gh0XoxEpPNpFAAOD7t9NcfPvLUfpto/7hHYH7Xj6Oly6ZAPmAXpvBwj5s5VrvWu0H+9WOBIpwieFByuwNDhCQsaTOFeTIJtMtqEXiD/CY2OgwGR/3k/6YyHJYfpKB97uJjbaER0ZdcbQkfhx4xHJyasPSM00kczZWBHRm8QVdlYHykCoP1s7Yv6YrIs2v2/BzR4q2UPhWkT7Fl3JVXSrCsW9BH2s2je2kV/hEUlyk3lVO0wR5PpdU3Mes2YU+4DvzgIM+xeZ5czL9JlDiZmPD845jyiB59bl3Lj5jKOmWhPQXkDaUNqqVeccy5Rk+sLByMUxckc/AMhIdCRcyCRv/AEKy30gamkldASL1UBi2IDvXUNUYGNx6H7Xc0gEm505a0uvJheZLfEW74EuBo8nfClq1LVb6+sIraYACUuMT4H664uSKOXcbMNUVtLSr0skZMoePYYySWxpg/wAkYyfyblzJyJpKnSGDKNQ+eeeL6om0sX5tINHvGC/O9E1dy3dADSE0CZdSHIAcvqbhGe2zYluWZ+jwuWze8m6cWqGpVxreB2jdAy7KDdwxbLZR4NWK0gy0qTUEfmONIE6YnVYR1vgKVszGlDemlsNfGkUVyhK6QAJJprG76xaCipHuuXL1iC3TUS7y1t0EG6+aizADXQNqrFU+wJJclGx2DntIpQBRIS/asvxjudkszIAwjm3oz0IpRNome+skvvjqIDDfjwpDvwY5MpKnXUXmUwdVNQ11fKPlu3LKlrUcVKUT1kkx9L8ppnN2OcpjSWvLMgjVraPnHTEi6oHJQfrz8D1xXCTycA2HR4x6LkAtyWP6TLz97uMbjQ0sFMvV6wnuTWMTyVS9ql/xdzRudDMDKf8A5gU1+7EMnUasPSVtJK9hZ9YM/tJ8DFCSoJwS+zDri9pAnmbPqCp44gfPrinLIqScW1+EJ2LLuW1qYHPE9uMEeSyXVM/8qzf5SfOB85A93F3Hz8IJ8kwQZmy2WYf/ADSIWPDGycomml5WNDaU96o5fygU9omb46VNcSgDibQltWJjmOlx7Ze8dwiuLkhn4KTQjQ4wjRcyHo2HorsBmaQlqZTSgZhI1igvbHMZBIj6C9E/J4WaxCYR7SeBMUSGIFLqKhwwNdrnOFm6Q0VubGWqgOGp9RIx4RZUh3BwZuIhyEZ9fcBHm6sYhRSzLz5IZSVUqxIyOFOsRj9LcmlJUVJnKIJD3tr6ix+cbrS9j6TmqVMSCHAPz84zlt0ZeIKJSSDjQYxm3izfBqSsr2L2UsIDkeOfbFTSjGLsqzIlEXkAE4MNxxgdbJzqO8sPCBVuyidFRCCcc4HaD0CbbpCaSHly7tMiWFOHfBSaooQScWYRuPR/okSrOFkdOa8xX8TXR/KExWD5IZ3sGNH2NMtISkMBgIuTRSmwwqi9YiKwC2VD3wTNyZz0g2trBNb4whLjaoO5GwERynS+hCrR/OtVCgobqpP1sjfelC1PJRJDOtYOGSQXGypGyJLBogGxFKsFS2O/PqikXVBa2OAkQkWbZIKFqScUqUk9RbwivGkzBTk0oC0Id8xTdsjc6HULsvX6z4IPnGI5NJ/SUYZ+A8Y3WhkXkSSMfWj+GXEZ9RoxdJSti2kyPvTvwp8TAsTQ5cPwglpCS0qRX4p34U/XXAZaC/189kLGirbQbuEqJzZoLcl1G8rbbZD/APrGPXA6WqpGL1x3Rf5PzWUpv/0JIy+zlwhI7jzrYhVNeWgY/pCQ/f2RzjS/65Y1EDsEdAlBpCSlyTaNVBsFKt4xz/SyWnLfZ+ERbGZ8z2KrQhhYRosZjQ8gdFG0W+QgBRCVpmKus4SghT9KjXrrjbH0vLVlt744R6IeTsydafWCFCRKcKI+NRH6sfaAoo7hrju6JYAom6GoG36qPEJv8isVsTma3h/T5w1GNfr684hlCrbfKJzh1QoSnplQEtRURdZz349UYDQHKlE6Xe6ThiUtgMjQZxf9K2mubsplpPTmvLG4+8X3XqxjORM25PQkGi5aksdYZQ7jxhZwTTZbFKnQT05porVdQCwo58IhsRaqmJ2ZRqrRo6WpyWeAWkJQQ/Vh+UQTXBqKMmUq02iVIAJvKALfZAvK/pBjsEmzXUjLW0YP0baMJmzLQoYAIR11UexI6zHRTF4xVGTNPeitPSwAGZhipFdwpDplFZsx8POPTprA6hm2qBSETZgOWsoTLVIQKpQHLfaUzO2xP08bSxWR5N0U6PnATQEnnVzpqw99TAH7Ifsclo0NjmXVXFYH3VbXNDBjyNPij5u5c2LmrbOTrIVxHm8Z2Oj+maxhNqRMHxJunaR8iI5yoRpjwZ5chfkkf0qXT6dMbbk8GTJLitqNOpNYxfI8takOMXHcfCNtodPs5A/6pWH3REp9RfH0f3gqW1L2ezk65z7Ogh4FyiCeqCM4NJk7TOp/DL8oEN1b4RcFu5d9YKjiz9z56oM8lw7Xs7fLP9I84CKU6qFgczju2RoOTktwlh7tufVgmXQfWuO4Rz3aFKfYS/8Avk/hjmWmP169/gI6NLmPZ5YYj2pDHHAdkc50qn2y98PiJZ+Cq0eaPAQe5HaB9ctAQpQTKSypqyWATkkH7SmYdZyizdGZKzvfJyehFns6JCU8yqWFS7tOiQ9XNVVe88HVL6IIfqL6xlveMrZLbImWiXZpCigSUOAkMlgUgSw+FNnfGnmrZJJagBOrW5OqMtmmUaocE1p9ecPtEy6k1y4QPlaRvEpQCog1owGw7YEcrOUIs0kqUCCXCMaqZwl2AO7U8AGk5ny/0l6xbFAF0SXSK4l3J+tsVLFaxLnSVZBaCfuk3VdhMQSbKwF73iCT1lyYdb7P7M67vXFaVUHjc63abKVOQd8ANJS0yw6iFHVhFrQmmAqyy5izUoD7wPzgLLtHPWqWFqARfBJUzAB1AE7SAIzQjvuWlKkdN5M2LmpCAQyiLyt5c8Wp1QTAeuyGpVTENDpKnAjR6Mj8lda+nUU1nubc/CA/KW2lEogGqzcGNXDZV63pBa1+8Nxr3d5jC8odOyZdpCZqmTLF66OkSs4hI6hsoYR+CkVZrNG2Pm5KU5tqxo/e9IW2TjeKUgFTVcUD16zshmiLYm0SUTkkhKhQZgE4KOvZFO32lcybzMhTXT7SYADdb4Q4IfXq34A6t9zAekGxqtQSmWxUmatAJOJS6Xfax7I5TaZKkKKVJIUkkKBDEEYgiPoTT+jUypCCmpRMQXOZKwK9So5N6TbME2y+AQJktKnOagSgsdgSnVuiuOW9C5IqrA/JBP6VLctjh1eDxu9CpeXJfD1hddVASeEYTkqQLUgmmPhG10Sppcti3t1NvIA746fUNi6CnbqS7N/j/hl4wGtOFBn5wZnqHN2evw2jPO6mkDJgDMNbwi2K8tlwofAFs/Dvg5oIMUGoAtq1difKBUuzm8HwChjqcDCCfJ4Ay5O21LBf+AQOw75RFOQDIl7Zp7h5RzvTSAJ6wNfbjHSLQkcxKP8AeqJ/lcxzjTo/SJlau53tl1ND4SHyCmDG/wCT2kEWexp5r9ZMvE/ee6VHczDdvjAyZTqA1xprKkJF0ZQ+V7D/AA8Wqdvg3Po0nJ9ZUFpeYpJKVEmmanGBJoXODGNfyuWpdxIe4ekQPiINBqO7MmOW6I0hMkLvy1MWY0cEGpB4CDnKDlkufL5tKObN0AqBzreuhqPQitGjO2bc/wAeTnqS2BVl5aW1N67N6JUSAUJJbJyznrJgbpfT1otiwJ67yUG8GAAc0yilNN1JbIQ2xlwTth72sKwwUku/IZlTwUh86Q2Yvot9cYoyJmRwMTzFvQYuB4Q0TLmhpkENC2g8yhJV7uX8TueoxHa7aEhVd755RTl2644yy4a9VIETphnKJ+DvPlDJdySTk6R0T0dcuV876vOPsVUlKOKVMRdJzSctRYYGnV5EwXcsBHzUCzNRsG8I7NyL0+Z1kQtZF5N5K9t3E7CQx4xOT7j5cGlIK8qdOps0iZNOIokH7RBYVx1tHCp01S1Fay6lVMH+W2n/AFqfdQSZUssHzOavARnlKgI0YMVLUzdchtKqNlm2ZKiFXklDY3VkX65Mx/mjo2ibImSgJAD/AF8o4rySWRbJDEh1hJbFjQikdqTOZbGmY7fyhXyS+RCnt3HcpEE2eYwdkk8C/hHE/SxpCXMtMtEt3lS2W4ZiplgP8XRIOy9vEd0tqyqWpIGII844B6SJUsT5RSClarPLMwMACoFSLzjEm6x+6IpCtRkl0gTkwCbShg5y4g9cbbREh0WemFpUQBsuE8BGL5KKItcu61SRXjG80P8AqpR/v5w/pT5w83UhsauIGt6Wl2d6Mmee1IO/GBypgD78w8FdINzckGpAngbKS/nAvm943fnCLgq9mwwcsakYndh5Re5LTWFnej2ybjqdEUJa8Mmb62Rd0CHRIpQWuaeq+gYcO2JrgpPlElo/Z5RAxmTNn+zrujm2lz7eZV6juEdHnvzMkE4rnFxruD5RzjTUv28z73eAYrhM/wAgTRyHWGygwtJxHCKejJF0PmYIphpvc1/Fx1D/ACS2eY4hxXWKxSxdPCFEwGJUblN1TPTg6T1xBYFdAdcWJiqQKs026sja4+t0MlaI5ZqGRP8A0FiWrFyWsM51HfnWBt7tcQ9Mw3a4N5RyRP5FNENrmXjcTgB0iNWQfWYkQkAAbIrWdbhR1k+Qixfx3gfXGDLwDBFKN+T0wxf0TphcqRNlJ92YXfMFmJG8NwgZPXSG2Q0O/wAoFbDtpypk6Ic1IaA0K8KVS2NByDs5XbZVKJJWdwBx624x1+2y6g/WUcg5E6V5ifVrqwEFRxTUG9ucYR11M0KYCrvhkAzdbQsnuY/kXqRKS6dTDPWBh4xwX0j2dUu2rBzSFJ3KUtRH8xXHb5AvqdzQ68cqxxr0qF7fM/dCE9V0K/1GDidyMuRfiAeSoe1S6sxfw8Y3VgHspZ1TZz/yJPGMLyVQTakNlXtA8Y32h/clig9paANf6tMVydR2Lp/vAM0gjoSM2FoH4PnAi14AbYK24vLs7f8AUF8vhAbbTugPbQ1NsIuxSXcv2Wct3dJAPjBPQ05YRIN3/fJqdeExFMd8U7HLdqh31atUWtAlkWcU/a5z/wDsQOEBUNLlEfrBVLkswZU0vU4pSKikYq1yybQu9kp/HxjZ3OjJfFph2FkjtjK2lQM+Yf3j1/QimMnNW1ZPKTSEVNAhQaQqZYzgG5J1sR89Cu+w6/OHrlgiETJAgWg1KxQukBLeWXSDE0AVGLZwFtiSTeMPAzfLb0pEsu2rzAMWk26jNwgYhUTAtFKRi+2dVZdlWkAAMcu9zDjbE7cXw4RQKtcIYGhFF8maVFtVsHj1/KLOjlODv8IGQXs0u6kCFmkkX+NOU52yw8NUOMKC0eB1xE9Fnkqja6D5ZBCUInBXRASFgvQaxj3xirwhh2RzViSipKmdssNslTTelTUm6AGRqGDjGrjKOb+l+zNbL/25SD1pKknsu8Iz0i2LlqCkKKVDAg9m0bIbpzSsy0FKppBKU3aBsyXOT1yaDCNOzDlx7bFbksl7SkO2PeD4Rt9AE3JWrnJ5NGf2YphGJ5Jpe0o11PdG40H+rl7VWgU+4G74efJDEvxAtrmG7Zz+5Pr1p41cQMtE9SjUDj8oK2qsqyvnLtH+YBAuagA07awFQ7vcNSVMesd8T6FFbP8A+TO/zvyiuo1Axrxq0WOTrkWUk0NomY6zOx7ISPBWfJEtXRkHI85TVQExk7QAJq2Oddh8d8apauhZ9omd3zjLWlPtl/erwikBJdSJpZh96IxqhzwGa4uiV4RoS80KDCltiOZKiCZZ3eL6WhQkfnh1w0WyWZQStgdVnDVDPnDFWZizmL60zJoIlIKgMTgIWXZVBrwL+WQijlRijBTfBSNkwr2Q0WQ0rrglMTjeBGqGBFIXUyz+PC6KPq7YwSlGg3QnN0hCq6XajQsnZXFjWN2OUTlChOswhWCISVTGsArdseG1Qi0iGrVEZVASOlJcCtEa0dUOeEUYdEJUxOTgPrIYswUfCnGNlov9TLP71ox+4loyGgFNakvhUmm6Ndocjm5QweZPD7DLSKjrjpcmOGyYPtJHM2bXzU7/ADhwgYupi9aleysz/wDCm/5w8fCKZmMYA3kM2aT7pdqgjaHffDtFEpRY1Ye3mP1Tq11eUULLpC6Uipa6AG2jzi5o+aGswcftE4Y586D3EQqTQ0mnR60+5Z/uze7LqjOW9ftpmFCO4Qfne5ZQKuJrdYJEZ+3WdZnTCEqKSotTYIpFC3+Qks0hVKhvNKzBG8R7mVZgx1GjWh0OvaoTmScjwh5kqGCVdQLwKOllUeBxVdHadm6E0ZZVWlbCiHqqKE+yT1f7NQEa3kysSkhKkth8JY9bYx07jHYhF/ZL8jWWCwokoCEsMqQNt2jApSighyzpNQreMjtiWZpFLtfamomIDpBKg0wAH4VIenAOmmuMiUuTWpRMxpkoQbq70tWQIcH7peBiS4DRo9KBM5xMClj4VgV2EjI7qRn1WaYk3bii2YSW+UaYboRSSk9zyTHhUMYdzK/sL/lPlCos8z7CuBg0yuuPkhu5HDIw67E5s6z8Cv5TEZs00U5teprpfdhHbnOUY9yExEoRZXJmNWWun7pfuiJMhZFELO5J8oKTJSnF9yK/CKVDjZJmUuZ1IPlrhq7NNBrKWP4T5Q1EXkJNDEC0IJ1HwjZ6LU8uVQkXrSf/AJjXujIaHkrE4FSFJF1QcggPRsdsafRs8XJf7vrL63MsmvCBLknF2mDLeo83ZiKeym0/xkiKKUBSi5LRfth9lIqKSpg/+4gUo1ekBHdy6gdLHMYvkflBeUG5osw9ZW/GWW3P3RQEnOjfWEPmzFi8lN1SSsqqC4cAM+4QqYz7CWlSlIlJSSLgL1xJLs2+GFU1sabxk8M5ompu54fWMOCVOzJO+jYdTQ+pITSydJXmO35wpnr+yA5xcw1M0j4UGGzLaSXCd9SRuFIF+v2NXv8ARJfmGrdTnz2dsJPVMwYCvX1V+miJVtoQED6/h2RF62XHRQwDYHyjr9fsFe/0W0zlgMQmg64jM1d4Ggxz7cYam2nC4DXJ/JzXOHLtNQTLdn16vux2qux2n2T86o5DHWdWp9uUKicsYgVzfxeK8u2EE3ZYrrvUG0XfqkPl2g6k11hZrwgX6Dp9loFTYDt4Yw2ckk0YVGBPnSI5tsUzBKd4SR2kxB6+t3ZI6n8YCv8AmFpef0Tqv6hqxhE38rr7/GIk22YWAKeAD/1Q4WiZV7jDd334Or1+waff6JeemYdHt27Yi51YDFqa9XXlESrUqjlA11HnEfrb4qSN++Ov1+zq9/otmcrUnL6+tsKVL1pbV30MU5dor0VhxqDxYkTFqYhQw1ddaQG67BSvv+h0y/mU/WrZuhktKm94Gv1WJSmaR7yeHyiqhC7xzI3b8DHKX9Zzh/UShLEdJOLs5PZEku0JSUspJHOXsTR2BDEM1IjCZmtuocKCIlXtb8H/AAwdQND9/wDCe0gczJAylrGP969YoqkkahtJAywcltcWZqlXWOQIrqd9WyK0xBIFOFeyOTOp7m1/syAB7Sr0N1sKfaiAaApVbvj0fnHo9AcUcpsjRoq6oMofy622xFaNFg54gHDft2R6PQtIbUyOfYA9Ti+W0iIJejUkPs8xHo9AeyCmUrTZADsoKUyEBhIF5W1Sm2Vd/rXCx6KQYsiWdZUg0Ape7CvyERplhwGGHiQ8LHodEhUSU3cBhj1w3mhHo9HDoUyhqHCF5kO31rj0ejjh4lDV2DW0PMkasw3Ax6PRx3Yl9RADvm2ENnaN29m7bthI9HCWPkSAlKjjh3mLtjswKanIOPr6pHo9CSRSLZd9VwY5t3bYk0Nojnit1kEE5Ph17I9HoVRQXJ2ErboMpBPOA0GKKjd0oDTrGwBfFsm7Xj0eg6UcpyZZ0foMzgTzjMWYpd/6hEWktBplskKzNQnzJ19kej0NpSA5Ns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2" descr="data:image/jpeg;base64,/9j/4AAQSkZJRgABAQAAAQABAAD/2wCEAAkGBxQSEhQUEhQVFBUUFxQVFBQXFBQXFxUUFBcXFxUVFRQYHCggGBwlHBQXITEhJSkrLi4uFx8zODMsNygtLisBCgoKDg0OGhAQGiwkHyQsLCwsLSwsLCwsLCwsLCwsLCwsLCwsLCwsLCwsLCwsLCwsLCwsLCwsLCwsLCwsLCwsLP/AABEIAQYAwQMBIgACEQEDEQH/xAAbAAACAwEBAQAAAAAAAAAAAAAAAQIDBAUGB//EADcQAAIBAgQEAwcDAwQDAAAAAAABAgMRBBIhMQVBUWFxgZEGEyIyocHRQrHwI1LhFGKCknLC8f/EABoBAAMBAQEBAAAAAAAAAAAAAAABAgMEBQb/xAAqEQACAgEEAQMDBAMAAAAAAAAAAQIRAxIhMUEiBBNRYZHwgaGx4RQyQv/aAAwDAQACEQMRAD8A+N4iu23q9LlbqyfN+oqm7IiKHmfVhnfV+ogGIed9X6izPqIAAeZ9Qzvq/UQAIed9X6hmYgABqT6gpvq/UQAA876v1N3D6fwym1e1lFPVXe7tzsZMPRc5KMdW/p3Z2MRhXBKKukkuW7tq35tkTfRvhg35F/D7TTU4xk99Yq7XN6c1+1y6twOnNf07058tW4vxT180ZuEq07/263OjTqxk/gdmr/DzXh1XhqjCTaex2RjGUfJHlMTRnTk4zTTX8uuqKrntcZSjXio1Y2a+Wa3T7P7HluJ8MnQaUtYv5ZraX4fY1hkUtnycub07hut1+cmK4ABqcwDuIYDC5KFRrZkBgM2f6p9vRAZxiKK57sQ5biAkBDAYCAAAQAAAAAl03NvC+F1K8rQWi+ab+WPi+b7HelRhQSp0VmqS0dR766adERLIk67NseCUlqey/ODhU+E1GrtZf/L8LbzsbsBw6kpXqyc10Sajfu92dzDcHbV51HNvez0/yFfBKOiMXlvazqj6bTvX3NeGcFFKCSXK1kvoa41E1scaNKWX4eTv5fxs2YfFuOr5brqjGUTshk6ZbWwMJJ2+FvmtDBS4bTjKzj8XK7bjL8M9BUjBxzbX6GeeHzqz1JjMuWJPo5tTEpSakla3nZbryNX+nhNOErTg94v6NPzTucvHU3rGT1jz6rlL8mZ4yUJPXZwXpGz/AGL03wYe5pfkjl8e4HLDu6vKm/ll0/2y6PvzOSe9w/FYVE4VEmno09mjy3H+FqjNODvTndx6xtvFnRjyN+MuTi9RgivPHx/BywADY5AGIAAtsMLgIsqluAS3EMgYEqVNydopyb2STb9Ed/hvspUm06v9OP8Abe839kTKcY8s1x4p5H4o86B6vE+z1GMrS95DpJNNPzaKp+zdK11WkvGKf7NEe9E0fpMi+PueZOzwHgbr/HUeSkt5c5NbqP5LaXs6/fKOa9OylKVrO1/lS6s6HFcZFqNOnfLHtZabKK6IU8l7RKxYNNyyLjr5/o69TFUKdPJCUYxS0jBpvvscPCUXVqOa0s7pdlsvoU0cK57aLr+DZh+Gd5Lvd/YySUezpcpZGtti+eKdOpaF5X+aK1810OhOrmWunZ7k8NhYxjlit9+bfdkcJw+UJ33jZpX5XsZto3UZL9f2KouULygk1bW+ia8SVXLJNrzXQ1YqrFKzaXK3YyUcKlyeutm9deb6eAr7G1WyLKTlKkorVx08vMnRpVOlvNfkvpUWXOFiWzRQ7ZyMZwurOWZWv3fLmZcRwebi75E92827Wi08Gegk8qvfrocfiHEOUS4yk+DLJDGt2cSrwypG9kpWtdRd36GPGtyptPeNnrvpv9D0OHeVX/U/3DGUfeR+KN7p3laz9TVTp7nPLEnF0eHA2YnANP4LzVr6J3XikYzpTs82UXHkAABiLgCwCLKpbiSvtvsvEct2dT2e4dKpVhLK/dxlmlLZfDrZPnqgk6VihBzkoo9hheG+5glRSTssz5yfO8vsRhi5Rfxpr9jpYKdy2qo2117Hm6t9z6BY1S0uimMlNNOzT6nH4lgoQy2bSk/l3052NWLyxu4OzW6Tv6rkZo0pVZKUtIRVk+r7IuKrfoyyPV41uOrirNqnHPOS0XKMdlfuVYXgvOq/+K/J0aNOytFWXN9e7NKmorTcNVcAsae8hQw6SVkkuQ8q57FWdvV6dDPi6FSo7J5ILd82Sl8lt0tkLF8YhT0Wr6IxVMVXq7LLHq9i5e4o6JKUupqVaWjl8z+WP9q/ul9kaKlwjFty2b+xTgcFkd5vNPkuUe9up06dPmZ6UbavXqyNTiMY6XIlbNI6YI3uVjDjeKQpr+XMWN4nZbnIWEnVeZteDKjj7ZGTO+I8nS4nxFuMWtMxn4fh3LVk8Zh/6aUraWKKmPsslPba5oltSMJS8rkdyNOEFmdnYhgZym23ZR5djNgaeaNn5kOI8SUFkp6y2M66N9aSTeyNK9xRu3a7bffXkeS9psVGpWvGKjaKT789fUlKo23zfX8HOxq+LyR0Y4U7OH1GVyhpSpGcAA3OEuuu4CsAGhFStK7V7O9uTs9mfSZ1E6acLZXFZbbWeunkfNJ7s2UuK1Y01TU7RW2iur8k+hjlxudUb+m9QsWpPs9zDEqHM5+P4/GHO76LVnjJ1ZS3k34tlmAwzq1IU1pmklfoub9Lk+wluzR+snLxij13s/QdbNVmmoy2v+rX9tDsyd9tEvoWTpKMYwgrJJJLwKMXpaC8ZM5m9TPRjDRGvyyLxHQspRtrLclGioRzPfkcLFYudSVo306XHFauCZy0c8nTq46F7t7cjnYrF1KjaTsuSFDBWadRqCe939bEqnEYRWWir2/Va/ovuzRJdbmEpNrydEsPh/dtN/FUeqjyj/ul37Gp14w1k7t99TkRrTb0vFvnLm/E2YHBq/8AU16tq+XxXTuhtfIoS6iXU41a+3wR+r8i+Ps5HnJt9bm2hg1H5W49P1Rfg9zTGMl+pGTm+jojhT/2Vs87jOBuOqvJLk3creEvHNSbTW66Poepkm1yOZPAJSzZkuqTtf6FRyPsmeBJ7I8pXqzbtK7ZbHPBfFC3S+/pudyUoRbtKEX2u362uZa8oPeV/BNmmq+jmeOuzlVOIS1WZrstPqzLKbfb+c2bcRGlf5n/ANf8mOWRbOXnYtUZSvthRkjDjvn8P59y6rXUdld/Qxzld3e71NIrswySVURAALMS0CYCLM892IlPdkRkAbOEYhU61OT2T1fTMnG/1MYCatUOLaaaPqOFrK2aX6dPFvaxnoS+OTZ5ngnFFJKlUautIt7SXKMnya5M7mHpO8r3SS2bOGUNN2ezDN7iTRRxfHOV0tludfgnsdKpBTqzlG6vkTa0e17HNwuGTnCNtJTSfdZlp6H0yVXKkpKy68im6VIylblcjgYb2Qw8bfCpPu2zXT4LSWijFb/zY6sKidrPT6epTWrxinmkor6si2xpUcDiPC4W+VNfzkcWthXTV46pbdV2T6dmd/GcThJtJctLX5HOr1rqz8lYpWK63Rhw2OUXZ6f7X/6v7G2LvrGzXTmjj49qcXdbNfUzYepON7Sd4uy8GtF+4OHaNIZ2nTPQuvFfMmvL7lNXLJWuVPFO+WotesdV5rdFVWCesWQkbSlYVsJCOr26lMo02tLFTxModTPXxUX80UaJMwlKPRDF0d7JM4+Ijb9NjoVqsOWZeEmYK0ujZrE5pnNxi28zObcb8q8TEbLg45rcAAcSiS8CQCLMs9xDluIZmAAMAEeq9k+JuTdKpK+nwN9t435nlSdOo4tOLs1qmuRE4alRrhyvHK0fQMrzLL82aLj3knov2PZcS4lKjBSlT945Sy/C9Ypc7Wsl+54j2G4ksRiKcKkVnjeedWSllV1ddb29D6XOlHXx7ehyNU6Z6Dkpq4s5mCqKcXKKaW9u/PwOHUn72sk9Y5krdbs9Fj5KEJu1sscummr1+5wOAxcZZmud19xfUX0O5jsTGjTnKKSjTWuXKu1tU7vU8xU45Gta0Wr85JJp97HrsTRjJNx0TWqsnddDjQ4U5yUUlGK1srJJadBqqE7POYjBt2dtHq/Iz4KF6rX/AC9H/k9J7QzjBOMbWWy8Eec4dVXvddFJZb9G9it9LCKSmjbQd6z7Rf2KcTZy09VuWYuKo3tdylo23yKMI/1PlqQvk6ZP/lmfFYlxck/iUbXvvtcwSxVOXJx8vwXY+p8Db3m/8/4MNBLVPkaxWxyzk7oJ0o8mvUpqUHfTVCryXLbqY62Kt8r/AAaJMwlJLkeNg1FeJgLKlaUt3crNEjnk7ewWBDAZJfcQ7AMoonuyJKe7EBAgGIAAYhgB3PYzF+5xdKo9Ip5ZPtLR/vc+1SqaXV+vofCsFSsvi/V+x9g4BiJVcJTlq5Ws++V2frlOXOt0zu9O6VEuOJ+6ipaZm5S3OVwuveaWVqL0XJdiftFxSTSShJ25uLS8DhUMXVq1FeOWzWXt4majsa6qZ9BhJW+m5k4hjMidv4/I05rwv29DzHEa97+JKLdcnE4tXc2+iOfFWXqdDHpZPE5kp6M3XBhLk6HD8V71e7m/jitH/dH8ojXqK/u1ytm7dEzztSs4PNF2a2Zjp15Jt3d3e7vq773H7W+w/wDI2po6PEcdFzdldR0Vnz5v+dDm1cX0uvEikVVY6+hqopHNObe5Cc292yIwKMhMAAAAABABpsAABRnqbsiOe7EMgAGIAA04Ohm1ey+pmSOnhVaKXT7kyZUFbLXqfSPYvGJYRJu2Wc4+F3f7nzpPQ9H7FcQSlKjPaTuv/JWuvojDIridUNme7qVoTXzRtHVrMtm+a9Tjtwhqmu1mbeJUla/u4N3erS28jj4uEbL4I3fLKtDJGx06vFLRVnrLS2/0OVxSDitR4VJVINJafzYx8Ur3bv3GluDexz8VU+FHNqT3L61Q59adtX/9NkjCTMuMly9fFmeMSxRvqyThY0MiqSKa/LwNEkZq71Q0S+CFhMEwbGQDENgAACQXBABr8gFm7AAzJPd+JElLdiGQAIDRh6S3fkhNlJWPD0bfE/Jfc0Rq7Fc2VyJ5NFsb4TJRbjJSjo07ryMVKqbFO6Joq7Pqvs/xJVaUZvW627rRr1LOIzTXL6HzjhHGJUNFrFvbo+qPQ08fOrDNGLa66aHPKDTOmORNF9Ssou/Q4fEMUnJsMe6j7Lz/AAcispdLeX3NIxM5yCtV6mKTc32JODb/ACXqKSNeDLkrUbeX7lMidaoZ5SGhNhNlco3BscWMRVKk13IG0qqU7hZLiZgJNEWMkBxAlBABouMdgAoxT3Yhz3Y4QbdkMgnQp8y9MdrKxCRDNVsiRBhcEgASJ06liArDEbVO56H2Yxlp5X8svozycJNG7D1dV/NSZRtFwnTPo3EMPrt46Px2PI8XrauC5HdxPtTmwsY/F7x/DfN001XPT9zx+IrpeJlCLNpztCcsu5lq4i5nqVW3qRubUYOVlmciJAUSAhoGICSZLMVoaACUkU1IWL0wkrgDVmVEoCnGwQGSbMwEsgAMwT3fiXUVZd/sCgm/UsmJhFdikyFxkWIodwzCZEYh3FcB2AROMh052KwSGB0ada2vIx1ql2KU/hSK7CSG2MCKJNDYguO5GwABK5G4EWAEmxplbGgAuuSgVxkuYhDJVFcoiXwK3GzBCZrzCM+YChF89NPMrbLcRrJ+JVYgsiyJOSFYYCkIbYkAmFh3BBYEIQILBcYA2CBIaABIGxiYACYCQwABWGOwgIMSJMVhgNjiRsSihATgwmtmKLLYRv5gUV5AN3+mYBYaTNWWr8SCLK71ZBMQBMgkOTuEUMRBoVixxINAIQwsNAAWENIEMCNgJMUgAVgEMAENAOIAJAxoTYgIsAYIYhkkJDQhkooupLUqiWUtwKOrp1Aqt4eoE0VZgr/MyssxPzPxKhkjQIJIVxiG2RuDYkAmAJgIAHcAC4wIjBDYAJCaJQHJABEVxsiwAEIkhIBCJIEh2AARNIjYkIaGiVLdELDhuBR0vf8AiBTbswEOynE7sobL8R83mVASQzCuSaIMYDQxDuAiIiQMAIgiVhDASZISZJgBFBcAABCY0F/54gAIiiTABERoaEAE7hcjcExDJpkokLllNXYDNOYC/wD6/UBDM2Jhq/EokMAQiMkFrgAwE4g0AAAmiWUAAAykZLQAGIjlJyQAAEcorAAASURKOoAADYmhAABlBRAAALBGIAAixU/sW0aevgIBFI6HugACSj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8" name="Picture 24" descr="http://www.friendsofart.net/static/images/art1/jan-van-eyck-portrait-of-giovanni-arnolfi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5943"/>
            <a:ext cx="1830239" cy="25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Beyond Italy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63500" y="1447800"/>
            <a:ext cx="8809809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Great writers came from all over Europe…</a:t>
            </a:r>
          </a:p>
          <a:p>
            <a:pPr marL="0" indent="0">
              <a:buNone/>
            </a:pPr>
            <a:r>
              <a:rPr lang="en-US" sz="5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	</a:t>
            </a:r>
            <a:r>
              <a:rPr lang="en-US" sz="4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Discuss each writer and their contribution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3259183" y="3200400"/>
            <a:ext cx="220662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France</a:t>
            </a: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483689" y="3200400"/>
            <a:ext cx="220662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Spain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5969726" y="3261360"/>
            <a:ext cx="220662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England</a:t>
            </a:r>
          </a:p>
        </p:txBody>
      </p:sp>
      <p:pic>
        <p:nvPicPr>
          <p:cNvPr id="7170" name="Picture 2" descr="https://encrypted-tbn0.gstatic.com/images?q=tbn:ANd9GcT7SD3OdmTCsV2qIH1kMV4eyNaYrZTDiad75K3pwtzPYEmh5z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3" y="3810000"/>
            <a:ext cx="2054860" cy="26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2.gstatic.com/images?q=tbn:ANd9GcSLVsWsI3HNZIYFzF9cePUAyWyynIyfiyO9oc82PYPUO5-T7pTw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83" y="3810000"/>
            <a:ext cx="2031320" cy="26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ometown-pasadena.com/wp-content/uploads/2012/03/Shakespeare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Based on discussion write </a:t>
            </a:r>
            <a:r>
              <a:rPr lang="en-US" sz="600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a </a:t>
            </a:r>
            <a:r>
              <a:rPr lang="en-US" sz="600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7 </a:t>
            </a:r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  <a:cs typeface="Adobe Hebrew" pitchFamily="18" charset="-79"/>
              </a:rPr>
              <a:t>sentence paragraph answering the question.</a:t>
            </a:r>
            <a:endParaRPr lang="en-US" sz="6000" dirty="0">
              <a:solidFill>
                <a:schemeClr val="bg1"/>
              </a:solidFill>
              <a:latin typeface="Gabriola" pitchFamily="82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Choose one person who was not Italian who had an impact on the Renaissance in their country. Discuss their contributions.</a:t>
            </a:r>
            <a:endParaRPr lang="en-US" sz="7000" dirty="0">
              <a:solidFill>
                <a:schemeClr val="bg1"/>
              </a:solidFill>
              <a:latin typeface="Gabriola" pitchFamily="82" charset="0"/>
              <a:ea typeface="Adobe Heiti Std R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6200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500" dirty="0" smtClean="0">
                <a:solidFill>
                  <a:schemeClr val="accent2"/>
                </a:solidFill>
                <a:latin typeface="Gabriola" pitchFamily="82" charset="0"/>
                <a:cs typeface="Adobe Hebrew" pitchFamily="18" charset="-79"/>
              </a:rPr>
              <a:t>The Renaissance spread far beyond Italy and changed in the process.</a:t>
            </a:r>
            <a:endParaRPr lang="en-US" sz="6500" dirty="0">
              <a:solidFill>
                <a:schemeClr val="accent2"/>
              </a:solidFill>
              <a:latin typeface="Gabriola" pitchFamily="82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://www.willowcabin.com/images/elizab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3925389"/>
            <a:ext cx="3561285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llthepainting.com/wp-content/gallery/famous-paintings-in-museums/francis-i-of-france-jean-clou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667000" cy="32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19600" cy="54102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Johann Gutenberg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P. 312-313 Time line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Christian humanism</a:t>
            </a:r>
          </a:p>
          <a:p>
            <a:r>
              <a:rPr lang="en-US" sz="3500" dirty="0" err="1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Desiderius</a:t>
            </a:r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 Erasmus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Albrecht Durer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Miguel de Cervantes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P. 316 Don Quixote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William Shakespeare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Gabriola" pitchFamily="82" charset="0"/>
                <a:ea typeface="Adobe Heiti Std R" pitchFamily="34" charset="-128"/>
                <a:cs typeface="Adobe Hebrew" pitchFamily="18" charset="-79"/>
              </a:rPr>
              <a:t>Bio p. 317</a:t>
            </a:r>
            <a:endParaRPr lang="en-US" sz="2500" dirty="0">
              <a:solidFill>
                <a:schemeClr val="bg1"/>
              </a:solidFill>
              <a:latin typeface="Gabriola" pitchFamily="82" charset="0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4" name="Picture 2" descr="http://jcsherman.files.wordpress.com/2010/12/johannes-gutenberg-printing-press-innovat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18597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ography.com/imported/images/Biography/Images/Profiles/E/Erasmus-21291705-1-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96" y="266700"/>
            <a:ext cx="2666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8/8c/Albrecht_D%C3%BCrer_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75" y="3121981"/>
            <a:ext cx="1975720" cy="27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commons/6/66/Cervates_jauregu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6" y="2933700"/>
            <a:ext cx="1722275" cy="22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upload.wikimedia.org/wikipedia/commons/3/3c/CHANDOS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96" y="4014291"/>
            <a:ext cx="2209800" cy="28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of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4" y="1371600"/>
            <a:ext cx="86868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Gabriola" pitchFamily="82" charset="0"/>
                <a:ea typeface="Adobe Ming Std L" pitchFamily="18" charset="-128"/>
                <a:cs typeface="Adobe Hebrew" pitchFamily="18" charset="-79"/>
              </a:rPr>
              <a:t>Who spread the Renaissance throughout Europe?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Lucida Calligraphy" pitchFamily="66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975" y="3581400"/>
            <a:ext cx="4309745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dirty="0" smtClean="0">
                <a:solidFill>
                  <a:srgbClr val="FF0000"/>
                </a:solidFill>
                <a:latin typeface="Gabriola" pitchFamily="82" charset="0"/>
                <a:ea typeface="Adobe Ming Std L" pitchFamily="18" charset="-128"/>
                <a:cs typeface="Adobe Hebrew" pitchFamily="18" charset="-79"/>
              </a:rPr>
              <a:t>What development was the most influential? Why?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>
              <a:solidFill>
                <a:srgbClr val="FF0000"/>
              </a:solidFill>
              <a:latin typeface="Lucida Calligraphy" pitchFamily="66" charset="0"/>
              <a:ea typeface="Adobe Ming Std L" pitchFamily="18" charset="-128"/>
              <a:cs typeface="Adobe Hebrew" pitchFamily="18" charset="-79"/>
            </a:endParaRPr>
          </a:p>
        </p:txBody>
      </p:sp>
      <p:pic>
        <p:nvPicPr>
          <p:cNvPr id="1026" name="Picture 2" descr="http://baldwin2.blandy.schooldesk.net/Portals/Baldwin/Blandy/images/Media%20Center/ReadingF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5162549"/>
            <a:ext cx="44386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ff.harrisonburg.k12.va.us/~cwalton/SOLReleasedTest/Solreleasedpics/Number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21378"/>
            <a:ext cx="2630528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and Printing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9109166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 smtClean="0">
                <a:solidFill>
                  <a:schemeClr val="bg1"/>
                </a:solidFill>
                <a:latin typeface="Gabriola" pitchFamily="82" charset="0"/>
                <a:ea typeface="Kozuka Mincho Pro L" pitchFamily="18" charset="-128"/>
                <a:cs typeface="Adobe Hebrew" pitchFamily="18" charset="-79"/>
              </a:rPr>
              <a:t>Where did papermaking come from?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chemeClr val="bg1"/>
                </a:solidFill>
                <a:latin typeface="Gabriola" pitchFamily="82" charset="0"/>
                <a:ea typeface="Kozuka Mincho Pro L" pitchFamily="18" charset="-128"/>
                <a:cs typeface="Adobe Hebrew" pitchFamily="18" charset="-79"/>
              </a:rPr>
              <a:t>Explain how the printing press worked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chemeClr val="bg1"/>
                </a:solidFill>
                <a:latin typeface="Gabriola" pitchFamily="82" charset="0"/>
                <a:ea typeface="Kozuka Mincho Pro L" pitchFamily="18" charset="-128"/>
                <a:cs typeface="Adobe Hebrew" pitchFamily="18" charset="-79"/>
              </a:rPr>
              <a:t>What was the first published book?</a:t>
            </a:r>
          </a:p>
          <a:p>
            <a:pPr marL="0" indent="0" algn="ctr">
              <a:buNone/>
            </a:pPr>
            <a:r>
              <a:rPr lang="en-US" sz="5500" dirty="0" smtClean="0">
                <a:solidFill>
                  <a:schemeClr val="bg1"/>
                </a:solidFill>
                <a:latin typeface="Gabriola" pitchFamily="82" charset="0"/>
                <a:ea typeface="Kozuka Mincho Pro L" pitchFamily="18" charset="-128"/>
                <a:cs typeface="Adobe Hebrew" pitchFamily="18" charset="-79"/>
              </a:rPr>
              <a:t>When? Language?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Vivaldi" pitchFamily="66" charset="0"/>
              <a:ea typeface="Kozuka Mincho Pro L" pitchFamily="18" charset="-128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renaissancepublishing.co.nz/wp-content/uploads/2011/04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" y="4800600"/>
            <a:ext cx="25227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Universities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-28302" y="914400"/>
            <a:ext cx="9143999" cy="167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Gabriola" pitchFamily="82" charset="0"/>
                <a:cs typeface="Adobe Hebrew" pitchFamily="18" charset="-79"/>
              </a:rPr>
              <a:t>How did education contribute to the spread of the Renaissance?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Gabriola" pitchFamily="82" charset="0"/>
                <a:cs typeface="Adobe Hebrew" pitchFamily="18" charset="-79"/>
              </a:rPr>
              <a:t>What belief did most teachers have?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  <a:latin typeface="Gabriola" pitchFamily="82" charset="0"/>
              <a:cs typeface="Adobe Hebrew" pitchFamily="18" charset="-79"/>
            </a:endParaRPr>
          </a:p>
        </p:txBody>
      </p:sp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352800" y="3951514"/>
            <a:ext cx="2438400" cy="222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rgbClr val="FF0000"/>
                </a:solidFill>
                <a:latin typeface="Gabriola" pitchFamily="82" charset="0"/>
                <a:cs typeface="Adobe Hebrew" pitchFamily="18" charset="-79"/>
              </a:rPr>
              <a:t>Discuss the differences in education for:</a:t>
            </a:r>
          </a:p>
          <a:p>
            <a:pPr marL="0" indent="0">
              <a:buFont typeface="Arial" pitchFamily="34" charset="0"/>
              <a:buNone/>
            </a:pPr>
            <a:endParaRPr lang="en-US" sz="2600" dirty="0" smtClean="0">
              <a:solidFill>
                <a:srgbClr val="FF0000"/>
              </a:solidFill>
              <a:latin typeface="Gabriola" pitchFamily="82" charset="0"/>
              <a:cs typeface="Adobe Hebrew" pitchFamily="18" charset="-79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524000" y="3435531"/>
            <a:ext cx="838200" cy="51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  <a:cs typeface="Adobe Hebrew" pitchFamily="18" charset="-79"/>
              </a:rPr>
              <a:t>Men</a:t>
            </a:r>
          </a:p>
          <a:p>
            <a:pPr marL="0" indent="0">
              <a:buFont typeface="Arial" pitchFamily="34" charset="0"/>
              <a:buNone/>
            </a:pPr>
            <a:endParaRPr lang="en-US" sz="2600" dirty="0" smtClean="0">
              <a:solidFill>
                <a:srgbClr val="FF0000"/>
              </a:solidFill>
              <a:latin typeface="Gabriola" pitchFamily="82" charset="0"/>
              <a:cs typeface="Adobe Hebrew" pitchFamily="18" charset="-79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72200" y="3429000"/>
            <a:ext cx="1143000" cy="52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  <a:cs typeface="Adobe Hebrew" pitchFamily="18" charset="-79"/>
              </a:rPr>
              <a:t>Women</a:t>
            </a:r>
          </a:p>
        </p:txBody>
      </p:sp>
      <p:pic>
        <p:nvPicPr>
          <p:cNvPr id="3074" name="Picture 2" descr="http://3.bp.blogspot.com/-icFXvB9TNCU/UaTPh-zxRhI/AAAAAAAAAnk/mUUsR4qCrdE/s1600/portrait-of-a-young-man-with-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968931"/>
            <a:ext cx="2282825" cy="29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-UVE3UumIWSE/TYCFH5bRsxI/AAAAAAAAB7I/6uq3oXwOj7w/s1600/Fontana%252C+Self-Portrait+at+the+Spinet%252C+1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97" y="3951514"/>
            <a:ext cx="2453403" cy="28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The Northern Renaissance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91951" y="1379538"/>
            <a:ext cx="8359231" cy="174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latin typeface="Gabriola" pitchFamily="82" charset="0"/>
                <a:cs typeface="Adobe Hebrew" pitchFamily="18" charset="-79"/>
              </a:rPr>
              <a:t>Northern European scholars were most interested in…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3989524" y="3415936"/>
            <a:ext cx="4849676" cy="176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dirty="0" smtClean="0">
                <a:latin typeface="Gabriola" pitchFamily="82" charset="0"/>
                <a:cs typeface="Adobe Hebrew" pitchFamily="18" charset="-79"/>
              </a:rPr>
              <a:t>How did scholars feel about the Church?</a:t>
            </a:r>
          </a:p>
          <a:p>
            <a:pPr marL="0" indent="0">
              <a:buFont typeface="Arial" pitchFamily="34" charset="0"/>
              <a:buNone/>
            </a:pPr>
            <a:r>
              <a:rPr lang="en-US" sz="3500" dirty="0" smtClean="0">
                <a:latin typeface="Gabriola" pitchFamily="82" charset="0"/>
                <a:cs typeface="Adobe Hebrew" pitchFamily="18" charset="-79"/>
              </a:rPr>
              <a:t>What did they do?</a:t>
            </a:r>
          </a:p>
        </p:txBody>
      </p:sp>
      <p:pic>
        <p:nvPicPr>
          <p:cNvPr id="4098" name="Picture 2" descr="https://encrypted-tbn1.gstatic.com/images?q=tbn:ANd9GcRIts06f-7sdD-LmnnsuuyrjHBJmlbk2pZ-EgurcYEHBiN8qfEy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76600"/>
            <a:ext cx="3330666" cy="33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Northern Scholar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1066800"/>
            <a:ext cx="4876800" cy="47244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Gabriola" pitchFamily="82" charset="0"/>
                <a:cs typeface="Vijaya" pitchFamily="34" charset="0"/>
              </a:rPr>
              <a:t>Who was the most important scholar?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Gabriola" pitchFamily="82" charset="0"/>
                <a:cs typeface="Vijaya" pitchFamily="34" charset="0"/>
              </a:rPr>
              <a:t>Why? 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Gabriola" pitchFamily="82" charset="0"/>
                <a:cs typeface="Vijaya" pitchFamily="34" charset="0"/>
              </a:rPr>
              <a:t>What did he publish?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Gabriola" pitchFamily="82" charset="0"/>
                <a:cs typeface="Vijaya" pitchFamily="34" charset="0"/>
              </a:rPr>
              <a:t>What was his focus?</a:t>
            </a:r>
            <a:endParaRPr lang="en-US" sz="5000" dirty="0">
              <a:solidFill>
                <a:srgbClr val="FF0000"/>
              </a:solidFill>
              <a:latin typeface="Gabriola" pitchFamily="82" charset="0"/>
              <a:cs typeface="Vijaya" pitchFamily="34" charset="0"/>
            </a:endParaRPr>
          </a:p>
        </p:txBody>
      </p:sp>
      <p:pic>
        <p:nvPicPr>
          <p:cNvPr id="5122" name="Picture 2" descr="http://library.missouri.edu/scriptamanent/wp-content/uploads/sites/11/2011/03/PA_8514_E5_1709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49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279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Renaissance beyond Italy</vt:lpstr>
      <vt:lpstr>Topic Question</vt:lpstr>
      <vt:lpstr>The Big Idea</vt:lpstr>
      <vt:lpstr>Vocabulary</vt:lpstr>
      <vt:lpstr>Spread of New Ideas</vt:lpstr>
      <vt:lpstr>Paper and Printing</vt:lpstr>
      <vt:lpstr>New Universities</vt:lpstr>
      <vt:lpstr>The Northern Renaissance</vt:lpstr>
      <vt:lpstr>A Northern Scholar</vt:lpstr>
      <vt:lpstr>Northern Renaissance Art</vt:lpstr>
      <vt:lpstr>Literature Beyond Italy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57</cp:revision>
  <cp:lastPrinted>2014-04-10T18:51:48Z</cp:lastPrinted>
  <dcterms:created xsi:type="dcterms:W3CDTF">2013-12-19T19:23:51Z</dcterms:created>
  <dcterms:modified xsi:type="dcterms:W3CDTF">2015-05-11T16:21:18Z</dcterms:modified>
</cp:coreProperties>
</file>