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077200" cy="2441575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Californian FB" pitchFamily="18" charset="0"/>
              </a:rPr>
              <a:t>The Byzantine Empire</a:t>
            </a:r>
            <a:endParaRPr lang="en-US" sz="10000" dirty="0"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Chapter 2, section 3</a:t>
            </a:r>
          </a:p>
        </p:txBody>
      </p:sp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</a:rPr>
              <a:t>a </a:t>
            </a:r>
            <a:r>
              <a:rPr lang="en-US" sz="5000" smtClean="0">
                <a:solidFill>
                  <a:schemeClr val="bg1"/>
                </a:solidFill>
              </a:rPr>
              <a:t>7 </a:t>
            </a:r>
            <a:r>
              <a:rPr lang="en-US" sz="5000" dirty="0" smtClean="0">
                <a:solidFill>
                  <a:schemeClr val="bg1"/>
                </a:solidFill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pJVioFzPwLw/ToMukr9q7-I/AAAAAAAABl4/WNuzDmhGcUk/s1600/ByzantiumNovum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82589"/>
            <a:ext cx="370953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Californian FB" pitchFamily="18" charset="0"/>
                <a:ea typeface="Adobe Heiti Std R" pitchFamily="34" charset="-128"/>
              </a:rPr>
              <a:t>What were the major differences between the Eastern and Western Empires?</a:t>
            </a:r>
            <a:endParaRPr lang="en-US" sz="5000" dirty="0">
              <a:solidFill>
                <a:schemeClr val="bg1"/>
              </a:solidFill>
              <a:latin typeface="Californian FB" pitchFamily="18" charset="0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671" y="312738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4575" y="533400"/>
            <a:ext cx="5635625" cy="617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Californian FB" pitchFamily="18" charset="0"/>
                <a:ea typeface="Adobe Heiti Std R" pitchFamily="34" charset="-128"/>
              </a:rPr>
              <a:t>The Roman empire split into 2 parts. The Eastern Empire prospered for hundreds of years after the Western Empire fell.</a:t>
            </a:r>
            <a:endParaRPr lang="en-US" sz="5000" dirty="0">
              <a:solidFill>
                <a:schemeClr val="bg1"/>
              </a:solidFill>
              <a:latin typeface="Californian FB" pitchFamily="18" charset="0"/>
              <a:ea typeface="Adobe Heiti Std R" pitchFamily="34" charset="-128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img.docstoccdn.com/thumb/orig/495170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7" y="2971800"/>
            <a:ext cx="3913505" cy="29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lnSpcReduction="10000"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Justinian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P. 41</a:t>
            </a:r>
          </a:p>
          <a:p>
            <a:r>
              <a:rPr lang="en-US" sz="5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Theodora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P. 41</a:t>
            </a:r>
          </a:p>
          <a:p>
            <a:r>
              <a:rPr lang="en-US" sz="5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Byzantine Empire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Map p. 37</a:t>
            </a:r>
          </a:p>
          <a:p>
            <a:r>
              <a:rPr lang="en-US" sz="5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Mosaics</a:t>
            </a:r>
            <a:endParaRPr lang="en-US" sz="50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026" name="Picture 2" descr="http://www.duhaime.org/Portals/duhaime/images/Justin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252539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QWGB4aGBgYFyMfIBofHB8dIhwbHB0cHCggHx8lHyAaITEhJikrLi4uHR80ODMsNygtLisBCgoKDg0OGxAQGiwkHyQsLCwsLCwsLCwsLCwsLCwsLCwsLCwsLCwsLCwsLCwsLCwsLCwsLCwsLDc3NywsNywsN//AABEIAPoAyQMBIgACEQEDEQH/xAAbAAACAwEBAQAAAAAAAAAAAAAEBgIDBQcBAP/EAEQQAAEDAgQEAwUGBQIFAgcAAAECAxEAIQQSMUEFBlFhEyJxFDKBkcEHQqGx0fAjUmLh8RWSNFNyc7IkMxYXJTWCg8L/xAAYAQADAQEAAAAAAAAAAAAAAAAAAQIDBP/EACcRAAIDAAICAwACAQUAAAAAAAABAhEhEjEDQSJRYRMygQQUQlJx/9oADAMBAAIRAxEAPwBQ5XwRUSs6J0J61u8YZyYdw3BkARYmfpPxr7D4whOVDEBKSQhK7AeigO1YXta8U5BUgGNYMa2/zXFblKzq48cAOHNgLGeAR1M371s459KoAFwJI79NYNDOMNpUUoOc/eWZ1/pg/iQa8WpIEzJmB279x9YrVr2zF1fGJW4ZMkzvA2H5R+lehhS15UZlkzAtPrUGnUwsE3IETuqRr8KGbCnMyUuBKomCqJjUT1FPWaxhCCt6w88LdQ2XcvlBE362nsnSsxCirTQmCI2o1vHOltLfieQm6U7zc5uw17V4JIgC432+FTdBfIFUzlSc2nQVq4Lg+LcZDjLKixMSDBVf4SdhWdjQdO4Ma6V3Tg77SwHWPDUSyjw/DMlIQISiBr5ioxtNPlaIljOGYmUhUCAFRB1H9JB3Bsfwqt3CANIXuRNrWzED8K6bz7ymHEjFMBK1x/HRJzOiZUsHdQvtpXM33rJCZW3Jyn1J8pMRm1tVwr0RKzT4HgV4l0N+IEmCpZ3PRIsbkmBTBzXyu1hkLUwl1C2UozBSswVmkKki0x0G561o8McwnDmsrzqStSQtWQZ1lRsUpA0I0k3GtqXOcePnFeEUtONYVIPhlYMuE3lSvvTtrUxWlMwtvlb6Vc6zcHKAm8zF6pbdmOg/OiFPEje2/Ws23ZqkqBksBWa0wdvTSqFYQfdWkqUYCZv6UQFBCAoGFnUz1/tQz2Fy5fN5iAd7dj3rSF7pnJqz53C5SLi5gD6kx1tUUY1Q1MxMfGjnjbL1/KonDhQki3Wkp5pVNPGDIxCSIVqdZ3PWavDZgQCQT11j6VSrCEBUf3qrDYhSFyASdwRqKpVVxK5J5NGih3wSRlSVkDW4Fr76irmiDBtYDftafxod53NdceUWHbW/UmqHE3kC8aRtFTr/APTOcFF/gb4sLQgHU6nQTvNHeCv+Zv8A3VlsALV06bwDY1oezq/m/H+1DVAv419lPMfE/EVkasADIF7733TEd6G4UcgOXVVido7UDhm86gQPQC81o4gQIKYnQdfpFOuKojW8PXvIoCIMXsPhVDDalqIbGYwSbaAb1Zg8Gt5RSi5Ak3jTYVbwbGOYdxQCRmjIoKm3Q+v5zS6Vs2pQVIxXFza9taLVhwUpIkzc9T0qxoBWZIHqYj1071c43MSSRlyx1j3abkiKsrVgsgBBmCNDYg6x+INetkpUSNFfhUQYR4ajKZsdxPqfX8KJGUpVkmCSDOog/eA0NhRPrBeO1jIqSYJ3On+KcuQeRsNiML7S8tedSlRkVl8OLEkgTOhpJxGILZBTc2PUddOtO+N5MxTHDlrS+YUjxHGU+7AAKhm+8YkxUxTQ5sXH+aMay4WmsStbbLh8NSoVa6ZzESRBPzpjb5vw44b7L4Jz+D4YRl8pVfzZp+PWkTA/dmxiNfTW1aQRcCDrPprP51TsVpGL7GoAwgRG+/c09cd+0Bt/AHDFlfilCUXjInKdU3mbCl15JAyrtawm+8WozkHhzL3EEIxCQpBBIT91SgBAPajl9hjWGDgVhQyzoP2R6UYtJNjoL5vrHamH7VeHYbD4hsYcJbUUS4hAgCCIMbSmlFEuKgSE6W1Pb40pR9lRl6IPqKyQEzeAetGJQTEzI1uN9IqviCMmkgiD6CfXWvXVqymNT2o5ZSG47vZFwEqyj3gY/faicGmEOeJdwxkTNh/V6DpQmGZy3PvHXtRbCgVkr/ljTT1M1Eswa+z5IEX1A06mqH2VHzSUqGhFvha/xooIChCZG5vt2rxbhUogqAgCOs/lSTaG9Mt9cHuNf870VhHytKgCJOyhr0ipqbBMkXSZE39PUE7V7xziylqT5AjLBsN97jbtWik5YhKSWPoraztqi4UBYjfrRHtK/wCj5f2qk48OphViBb1oXP8A1H5Va/SZeC38OgwIARBtvf8AXrFDvP8AlggQNDeQOgvEfCr3ATnKUk79baCdyBVTbgcTli4/HvNTftjrgv1lGEKirymB1nrtRmhOnf8Az1NROXKAPKqdP796kSM0HQX+JqJOxpUTASNAbi477R8LV88gkCdD0/KrJAEyc2/p61UDAKjAm8D8B61HsbB8CkKdg6CwgfWjuJpJUciYJGVYze/BmYO8RpWYw4UlWUSTcRNh3roHJvKCMYwHHHFDxMwhFiAkkKB1uTGu1aO7sSlHh+iEhCnoS0lRJuQEze8adqY//iXiGIAwSQAT5C2EAKUIM5zqBBNxFbH2ecUawWNfaxDqUpQFNoWbCy5ue4g/Or+deZW2+Js4lohxCWwM7eU5idjfbvVGTdiXxrgmIwOUPtZSdCFAj0tvrW07ybigx4pDYJbLvhkkkJA3/qOsAEd6M575v/1BttptrIErCypREkgECINov+FF4fnzEnCra8NBWpBT4maIkQDlAiaT0K+zP5E5LdxjJdDiWwCQiU5sx6z0GnzrI4Pyw9iMccJMFpSvFUToEm5EdbR61ocC5oxeDZGHZKAgSQcsqkm8yYHpFZuG5hfw+JU82r/1CzK1EApVf7yRH4GhfQwnnnkxWALYzlbbklJA0I1T3tF/WhGuH4hptLwwzgQRZYEiDv1E0TzPxbFY3KpYbQhsQlCDYTr6km/atbj/AD8tzCpYQ14a1JyOqmU5QAPKEmZ7kHeh6qGrjor49xTrOYZYGvmAOptlm+m1DJBKExOY6f32inw4Hhx4SpSFJU6GklRk5kuRpH/VaO9LvCOQ8W/hximsgSZhJVClAWJHl7aEihJUDm27ZkwQQNba/HerNABtO1BpdMf1kkHtG/SKJYEAAaDeahplpnqVX6DarlqknqRvVasojUJ3j618EDNBmb3FIZFAuANUmf2aqxcGP5iPKBtUFtyQAFEH3ki2kWrSfQlSQW2zkSIJgD1HeDVdMXeGAUEGADNEeOelXY9vKM1poDOf2a1UrM7lHAxt4g5kkgjT97z0q9CgkSNfSL+nSqcI0ST0BiP0+FFKUIv+P7NRN6WrbsrbQSMpiTJnpPSrQ1adhYfDepqbIghV52AqvxpCkGxERGhuJHY7/Os7KIQdJF9fhtUSw48sNNoKlzICRcz+VE4Ztx15LTLWZ1Wgsdu/SmPl3FHhOKWjGsn+KkEKSAdCbgbj0iIq4r2RJ+jT+zvimGw+HdaxBS08FkOJcTCiI8uvmPSKW/8AXnkPYj2NxSGXFkgJAHvawCPLPWoc4cTTjsSt4ILaQkIAOttCraT+UVhBeXy3ChobQR1maYQSvTVawKR7x815A79zr3qh7BoPlQhSlg2yiT8co+lbXC+Wi8EErVMTEfD5dzTBypi28H7Rh1rQjEBfvGxKMspyk63tFZ07s2lODVRQl8Fwi3nC2iQoe9mTGX1BvJ6RetBHAXfaGmVKTlXPmmwCReRGo1itzF8TCccpX/uIcQlLhTHvJOxJEwJBofjmPVnaW0kIS2sklw3VmsoEA2Fo11i9NvezP+KT2ivjfLRayFtwuBagiJg5lWGm0761dxf7OnsOwXw6hcQXEwUwPWTMG5NVY/iTqw2UltAQtK4knMpJt9RF9Zrd41zq6vDqaaZGZxJSpRUCBIggDUgzr+FJP9G/FJejnmHxKsnllSQZhSe94P4a1b7S2sypszoYv84vXR8fzJhBgQFpQpaUQUBMSuDI06yayfsz4FhHWfEeaS6txak+cSEAXASNJP1p0mNeWUcOeY5CblNtBHX4frWxh+bMUw0htJTlQQUf09o+fzrY45ycBxBxvCoPhpSFe9ZtSptKj2mJtNL+L4a6z5XEiRuLj4GNdj3BrS6VGMnejXytylhH+Gu4l505znUpWYQ2QbSIud+8xXPcKohQCj70EXtB0+dEOIJSoJUoA2VsFR1G8U4PcZwP+kljIPaQAkJiCF/8wH+9MXWi0HEXzTBSR5dzBjXad6rcUR03JqrANgoBi5BE/OotAqSZOp2tp3rPikaWXtLjSe8/n61fhVqRKdlSrW071TsBBnWTpFvmaqW4kmVqvJ3+lKrGVvuQSDPaBUZ/pV/tq7LnT0G3r1qOc9D86pOsJouc8qPLqbD1NE4nC5QgkzOvw/Kg0vJMkggA9NenyrzMFKSQTli06Ak96jSrJluVGRYCPiaiUEfHQUY6yAryg5Z1O/aelBOvHymbFV0/lSWjCOF8UXhcSh1PmUBB2kHUTFq0OO8xLxzyHlpCUpGRABnKNSJOpJvNL+PVBABIGsdKL4Qy5iHcqU5pjNlER0VYQK1/48jP2FBAUoe9lzAFQSVH0gfv69Z4DwbDpZbQlCbokqUAVK6i+hqrl/gLDTaFugJUB5s50+B0O9LfE+LqzraQtPgycnl2uSJ6gx8DWLfs08cG8RdgOKJwq1tZUrQlag24F2WBGu+YEwYEW+FZXHOJJdfW+AEgJKb7AbA6k96xcRxVN0N3Um0nQdgP8VhHGLK0rUZyqBykW8pG3Smoyl+GrcPH+sZXcYhuCoGFXT5T1P1Jq7iDT6MOH/Z1eFIhStfNvGw2+Iq/7ROKu4llhbuEWwkE5VmPNI90QdIE361kL5gxzuELEZsOBBUEGCE3ylU5Y+E21qo+FLsmX+pl6NfhXDMViWFYhppBbRNiuFLjUJASdII1F6E4PiHMYssssqUuCLrjKNCSe01rcj4HiisMv2RbSWFZhBMqFzOS1jrrasrkjguNViHjhVpaU1KFqcEaz5SIN5B9Kb8cGT/uPJ9gb+NyuKZdQpCkGFIABEjraj+H4wEnw15QDMIOX8KXcY26H3vGu6FKC5P3pM+t6y0yTbUmn/Cn0wXn/wCys6Xy/i/Z3F5sygtWZSiZIPlEkkiQY/DSiltJx2M8FJKENozOr6i0ADTcC/5CkPC8VcSUoT5yQEwZ1NhF5ph4RxZTThUiA4BC0KEEA7EEWqPlHsfCPk/rjLecuWm8K2l1tcpkpIIi940t/ekFybk79dafcP43EllLqUNtsyQkEiVHcyDmFu2sVnc4cBbwyEKbVKlEgp1AjdMj92reGHO8xmLgTlSB9P1rzwFJlIKpkSCPmKhhnUpgq2+6NxuK2eKMoQuGl5kFIUD/ANQkj1GhrOWM0XRmrI8o0EgmNRr+Zj5VJtSUqIOhGp6ix+YqKJIIAj696k+xmCcyTIMEH9761NjKlgApKbp/Xcd9qI8X+n8a9Un7oHr29KB8Vf8AKn5mjsVhaZgkiCJsB61BuQACL1ayQkSklJIj1BG81G4F42i1Io+dcsEg2iYnfYRXqcoSdQTHoaiUwo7iOleJmLkfCgAfiLfmTpv/AIFN/ImL9lWtDyVMlfmHiJKJA2kxWJwHFNMYtl11MtJJB3ykgwq+sEzTpzfx/CuYbw0OJfUpeaLnKBMkkEQbir2qJUblRDnjjwdCUMqJSkysgg5zECDcmJiBvFJ/G2MSght9tTQUAUyIzjUQe1ra1F9vEpbaf8JSWUqBSsIlJIMgntIHat7DY17jmJZbfKUJbStZyakAD3QdTMW9aUY/ZpLyKPxj/kR4LZJ+HrOoPSrVtKWczTbigADKUkxF7xpW/jeE5sc5hEKU62yDAEZlHynKpQiQFGCbwJ3ozij+KaKkh9nCpCshZbUBcQJiCTb7x1irswot5v5rxGJwqWXcI62ElKlrKVR5QYiUjLrV/C/tGZawPsymHC4lstiCAgkzCiDob9KFwvOONQFIUWsQkiM1us6jWe9MGA4+lxClPcM8QpBBIAUE7nVM/wCKV/aHxMPkHnoYJlxpbTrxU5KAmAE2v3EnoKzsHx/iAxDz2HQ4leIJUoBEpue4iR1rf49zj4AyYbDNpUpKUlam4k5YJCdYPU30pS4r44cCMWtaQEyUAyoCLQDYdb1Sp7QcQXEsYhClLeaX5ic6tbnuLTJ070BhiLn+UWmnLlPEtJWE+1qbynMEuJ8i1C4BkkC+9qK5y4A2pHjtrQMSIKm2/dIGuUCb7ybHtS5K6Di10ZfCuD4rCob4mltK2UKC/MQSBMSRe17GvuZePvY/FJeYYUCkBICU5yTcmYEkHoele8I4njuIBrAIUnwxdQ90ETJKiASfQCiOJcNxHBcQhZyLS5OTKTByxmCgRIPm/Gq/GSu7AEcVeGbLLTqAQoKEERoCFCfhTpw/kwYxhh3FuuKcUnN5SIANwIyxa/rXOuMcVXi8Sp9QCVLNwBYRAG17UaOasU014KHT4YBBTAJSDrlOo+dTFNYjWUuSt9lD+GQ26tuy/DUpOZN8wBgEfKvHESFQZiYBtG/51DBNZQSLzeTqam2u4lNs0ETr1vFqiT0F0UhwGJkDfp+F6v8AGK8x2tdWthA/Kq8VYKKE5QkSBM/SvVASlSgYPe0n0NJjRJ0QASZOlv3NQ+H4f3r5xtebKMsQDM7HQWtNQ8Y9vxpUFlgbveDAi3XrUYkEk7n869AAtJgd6mowAADruf0oAgInymbSailkGZSTc+n51OInr2qCXj1hO31oAg+0XE2i3U60MwgqSpIMde9FPJBbIBmgvDBA2UB860h0S3UhkxPOWIODTgylIFgV7qSNAYHpfpTWxwLAt8LTigoF9tAX4jbpClOA+5a8E2gDvXNkBaYsFjX9mh3CkgnIQrr26VX4QMXCsWpDRSF5FLV4jjqbrVmScrafvZiZJA60RiuLKZzNt4ZtqUw4cRKnFnWdQAb1ocphKmlZUS8ypLiATZQIuiIInX4a1k8wYprEOqWvOhxRAyqvl6wQb9dN6V7Q6o2WOK+MgDF4cMpeH8N5tJCAQYK4H8oJJknSi+XMW422pCVpWptaspkmZ3ExKZ8w2tWbgMUXGk4HCJW4XSQpazCSBsBOkyTOvTam1GC8ElLTISQkNkJPlUUznXm2+9tNqifVFxEbHrU9i3VJhZC8jZ1Ej3VA/wBJAPTWiW+MJaH8BKVrsteJxIJzEC5QEmYB02r3g/DfacS40qAVuKkTGl4Fje0i2tbHH+CeEy3m8dbE5Wz5TlQdUrEpUDMxe/Y2pvsGzCwvHHMWfBVg2sTlKlfwcyTeZOpMeY69flZynjVNPqQw254bkpU0pNkK2BVmg7puR9aFwLIZQrw0qQtSsviqISpCRZSUISowTpJOlOfLXDizhUrWlSEqclJSdh99YMSIB/m1TApypEqxIw+KVw7iTmVvMUmzYjeCAbkCJO9Uc38edxrvivAJSiyWwdAYn1JgSa85xXlxzqmHCpKohczMhO8dZrKThytRzKKl9ACSeum0Cq/SWVocJ9wRfXpVDaTmgazcmjsO266CGGlqCR5sqSY9Y0qvD4W8mQZIKSIIIixmneB3hpqZITIMpNp0FtRPXT5iqG037A/5qx/FDww2So5CTlAlIzRf1sKrw7QAWo2SCIlXX0rBGpNBEgqFunpepvJAy3kWIH61CSQkTJm3YdBXyXcxIGsxFAFYb8yshIGug71b4f7v+tRSuLH8KjkT/X8z+tFiLnm0g+UkykTYiDe16gUgZTt3OlfPKMiACSOtVvmEpMaHzCkUeJSJIkmdT2No+tXPNQqFEeWQZGm1V+IkpVlBB7iKi22bQL9DvTEeqxCdE3npanj7NuU8Him3VPjOtKsuXPlyjWbHXvSRiLEGMo0MRf4VDCYNx59DaCUl1QQCVdd1fvariTI3MFyivE49/DYVYDTRMrUbATG11GSflrQfOXL72EdDKleIkjMkpGsWIiJkdL028T4A/wAGR7XhXs5zBDqVtwkgyOskZwAPXvWRgeaxicUrE4wkKQjKwG0SEdVAE673PWqv2QNHJmCaaYQ4c48Vv+KNLj3Tf3YuZ79Ku4zy4hxHjLyhxQTBTAEWObKLqMdJJmszgePcLebMt0hWYHPJSTobnpM7UwcPdSmUtzlWkXKFE5jplKtbTrb3YmaxuzRRJ8B4cllPgpypUYhxYCDpfIBrAykExeZ6VJmHFFKlKUMjqwpJyqJE3kG0pUbRuKE4jxVCTiJVkUlKU5TlU5pcglWozW+dDcs48PLcIbUgoQtOZspKgmDZSSCYICRaTYVXsKaQscuZRiyc4T5lwomdDudSTER6iujvvJXlHmU04EmFJACQVgKGWIMSkHeFVz7Bt+HiyoFOTPfza5jdPUQTem9xILnniQAElCr+UhUpQoiFWsoTcCpk/kPjaNbDcvsMuKWhlsKCwQcsBKSADrMAHMqwrN48uW1ha7g5QpFpm+QJP3Z19DeiMa6spU4U5UqGZPiKJVGWVDL7qAnzaqP0KbxvEKdWFEKSUt5usBJJJ7bKsBtpTbvEJR9sSeaOHracBKSEqJCbXOWJJG0yD6GtPkrjmHwqHVOgl06CJKhsAdBB1PejebcP/AK1QoKOVKyu6CkaEdVCwveFdBSrwNxtD7KnwS1nSVCNUg9O8AxW8dWmUsYxcoc2owofSrOkOLzoKEhRSq4mFWsDYnpWXjsX47zrxkBaysDcWi8bwBWx9oGOweIeYTgU7ZVEDKFSRkF9SL60uJQQrKHPNprNKStWVEm21A11v+zRKssIjMVR5piJNx+EfM0KG1TrMDU187mAMQSAZHT0rHssk4csXAM/nPSvm3VBQUlOa8naPjN6i85BSNb/ACsam08cpzKg/wAsj61VYB64okiABeSTvVsHoj5f3oZ12/X02rzxR0Pyop/Q0EOtgjXU7dLmoFGoBEd+9TLeZJ279x0qooyCSYHrr8hUfgMsfGVxTe6Tfv6fOpsN3JAv66VViD4qy4TcgJPeABP4V80UjYgzfeekfjTaVAXrWcqjPm831qAUYCgYKSFJUDeRcGdr0Q4xCEmUkLnyzcZY1G2tVsstKlKiQqJCdAY1HyqUx+h5wWDxPFuHFzE4sJSjOUoSgAEomFOn9Os1zJt0pCcoF70/cm8ttOMLW4p3KtRQW0OFIsBqB3/KljjfBvAxCmGyFpBBlUCAQDBk636VspKjKqYTybxYpxHhuqIQuQMoHmULhO+txaLmulZB4LYWQyM4BB8xSJlIBJjMCRe42FcTxSlIX0KTIg2EdD8K6zwziIeabAKylWRSSiJlMKN4gQRJ2sanyLEy4MM5lIVh8QlDvnzAxHvCBAFpEkRJnTaljB8QxOEc8V7CZkBogqaNiFAAKMSBFh3mnvjKGG2hiH1lAIiJ1icvuiSQMx6XpMx3MmFS0ssqWpx15KzAIJSgEDPIAMQLenSpjnop70ZvCuEPvhawlLGHUSMzsg67b212FPLJKmkoaEKRAMRJFwSo/cQQARHmInel1P2hMqQUFLzeZvKVAIVJgCVZgT8r2rW4bxjDuYj+E8FJylbhQhSTc2LhVPu2EC4miSEv0JDykGJU4k2SDpefJAFxYnewI2FKnM48Bhxcw4tJaIUDPngqKfQHXSZptxeLUoWlDhCkthMhYM3cKbiIj5965jz1jkqcbaBCktJuSLydiRra/rR4lcgn/UwC4EAZYEiJA21r5gjyZ5gKEg9LTpUmUrVAhMAb2qzh2HDr6EOKShGcBRJ0EgGO9dBiPHP/ALCrD4ZWD8IOhQKvCMHJlOtpmY70nJiJmOwn866/zPy7hEYB5TaAgpbzIUDJJGg1gyQRXJG2jMTM7xeJ22NY8rRcStSjCoP4UOXDl8ySDFjVozGZJURIAiNNK8QmYHmPUdbXtSRRNLPmF7x0+f0qyCEixMqgR+nSvWliTYiw2jvvUmyqEdyIjW/+aTYzxTMKhRywJ16k9u1X+Gn/AJg/3f2qrFIUhSyenppNB5Fdf38qOwsuZA8Q2JBjvU1g3BsBcCvWHJkkxH7vUCyFCVEq07D4AUPvQLkN6XtFRFjCREG9vy61FSdjp66DpV3B+H4vEBfs7ReSmUzlnU2v1ojFsG0iJVNwpJAE2Jq7EuJMBKYhIkzMnc/vpVCxlUEKCkOtjKtCk6G9vSI+NVuJUUmTEg/DufhUtUxp2PfJnLOKXhvGaxQa8TNlTGaYkSZsLg7HSlH/AEzEOOOBQLriVnOoHU/FP70px5MOLSwoIyeHllBWTCVKE2gEqE/djfWhOCcTThwW3wpLmdUqiQsqMwMu960juGUhBxySHSFJUlQMEKifjtTXyZxcoHhBPnaV5SVCySqSJ3vGnU0ZjcM1jHvGcSckBKEpUbxqVW1M/KKxmnBh+JEsiUaZR3TJAnem5J3Ecc1nWpbdQvM34n8NQCoBKcyRYFW5F/hSTzCnCofAGHSAU5fM0pIvHmzAwsd4kfIVq8P4rm8QRmC0y4hIuRplEj3gmdK22cYwQuE5YWDlgCQmBKkkxoNwLRWSdGlHPcDwXDqcbCnQSYBCEKgmRlubTJ3tT+5w3wXc/hMAwYUkRkhJ96B5ibWNtxVbvFMNmJbuVm58qRCRaY230ntWTieOtZdVZUqOVtsjUEgSU3jQ3Op0obbCrCeP8U8FlSoOZ3yIKlAQCL2kEADfrXGse9ncUdpME6kbT+FOHHS84kvLMpSMudd0ptYGxEGelK2EwwNzlOunX8q18VKNkeTcJ8LZcObw21rjUpQVAesC1W4bDLU/lKSlbikpAIi6iIBm4m1dK5G4ggYJLbWVKwpWcCxubK7270q814oKxedonMMkqG6wdfyo5snibPHOU304YqOKLobElu4EJn3fNBgdRSclxQSUpMTEj/P0p34+5jDhVABBQRC8oMlO9yI+XQ0k4Vqc2YgKglPeNr6WpSxFRKFki06nU1PCtSu9wBt1NqpCJUkazJ+VSbUUKlJudtRHcUiqI4hKQTAAOn0EWv8A3ohxEZQibHY6QNaEQVKVlABMyI7danicMs5TYKCb9PShx+xWWPqJ1Ous19m71FDYzKURA006a1DOn9pP6UgsmlsJAuLk23sNZqRcgqEGwkRv1rX4ZimGgsPNpcUuMpsYJEQI06zrtWXtAHm3nb496ctH06K1ozI859B0O3rXS+V3J4UwUwnw1lC4JBkBZvHVWX4VzZpVwZBULG+vz0pl5T5gThMyFlPgvkBfVC9nAnUiNR2miP0TI++09af9QQUJSc2HRKh95WZVydDYClkpFjBm+YflN63mMG9xTH4hxlxuxkLcmIHlRYdQBWI9hy04pl6AsKMkGQqD90inOIoy9DRyrzWWmwwWlLgyCkiYJkiDS84/7ViHHXD5VE+8bAZbGR0gCn7kDG4VDBbUtCXipXiFcQoT5RJtAED4GkDH4htGIxAb8rRWcgOkGR8pJNPx6xTTGDlHhuLxDSnW8kAhMuGAopEQkjeIHrQWG4a5/qRS+khSEZiExEwIgg+m9bXKHNScLg22cQ24lCSpSVpRMyZiBedRQnC8Qcbi8RiAFBo5UJE3AgCba6SRScatopPodeFYJlaCfDXmCiS5eWzvKpg6C0mDNL+J5YxCJcCS6iSoFN5B3g30mJ61s8vF1DSytaQFyn3bgLUo5ha6hMZY/mN7Ct5t+EhbavIFhMASCmcsKAlSbkmR2tUUU20zmfEcJiU+XKopWJUCIzRr5UpEjTWtPgXCXFoKltgABJzLBAERGvfURXScRiFBRzLbAAyk7gL3g2FY3FscTH3rTIskBPvFI+9aTSkqQ4zbwSOecEhGEX4Q0gLPqoTNtBb5mkLDoSW0xtcydYN7bdq63x3AB3DYhtLic6kFSMptaDJInUggza1cjwmJbS2pogleaUrB8sWsZvGulXDYEypSLUtKdWQhMBIki3yPavMI7lWhQnMghcSIBB00m0fjRnBCiXUrUAVaSYk3gAaG3W2lVYRlJegkBBWmTMQJ86Z6m8egrSviZptyHHF82oSxmDa8yk2CkWmBcq+g1pIbTAA8pnU9e9dbx2EZ9kWlQAaCNjAsJGU9a5I1YebpYg69h+96mX9So9kgb6xECqlYkaK3GgH7MVchvLClbjbb4dapbIMryxJ/LrNQuymEYRtKR5TBOsfSoPuEZiqZiw2V2r3BICVTME6CdJmT8q98QZZJJCTa23XrNHsfogJtFyr5fsVZHf8AChnGLSAoKJsAd6s9mX/MfnTpAWLbAQZMk9BYDcnvRvB8GHVKAWlKUiTP3hP4DvQeJUFnyEpTEAHXvMd7fCqkYYEwVEWuRIA/WmutKb5LOyTggLdTlFikAGYvEg1scO4rghgltqaWcYQQXCJPvCwM2AA9awHU+Upy2TlUYtIGuvW1bXM3HcM+pHgtpQEymYjykDbU3m5qlHMMbA8JinGD4jK1NrUIJB1HQg+tH8Db4d7K8rErV7Qc2S5kECUqSNDKtSaznXApoCFlYsTHlgRlKYJ9DPWojgbroWtDSlNpuSkGAN5MRpfW1NP7JV9DPyDgmXgXHQVqTCSmYiZk+UgzRWP4bhGeLMIVAa8q1BapCSQqEknuEnzbEV5yLySvENF0vKabJKUhGqiDcm8RNutWYvlJKeIJZdUpaXElebQEDQTmJGkbdqjLbLbvB753DD2BdlbY8pLZzD303TET00FIHKCm28LKFgKUrzCLhaidAbmBae1Ec98tssYRDrUoIdG5MyFDc7WrE4xi/AxLamUiSiSpbZAJJvlFpPpRXJDXxG3CLKiVKSCWU50rGx3+IGvQettVXirMBTSjlgyCFAkgwb22saX+B8xhbYbhYdCsrgi0Kk5pmRmBj49abmuLtOEuFbgyEtD3FCSRNgCYzACVHalSHy9lWLwqpUsuAKhIskaDrvbMbUMptC5SpYXkXMAzYJ92BreRBI3FEYDCpddORUBIIEs5STFzJVCxYH40TicElGGWoKhSSpZ7G/iAATr5o1gq+FQ4lKRm4h5YyqR/DT7qgSJgaQBaetco5p4IprGQhJyOqlBA3OqfgfzrpHEeIspzJtGWIdcCVSYULKOcmCDZPa1Kf+ou4gZwMwQlQOUEBMgSVKMBM2NpMTpTjyjbCXFqmYPBuWMRiM4SkHIYMm03FlE6209OtFYLgyziEYNSfDcKwmDtMyba2vTfyFzHgmsIWXVhtaVKMlJgg/D4Vgc1cWS9jkOYMkrQEBK0j31J2j5D41o7bozVJDbxj7P2G2FBt1wLSgqBUrynKLgpGk6dq5mUwkHqJGnw0p95o45xD2TM60hpJAQtQJk5j7oGnX51z5MyD2sY1qGhxZc+2pISpRGl4Hu+lVBO8QknT8ienpXoczETpsdu9WRMpGgj/FulIsHcF5IOUdvxNfIsPesLgHSvg1BJJhI2mx/tV2EZzqlQ8iAVX37mNgL/ACpiS08QZ8590QJ1gm/xtXvtfrU+LMLRkzIUhtQzJkRmPXTpoOlCZ6uMU1ZPJ+i4uHOEZbxJIOxq19Agga+uvrXrS0iwuqLz9eleuwgZlkmbGB9Kz28LToFLqoi0myVHX0k2jsdK2ON43DYpjDt4fDllbQ/irgQdAbpJKr3k3rFXhHHklyIbnLIExbpvbU/CuzDlzBoYKA0A3knPPmUT9/MDWzdIzlTeCuzyEnwkp8SXMvlOXymbpBB+PzqHB+bUM4RLakqCm1FBSkSCbxc39awsNzZjQ2WkLEAQFqTKo2g9Nb1lJxSkNqS42FEHymTb1Tpp0qIr7YlaHjlbnV5tktIw4dCVqICJ8iSSqDA76mss453ieIzqlrKmEhP3QDbuTJ7U1ciPIXhG0BxKHJJcJygkybjqIgT2pdx7izxVXsKQ4uwVlukqAGc9hOWTpImmu2NgHNnA8Qw0hxa1LaK8okmUq10JiD11tR7eC9twyCtS1kSYbAkQCIlVpk6A3Aq37RsbjPCQ2+14beaQUqCgsiYNhaLmJ3pT4LzC7hCpKTKVC8agn7yZ3Hy1p02s7GnfYc/wzE4WVmUoKskpsVCbSNpuKZOGcVZUwp5wtC4T4ZMFMaAbkAAqn1qhHHUvz4bkQEBDSgJW51VOsKgehmo8f5PJ87CJflSi2k+VSf6c2hBMRcE9KhJt1IeJfEOxWOaUl1xhwqQiFApUcvlCSpOsgGIuN6GZ5nZGZJSBmGZMEKyqTPvqF5JIixPUilxnljFqEllTYsFKKgmQqwFj5ptIph9gaSpKvCShSZBUtUp90XMqMSJ0vaiSiumEJN60Kz5exDq3lJWouEpRMHsACbmIAt3vU+KYb2VnIq+IeuVA2SjdPpt6TWrjuPtsiGx4jsz4gVKbnNCdwOwjWlXEvKdUpxUqVueg0iNgK1jb7Ica07LybyzhkYRKghDi3AC4pXnvHujoB2pM4wGuHcVkCGT5lJSJKMwiI1tc/Gt/kzlZTmDSp7EvpSvzISheXLsDMSZ6TFxS7w7gwRxX2fGK8XcKUSc4A8tzeTb1vULtgzW525uwr+C9naUsqWQrMpBAGUg6m99BAO8xWDynyMrFtlzxQ2i4TaSrqY2G3W1OvO+Ew68I4S2hBbTKFRliNBbWdI70m8qc3rwzXhoT4iQDM2yzcjuJNNXxwl9mDxfhy8K/4TsEI3ToofzCdqoQ7mJCYjbv39K1uH4U8Sx4DhICySY2AvlFMf2g8msYbDB5oFKwsAysnNNrZtI7UNevZXIRIzHsPpvfat3hTSVpW8FIjDwrKoj+IYmNfdA/Gs3gqGXHC2+ooGWxB1V0n4+lZjmFyrWgKzICjCgPeCd/Q0lD7HbeIbOYebE4uG/DUhoDNNpzehMZflPaln2lv/mD/YqpBpTkBKgUpFyemsDe1e+D2boqK9msfiqLHFBOmnQ7/wB6DU8XV5lSUjbt0obFuFZmbbfDtXR+DcnsltOcr8RSQcydBm0MHYelPiodmLd9DpwXiLBw7akFKWgi6bQIFwR1iuP/AOruqztoec9nzHw0FRjLmOXXtFqhxdst+KkFPlJTCZgkG51ocDyJAII37fOk1SHF26NEYZ0+X3TF46d6HfbAUEpBEDU370fhcc2loZgSofdP4Ea6fWs8jOqQkqKiAE736dSdKyV2dUlFRH7gvJeGQy0p4lTixmOXQAmQLgnT8tKE5IxbPD8biUOqARlyhYvMEEfMEVfhMFxBjDSotENp+8RmQB1I3AMTetP7PuCMuhx55PiOGBK0mIVckA6iRE1aOR9gn2mcyM4jDIQwsKIXnKoPkEECTsSdqX+HclPv4fxAtACrjMYzHa8W7GtP7SeDIw7qFMAJDyTKU3ykG6gJ0Nh0tatHhHNrKGGmsUHELbQEk5bKIH3QDcx1ApttJUNKzmnEMN4SltFMOJMG4ta8xqYjQ1PCcZxTRGR1xNjvNjqLz0/CjeYseMRi3XRCULUmARcAJCcxm4MJnXenvCNICMoQkt5bkoGnWdRvVuX4KhEc5uxim8viqIgJjKnbTRPwrKfxbrxPiKUom5zHfsOv602cpYNDuISFkpSXBAn3heQDFtALXpu555ewowxU20htbc5Sm0kxIMamTN5NqSmr6DTmnAuXncQohAHkTOYmAJ90ye/Y6GjONcuP4NIW4UlKtFJOYEkgQqYBudIo/lLjDeG8Zt0qhUHMkTEaDrofzrznXmJGIZQ20FHz5iSMsQNB1n6ChuTlQVgZwF7iXsqPCjwpJRmAkgn7uYe6TWVw/A4niGMUSvKsD+IsiMuWE6JgybWEXmnFjmXDFtEuhGVABT/LA0Fvlek/B8yhjGvYhtsrbdmUzcixMnY5vN2miLq6GFc18HfZb8Q4pb7aIHnHuTuRcXMAUoQtUSTBsAk6eoFM3NfMS3WfCDfhpcVclUmBeAIsJMzWA06Q4gIjy3uLXiZF7UXgoxtnuFbLS0LbcUhafMFJVcEb/wBjrW9gOLPcQxDaMW4XEoClBBAAJAnQATPztFZuJ4bcKSdTcb69OlZeJSpBKpKVJ6GNP3NKMrL8nj4jnzdwtn2cOZEtrzJCYAGadQRN49JEXpNlIgE2FjaJ9flFOf2aYJvG4k+1HxA2jMhCzIUTGoOsaxW79rXBMM20l9tKG3irLAEZx94kaZh/N31rT8Mk2ujlzOpgmO3T16URHr/uqrPKfJr0I2qWU9T8hWL7NdKvCSADdOYC+us2O9bXDeZcU234ecZUpKUmBmE6EHtsDWHhFSnJaCZMjppBoxShAuDefTpVzfomKG7k/kY4tk4hx3KlWZItMncq00M0tcf4ScE+tlxWZIgpKZIIIJEzcfu9b3KvOq8GjJ4QcaklIJggmZg9Cdqua4PiOKqViVFLaVnLBE2AFuwFr60J32TTQr8N4erELCWh4jh+6Ln9IHWaPcYfwOKw68Q0UZFBYSSDmAMTYkW6VucIJ4PxA+PK0lspzJEkgwZHxEXq/mzm1jGPYYZVIZQvMVKF1gkZkwNBFqVDbZscY51wy2XQGXRnQUoUoQCSLRBnXtStydy25i0u5F+GlACQozE5gYJBnSY9RT1zPx/CrwzzRWhUtkIbSbzHlgA2vHSk3lHnNOD8RlTanEkg+UgZTEEX2iKS6B9mvwjl4scQaaxUugpztuFRhOU2Tc3vt3pj+1ANnAOlZAUkAtnfNsB+NKPE+Iji2KbaabIbbSZ8QkQZHm8p1Gw3rM575TXhsO24HVLSFZTmJsTJTlCie80Vo69ic0hahIXJOtgdYo1GNxKU5C4VIAjLKhb4X3OtCOJMCCDF7iNNqg3h1SAlSu/oKvvbJbSwvRi3EqCgkEjQBarel5ojinHMTiIDxUoDRM2GnzPrQ7yD9yR61U8tVpvOpA+R6CknliuLN37PMCh/HobfHlgqyk+8U6Ax+7U7/afy5hm2A4ylDTuYAAGAsK1kdtZiuc8A4YcRi0NhZT5SSoapA1I700czctlDRdZecPhjzBwycsiSPjePhQ3uleh/5c5awowjYLaHEqbBU4b5iRc9t65ElLbb7spCUJUcqptlzXMEnam3g/J3EFYcE4ooCk+VrOrQiwtYT0pY5a4H4+NGHXb3g4ABIy6pB6nrtSiloMF5ixDbuVLRClJvI9Jj1NZjJBTOXses6fgRT/zRy6ynDOONpDamuhJzCYvO/Q60rYfl/EvNnEpZUpvcpIBJH8qTc7zHwmnjWDWMgrGpjzGTeQBvGo2is/BtJIM5iOwEHsTGtUvKSSkJECfNJII02PStHB4YuOpw2HOdx0gCDYHfN6CamuKw1n5uXZRwvELRlU2ShUQFBRTBPcfKult8jrxDLbuPxa1OeGMiYEIChMHcnqaWuOcivYVsuEpU2gAuAA2vAOtxJ9341b/8yVpaShTaXFIQEhxKvKYFs1tesa1e1hhnsUg0pp9xhfvoUUE7EpO3bvRPsR6H9/CsfGY1S8Qt5fvLXmV2kkx6CYo32tP8xpTi2xxkqIYM+WT32/SnThfJpyJexJLbeaAhIzOLtolMdd7/AA1pT4InzNf95I+HltXdOM/8WezKY7SozSl/YG6Qjc6cMbw+CbyNJR4jwIzLzLhKTKdI97LoTvQfJ3PC8GktLb8Rq6hBgpJNxpB+NaH2mqPh4P8A6FfmKSVjy/L8zUMqKsYcXiV8WxYUQG0oQY3CRI1O5k6UNzXym5g0JWhwLZWQD5Yyq2BEkwes0ZyCf4ih6/mmmb7Tv+A//c1+RqosTWmPjuUWGmYClF8N5swsmdYgfrUOReTG8Qz7S+ogKJCEoA+6YJJInWRHarsUs+zOGTPgrv8ACtf7IDOAV2eVH+0VPJ8WN9izjWV8Kxwbw5LoWkKym5VmtBy7gg199oXMGIcwyGHcMWipxKsxBMxMASImY3pmxH/3tXbDo+tS+1YTw5E7PIj8aquhN4cexOIIjzEA6iNfnV7PErJSnXuBV7wlIntVeJbAFgBrtRGWUKUPZYviRT78X0hP1EUOnGoAIgkkwDtWW6fd9B9ai37377VfFOOmfUsNrgmNU1ig4iAUgzHTee3bemTiGNx7jK/FRkaIBVLZSCNYBUL+grD5RE8RZBuM6Lf/AJJrtvPA/wDQ4j/tK/Kk8o1Qk8F5+eDSU+z+L4aQnOCdQBBVCYGk7UmKxmIdxWZv/wB91dvDsQo/Xf411PlMRgMKBYKN438w160k8ppH+tRtmdt8TSj2wa6Leb+H8Q9nC31pWgRmSiNTYTCRN7TRXBOdW2sMyhbboU2jKEgCDEzF5GxJpu52/wCCV/0fSfzrj/Fthtmc/wDBFC1UDNnhvLq8fiHS2tGUqUc4FpkG6TeBOm/WjOI8Dd4Q4ziUqS4kK84SMoBOovPlIkTU/sgP/qcR/wBv/wDqmv7Vx/8ATl/9Sf8Ayov5UKssTuaPtLVi8OvDtsBAcEKVnzGJmwgDYXrM5HwoLeMbcUlKvCSUIXAzGZKQFdthe9K+PEFMW8if/EU6fZYZ4k2d/ZlflWjVKkQmGcX5aw+KZUpkhjEN2S0TKFJF5SVG06zpoN65t7Mv+VXy/tXXuSvM4xmv5V633Z/U/OlqhPB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hQWGB4aGBgYFyMfIBofHB8dIhwbHB0cHCggHx8lHyAaITEhJikrLi4uHR80ODMsNygtLisBCgoKDg0OGxAQGiwkHyQsLCwsLCwsLCwsLCwsLCwsLCwsLCwsLCwsLCwsLCwsLCwsLCwsLCwsLDc3NywsNywsN//AABEIAPoAyQMBIgACEQEDEQH/xAAbAAACAwEBAQAAAAAAAAAAAAAEBgIDBQcBAP/EAEQQAAEDAgQEAwUGBQIFAgcAAAECAxEAIQQSMUEFBlFhEyJxFDKBkcEHQqGx0fAjUmLh8RWSNFNyc7IkMxYXJTWCg8L/xAAYAQADAQEAAAAAAAAAAAAAAAAAAQIDBP/EACcRAAIDAAICAwACAQUAAAAAAAABAhEhEjEDQSJRYRMygQQUQlJx/9oADAMBAAIRAxEAPwBQ5XwRUSs6J0J61u8YZyYdw3BkARYmfpPxr7D4whOVDEBKSQhK7AeigO1YXta8U5BUgGNYMa2/zXFblKzq48cAOHNgLGeAR1M371s459KoAFwJI79NYNDOMNpUUoOc/eWZ1/pg/iQa8WpIEzJmB279x9YrVr2zF1fGJW4ZMkzvA2H5R+lehhS15UZlkzAtPrUGnUwsE3IETuqRr8KGbCnMyUuBKomCqJjUT1FPWaxhCCt6w88LdQ2XcvlBE362nsnSsxCirTQmCI2o1vHOltLfieQm6U7zc5uw17V4JIgC432+FTdBfIFUzlSc2nQVq4Lg+LcZDjLKixMSDBVf4SdhWdjQdO4Ma6V3Tg77SwHWPDUSyjw/DMlIQISiBr5ioxtNPlaIljOGYmUhUCAFRB1H9JB3Bsfwqt3CANIXuRNrWzED8K6bz7ymHEjFMBK1x/HRJzOiZUsHdQvtpXM33rJCZW3Jyn1J8pMRm1tVwr0RKzT4HgV4l0N+IEmCpZ3PRIsbkmBTBzXyu1hkLUwl1C2UozBSswVmkKki0x0G561o8McwnDmsrzqStSQtWQZ1lRsUpA0I0k3GtqXOcePnFeEUtONYVIPhlYMuE3lSvvTtrUxWlMwtvlb6Vc6zcHKAm8zF6pbdmOg/OiFPEje2/Ws23ZqkqBksBWa0wdvTSqFYQfdWkqUYCZv6UQFBCAoGFnUz1/tQz2Fy5fN5iAd7dj3rSF7pnJqz53C5SLi5gD6kx1tUUY1Q1MxMfGjnjbL1/KonDhQki3Wkp5pVNPGDIxCSIVqdZ3PWavDZgQCQT11j6VSrCEBUf3qrDYhSFyASdwRqKpVVxK5J5NGih3wSRlSVkDW4Fr76irmiDBtYDftafxod53NdceUWHbW/UmqHE3kC8aRtFTr/APTOcFF/gb4sLQgHU6nQTvNHeCv+Zv8A3VlsALV06bwDY1oezq/m/H+1DVAv419lPMfE/EVkasADIF7733TEd6G4UcgOXVVido7UDhm86gQPQC81o4gQIKYnQdfpFOuKojW8PXvIoCIMXsPhVDDalqIbGYwSbaAb1Zg8Gt5RSi5Ak3jTYVbwbGOYdxQCRmjIoKm3Q+v5zS6Vs2pQVIxXFza9taLVhwUpIkzc9T0qxoBWZIHqYj1071c43MSSRlyx1j3abkiKsrVgsgBBmCNDYg6x+INetkpUSNFfhUQYR4ajKZsdxPqfX8KJGUpVkmCSDOog/eA0NhRPrBeO1jIqSYJ3On+KcuQeRsNiML7S8tedSlRkVl8OLEkgTOhpJxGILZBTc2PUddOtO+N5MxTHDlrS+YUjxHGU+7AAKhm+8YkxUxTQ5sXH+aMay4WmsStbbLh8NSoVa6ZzESRBPzpjb5vw44b7L4Jz+D4YRl8pVfzZp+PWkTA/dmxiNfTW1aQRcCDrPprP51TsVpGL7GoAwgRG+/c09cd+0Bt/AHDFlfilCUXjInKdU3mbCl15JAyrtawm+8WozkHhzL3EEIxCQpBBIT91SgBAPajl9hjWGDgVhQyzoP2R6UYtJNjoL5vrHamH7VeHYbD4hsYcJbUUS4hAgCCIMbSmlFEuKgSE6W1Pb40pR9lRl6IPqKyQEzeAetGJQTEzI1uN9IqviCMmkgiD6CfXWvXVqymNT2o5ZSG47vZFwEqyj3gY/faicGmEOeJdwxkTNh/V6DpQmGZy3PvHXtRbCgVkr/ljTT1M1Eswa+z5IEX1A06mqH2VHzSUqGhFvha/xooIChCZG5vt2rxbhUogqAgCOs/lSTaG9Mt9cHuNf870VhHytKgCJOyhr0ipqbBMkXSZE39PUE7V7xziylqT5AjLBsN97jbtWik5YhKSWPoraztqi4UBYjfrRHtK/wCj5f2qk48OphViBb1oXP8A1H5Va/SZeC38OgwIARBtvf8AXrFDvP8AlggQNDeQOgvEfCr3ATnKUk79baCdyBVTbgcTli4/HvNTftjrgv1lGEKirymB1nrtRmhOnf8Az1NROXKAPKqdP796kSM0HQX+JqJOxpUTASNAbi477R8LV88gkCdD0/KrJAEyc2/p61UDAKjAm8D8B61HsbB8CkKdg6CwgfWjuJpJUciYJGVYze/BmYO8RpWYw4UlWUSTcRNh3roHJvKCMYwHHHFDxMwhFiAkkKB1uTGu1aO7sSlHh+iEhCnoS0lRJuQEze8adqY//iXiGIAwSQAT5C2EAKUIM5zqBBNxFbH2ecUawWNfaxDqUpQFNoWbCy5ue4g/Or+deZW2+Js4lohxCWwM7eU5idjfbvVGTdiXxrgmIwOUPtZSdCFAj0tvrW07ybigx4pDYJbLvhkkkJA3/qOsAEd6M575v/1BttptrIErCypREkgECINov+FF4fnzEnCra8NBWpBT4maIkQDlAiaT0K+zP5E5LdxjJdDiWwCQiU5sx6z0GnzrI4Pyw9iMccJMFpSvFUToEm5EdbR61ocC5oxeDZGHZKAgSQcsqkm8yYHpFZuG5hfw+JU82r/1CzK1EApVf7yRH4GhfQwnnnkxWALYzlbbklJA0I1T3tF/WhGuH4hptLwwzgQRZYEiDv1E0TzPxbFY3KpYbQhsQlCDYTr6km/atbj/AD8tzCpYQ14a1JyOqmU5QAPKEmZ7kHeh6qGrjor49xTrOYZYGvmAOptlm+m1DJBKExOY6f32inw4Hhx4SpSFJU6GklRk5kuRpH/VaO9LvCOQ8W/hximsgSZhJVClAWJHl7aEihJUDm27ZkwQQNba/HerNABtO1BpdMf1kkHtG/SKJYEAAaDeahplpnqVX6DarlqknqRvVasojUJ3j618EDNBmb3FIZFAuANUmf2aqxcGP5iPKBtUFtyQAFEH3ki2kWrSfQlSQW2zkSIJgD1HeDVdMXeGAUEGADNEeOelXY9vKM1poDOf2a1UrM7lHAxt4g5kkgjT97z0q9CgkSNfSL+nSqcI0ST0BiP0+FFKUIv+P7NRN6WrbsrbQSMpiTJnpPSrQ1adhYfDepqbIghV52AqvxpCkGxERGhuJHY7/Os7KIQdJF9fhtUSw48sNNoKlzICRcz+VE4Ztx15LTLWZ1Wgsdu/SmPl3FHhOKWjGsn+KkEKSAdCbgbj0iIq4r2RJ+jT+zvimGw+HdaxBS08FkOJcTCiI8uvmPSKW/8AXnkPYj2NxSGXFkgJAHvawCPLPWoc4cTTjsSt4ILaQkIAOttCraT+UVhBeXy3ChobQR1maYQSvTVawKR7x815A79zr3qh7BoPlQhSlg2yiT8co+lbXC+Wi8EErVMTEfD5dzTBypi28H7Rh1rQjEBfvGxKMspyk63tFZ07s2lODVRQl8Fwi3nC2iQoe9mTGX1BvJ6RetBHAXfaGmVKTlXPmmwCReRGo1itzF8TCccpX/uIcQlLhTHvJOxJEwJBofjmPVnaW0kIS2sklw3VmsoEA2Fo11i9NvezP+KT2ivjfLRayFtwuBagiJg5lWGm0761dxf7OnsOwXw6hcQXEwUwPWTMG5NVY/iTqw2UltAQtK4knMpJt9RF9Zrd41zq6vDqaaZGZxJSpRUCBIggDUgzr+FJP9G/FJejnmHxKsnllSQZhSe94P4a1b7S2sypszoYv84vXR8fzJhBgQFpQpaUQUBMSuDI06yayfsz4FhHWfEeaS6txak+cSEAXASNJP1p0mNeWUcOeY5CblNtBHX4frWxh+bMUw0htJTlQQUf09o+fzrY45ycBxBxvCoPhpSFe9ZtSptKj2mJtNL+L4a6z5XEiRuLj4GNdj3BrS6VGMnejXytylhH+Gu4l505znUpWYQ2QbSIud+8xXPcKohQCj70EXtB0+dEOIJSoJUoA2VsFR1G8U4PcZwP+kljIPaQAkJiCF/8wH+9MXWi0HEXzTBSR5dzBjXad6rcUR03JqrANgoBi5BE/OotAqSZOp2tp3rPikaWXtLjSe8/n61fhVqRKdlSrW071TsBBnWTpFvmaqW4kmVqvJ3+lKrGVvuQSDPaBUZ/pV/tq7LnT0G3r1qOc9D86pOsJouc8qPLqbD1NE4nC5QgkzOvw/Kg0vJMkggA9NenyrzMFKSQTli06Ak96jSrJluVGRYCPiaiUEfHQUY6yAryg5Z1O/aelBOvHymbFV0/lSWjCOF8UXhcSh1PmUBB2kHUTFq0OO8xLxzyHlpCUpGRABnKNSJOpJvNL+PVBABIGsdKL4Qy5iHcqU5pjNlER0VYQK1/48jP2FBAUoe9lzAFQSVH0gfv69Z4DwbDpZbQlCbokqUAVK6i+hqrl/gLDTaFugJUB5s50+B0O9LfE+LqzraQtPgycnl2uSJ6gx8DWLfs08cG8RdgOKJwq1tZUrQlag24F2WBGu+YEwYEW+FZXHOJJdfW+AEgJKb7AbA6k96xcRxVN0N3Um0nQdgP8VhHGLK0rUZyqBykW8pG3Smoyl+GrcPH+sZXcYhuCoGFXT5T1P1Jq7iDT6MOH/Z1eFIhStfNvGw2+Iq/7ROKu4llhbuEWwkE5VmPNI90QdIE361kL5gxzuELEZsOBBUEGCE3ylU5Y+E21qo+FLsmX+pl6NfhXDMViWFYhppBbRNiuFLjUJASdII1F6E4PiHMYssssqUuCLrjKNCSe01rcj4HiisMv2RbSWFZhBMqFzOS1jrrasrkjguNViHjhVpaU1KFqcEaz5SIN5B9Kb8cGT/uPJ9gb+NyuKZdQpCkGFIABEjraj+H4wEnw15QDMIOX8KXcY26H3vGu6FKC5P3pM+t6y0yTbUmn/Cn0wXn/wCys6Xy/i/Z3F5sygtWZSiZIPlEkkiQY/DSiltJx2M8FJKENozOr6i0ADTcC/5CkPC8VcSUoT5yQEwZ1NhF5ph4RxZTThUiA4BC0KEEA7EEWqPlHsfCPk/rjLecuWm8K2l1tcpkpIIi940t/ekFybk79dafcP43EllLqUNtsyQkEiVHcyDmFu2sVnc4cBbwyEKbVKlEgp1AjdMj92reGHO8xmLgTlSB9P1rzwFJlIKpkSCPmKhhnUpgq2+6NxuK2eKMoQuGl5kFIUD/ANQkj1GhrOWM0XRmrI8o0EgmNRr+Zj5VJtSUqIOhGp6ix+YqKJIIAj696k+xmCcyTIMEH9761NjKlgApKbp/Xcd9qI8X+n8a9Un7oHr29KB8Vf8AKn5mjsVhaZgkiCJsB61BuQACL1ayQkSklJIj1BG81G4F42i1Io+dcsEg2iYnfYRXqcoSdQTHoaiUwo7iOleJmLkfCgAfiLfmTpv/AIFN/ImL9lWtDyVMlfmHiJKJA2kxWJwHFNMYtl11MtJJB3ykgwq+sEzTpzfx/CuYbw0OJfUpeaLnKBMkkEQbir2qJUblRDnjjwdCUMqJSkysgg5zECDcmJiBvFJ/G2MSght9tTQUAUyIzjUQe1ra1F9vEpbaf8JSWUqBSsIlJIMgntIHat7DY17jmJZbfKUJbStZyakAD3QdTMW9aUY/ZpLyKPxj/kR4LZJ+HrOoPSrVtKWczTbigADKUkxF7xpW/jeE5sc5hEKU62yDAEZlHynKpQiQFGCbwJ3ozij+KaKkh9nCpCshZbUBcQJiCTb7x1irswot5v5rxGJwqWXcI62ElKlrKVR5QYiUjLrV/C/tGZawPsymHC4lstiCAgkzCiDob9KFwvOONQFIUWsQkiM1us6jWe9MGA4+lxClPcM8QpBBIAUE7nVM/wCKV/aHxMPkHnoYJlxpbTrxU5KAmAE2v3EnoKzsHx/iAxDz2HQ4leIJUoBEpue4iR1rf49zj4AyYbDNpUpKUlam4k5YJCdYPU30pS4r44cCMWtaQEyUAyoCLQDYdb1Sp7QcQXEsYhClLeaX5ic6tbnuLTJ070BhiLn+UWmnLlPEtJWE+1qbynMEuJ8i1C4BkkC+9qK5y4A2pHjtrQMSIKm2/dIGuUCb7ybHtS5K6Di10ZfCuD4rCob4mltK2UKC/MQSBMSRe17GvuZePvY/FJeYYUCkBICU5yTcmYEkHoele8I4njuIBrAIUnwxdQ90ETJKiASfQCiOJcNxHBcQhZyLS5OTKTByxmCgRIPm/Gq/GSu7AEcVeGbLLTqAQoKEERoCFCfhTpw/kwYxhh3FuuKcUnN5SIANwIyxa/rXOuMcVXi8Sp9QCVLNwBYRAG17UaOasU014KHT4YBBTAJSDrlOo+dTFNYjWUuSt9lD+GQ26tuy/DUpOZN8wBgEfKvHESFQZiYBtG/51DBNZQSLzeTqam2u4lNs0ETr1vFqiT0F0UhwGJkDfp+F6v8AGK8x2tdWthA/Kq8VYKKE5QkSBM/SvVASlSgYPe0n0NJjRJ0QASZOlv3NQ+H4f3r5xtebKMsQDM7HQWtNQ8Y9vxpUFlgbveDAi3XrUYkEk7n869AAtJgd6mowAADruf0oAgInymbSailkGZSTc+n51OInr2qCXj1hO31oAg+0XE2i3U60MwgqSpIMde9FPJBbIBmgvDBA2UB860h0S3UhkxPOWIODTgylIFgV7qSNAYHpfpTWxwLAt8LTigoF9tAX4jbpClOA+5a8E2gDvXNkBaYsFjX9mh3CkgnIQrr26VX4QMXCsWpDRSF5FLV4jjqbrVmScrafvZiZJA60RiuLKZzNt4ZtqUw4cRKnFnWdQAb1ocphKmlZUS8ypLiATZQIuiIInX4a1k8wYprEOqWvOhxRAyqvl6wQb9dN6V7Q6o2WOK+MgDF4cMpeH8N5tJCAQYK4H8oJJknSi+XMW422pCVpWptaspkmZ3ExKZ8w2tWbgMUXGk4HCJW4XSQpazCSBsBOkyTOvTam1GC8ElLTISQkNkJPlUUznXm2+9tNqifVFxEbHrU9i3VJhZC8jZ1Ej3VA/wBJAPTWiW+MJaH8BKVrsteJxIJzEC5QEmYB02r3g/DfacS40qAVuKkTGl4Fje0i2tbHH+CeEy3m8dbE5Wz5TlQdUrEpUDMxe/Y2pvsGzCwvHHMWfBVg2sTlKlfwcyTeZOpMeY69flZynjVNPqQw254bkpU0pNkK2BVmg7puR9aFwLIZQrw0qQtSsviqISpCRZSUISowTpJOlOfLXDizhUrWlSEqclJSdh99YMSIB/m1TApypEqxIw+KVw7iTmVvMUmzYjeCAbkCJO9Uc38edxrvivAJSiyWwdAYn1JgSa85xXlxzqmHCpKohczMhO8dZrKThytRzKKl9ACSeum0Cq/SWVocJ9wRfXpVDaTmgazcmjsO266CGGlqCR5sqSY9Y0qvD4W8mQZIKSIIIixmneB3hpqZITIMpNp0FtRPXT5iqG037A/5qx/FDww2So5CTlAlIzRf1sKrw7QAWo2SCIlXX0rBGpNBEgqFunpepvJAy3kWIH61CSQkTJm3YdBXyXcxIGsxFAFYb8yshIGug71b4f7v+tRSuLH8KjkT/X8z+tFiLnm0g+UkykTYiDe16gUgZTt3OlfPKMiACSOtVvmEpMaHzCkUeJSJIkmdT2No+tXPNQqFEeWQZGm1V+IkpVlBB7iKi22bQL9DvTEeqxCdE3npanj7NuU8Him3VPjOtKsuXPlyjWbHXvSRiLEGMo0MRf4VDCYNx59DaCUl1QQCVdd1fvariTI3MFyivE49/DYVYDTRMrUbATG11GSflrQfOXL72EdDKleIkjMkpGsWIiJkdL028T4A/wAGR7XhXs5zBDqVtwkgyOskZwAPXvWRgeaxicUrE4wkKQjKwG0SEdVAE673PWqv2QNHJmCaaYQ4c48Vv+KNLj3Tf3YuZ79Ku4zy4hxHjLyhxQTBTAEWObKLqMdJJmszgePcLebMt0hWYHPJSTobnpM7UwcPdSmUtzlWkXKFE5jplKtbTrb3YmaxuzRRJ8B4cllPgpypUYhxYCDpfIBrAykExeZ6VJmHFFKlKUMjqwpJyqJE3kG0pUbRuKE4jxVCTiJVkUlKU5TlU5pcglWozW+dDcs48PLcIbUgoQtOZspKgmDZSSCYICRaTYVXsKaQscuZRiyc4T5lwomdDudSTER6iujvvJXlHmU04EmFJACQVgKGWIMSkHeFVz7Bt+HiyoFOTPfza5jdPUQTem9xILnniQAElCr+UhUpQoiFWsoTcCpk/kPjaNbDcvsMuKWhlsKCwQcsBKSADrMAHMqwrN48uW1ha7g5QpFpm+QJP3Z19DeiMa6spU4U5UqGZPiKJVGWVDL7qAnzaqP0KbxvEKdWFEKSUt5usBJJJ7bKsBtpTbvEJR9sSeaOHracBKSEqJCbXOWJJG0yD6GtPkrjmHwqHVOgl06CJKhsAdBB1PejebcP/AK1QoKOVKyu6CkaEdVCwveFdBSrwNxtD7KnwS1nSVCNUg9O8AxW8dWmUsYxcoc2owofSrOkOLzoKEhRSq4mFWsDYnpWXjsX47zrxkBaysDcWi8bwBWx9oGOweIeYTgU7ZVEDKFSRkF9SL60uJQQrKHPNprNKStWVEm21A11v+zRKssIjMVR5piJNx+EfM0KG1TrMDU187mAMQSAZHT0rHssk4csXAM/nPSvm3VBQUlOa8naPjN6i85BSNb/ACsam08cpzKg/wAsj61VYB64okiABeSTvVsHoj5f3oZ12/X02rzxR0Pyop/Q0EOtgjXU7dLmoFGoBEd+9TLeZJ279x0qooyCSYHrr8hUfgMsfGVxTe6Tfv6fOpsN3JAv66VViD4qy4TcgJPeABP4V80UjYgzfeekfjTaVAXrWcqjPm831qAUYCgYKSFJUDeRcGdr0Q4xCEmUkLnyzcZY1G2tVsstKlKiQqJCdAY1HyqUx+h5wWDxPFuHFzE4sJSjOUoSgAEomFOn9Os1zJt0pCcoF70/cm8ttOMLW4p3KtRQW0OFIsBqB3/KljjfBvAxCmGyFpBBlUCAQDBk636VspKjKqYTybxYpxHhuqIQuQMoHmULhO+txaLmulZB4LYWQyM4BB8xSJlIBJjMCRe42FcTxSlIX0KTIg2EdD8K6zwziIeabAKylWRSSiJlMKN4gQRJ2sanyLEy4MM5lIVh8QlDvnzAxHvCBAFpEkRJnTaljB8QxOEc8V7CZkBogqaNiFAAKMSBFh3mnvjKGG2hiH1lAIiJ1icvuiSQMx6XpMx3MmFS0ssqWpx15KzAIJSgEDPIAMQLenSpjnop70ZvCuEPvhawlLGHUSMzsg67b212FPLJKmkoaEKRAMRJFwSo/cQQARHmInel1P2hMqQUFLzeZvKVAIVJgCVZgT8r2rW4bxjDuYj+E8FJylbhQhSTc2LhVPu2EC4miSEv0JDykGJU4k2SDpefJAFxYnewI2FKnM48Bhxcw4tJaIUDPngqKfQHXSZptxeLUoWlDhCkthMhYM3cKbiIj5965jz1jkqcbaBCktJuSLydiRra/rR4lcgn/UwC4EAZYEiJA21r5gjyZ5gKEg9LTpUmUrVAhMAb2qzh2HDr6EOKShGcBRJ0EgGO9dBiPHP/ALCrD4ZWD8IOhQKvCMHJlOtpmY70nJiJmOwn866/zPy7hEYB5TaAgpbzIUDJJGg1gyQRXJG2jMTM7xeJ22NY8rRcStSjCoP4UOXDl8ySDFjVozGZJURIAiNNK8QmYHmPUdbXtSRRNLPmF7x0+f0qyCEixMqgR+nSvWliTYiw2jvvUmyqEdyIjW/+aTYzxTMKhRywJ16k9u1X+Gn/AJg/3f2qrFIUhSyenppNB5Fdf38qOwsuZA8Q2JBjvU1g3BsBcCvWHJkkxH7vUCyFCVEq07D4AUPvQLkN6XtFRFjCREG9vy61FSdjp66DpV3B+H4vEBfs7ReSmUzlnU2v1ojFsG0iJVNwpJAE2Jq7EuJMBKYhIkzMnc/vpVCxlUEKCkOtjKtCk6G9vSI+NVuJUUmTEg/DufhUtUxp2PfJnLOKXhvGaxQa8TNlTGaYkSZsLg7HSlH/AEzEOOOBQLriVnOoHU/FP70px5MOLSwoIyeHllBWTCVKE2gEqE/djfWhOCcTThwW3wpLmdUqiQsqMwMu960juGUhBxySHSFJUlQMEKifjtTXyZxcoHhBPnaV5SVCySqSJ3vGnU0ZjcM1jHvGcSckBKEpUbxqVW1M/KKxmnBh+JEsiUaZR3TJAnem5J3Ecc1nWpbdQvM34n8NQCoBKcyRYFW5F/hSTzCnCofAGHSAU5fM0pIvHmzAwsd4kfIVq8P4rm8QRmC0y4hIuRplEj3gmdK22cYwQuE5YWDlgCQmBKkkxoNwLRWSdGlHPcDwXDqcbCnQSYBCEKgmRlubTJ3tT+5w3wXc/hMAwYUkRkhJ96B5ibWNtxVbvFMNmJbuVm58qRCRaY230ntWTieOtZdVZUqOVtsjUEgSU3jQ3Op0obbCrCeP8U8FlSoOZ3yIKlAQCL2kEADfrXGse9ncUdpME6kbT+FOHHS84kvLMpSMudd0ptYGxEGelK2EwwNzlOunX8q18VKNkeTcJ8LZcObw21rjUpQVAesC1W4bDLU/lKSlbikpAIi6iIBm4m1dK5G4ggYJLbWVKwpWcCxubK7270q814oKxedonMMkqG6wdfyo5snibPHOU304YqOKLobElu4EJn3fNBgdRSclxQSUpMTEj/P0p34+5jDhVABBQRC8oMlO9yI+XQ0k4Vqc2YgKglPeNr6WpSxFRKFki06nU1PCtSu9wBt1NqpCJUkazJ+VSbUUKlJudtRHcUiqI4hKQTAAOn0EWv8A3ohxEZQibHY6QNaEQVKVlABMyI7danicMs5TYKCb9PShx+xWWPqJ1Ous19m71FDYzKURA006a1DOn9pP6UgsmlsJAuLk23sNZqRcgqEGwkRv1rX4ZimGgsPNpcUuMpsYJEQI06zrtWXtAHm3nb496ctH06K1ozI859B0O3rXS+V3J4UwUwnw1lC4JBkBZvHVWX4VzZpVwZBULG+vz0pl5T5gThMyFlPgvkBfVC9nAnUiNR2miP0TI++09af9QQUJSc2HRKh95WZVydDYClkpFjBm+YflN63mMG9xTH4hxlxuxkLcmIHlRYdQBWI9hy04pl6AsKMkGQqD90inOIoy9DRyrzWWmwwWlLgyCkiYJkiDS84/7ViHHXD5VE+8bAZbGR0gCn7kDG4VDBbUtCXipXiFcQoT5RJtAED4GkDH4htGIxAb8rRWcgOkGR8pJNPx6xTTGDlHhuLxDSnW8kAhMuGAopEQkjeIHrQWG4a5/qRS+khSEZiExEwIgg+m9bXKHNScLg22cQ24lCSpSVpRMyZiBedRQnC8Qcbi8RiAFBo5UJE3AgCba6SRScatopPodeFYJlaCfDXmCiS5eWzvKpg6C0mDNL+J5YxCJcCS6iSoFN5B3g30mJ61s8vF1DSytaQFyn3bgLUo5ha6hMZY/mN7Ct5t+EhbavIFhMASCmcsKAlSbkmR2tUUU20zmfEcJiU+XKopWJUCIzRr5UpEjTWtPgXCXFoKltgABJzLBAERGvfURXScRiFBRzLbAAyk7gL3g2FY3FscTH3rTIskBPvFI+9aTSkqQ4zbwSOecEhGEX4Q0gLPqoTNtBb5mkLDoSW0xtcydYN7bdq63x3AB3DYhtLic6kFSMptaDJInUggza1cjwmJbS2pogleaUrB8sWsZvGulXDYEypSLUtKdWQhMBIki3yPavMI7lWhQnMghcSIBB00m0fjRnBCiXUrUAVaSYk3gAaG3W2lVYRlJegkBBWmTMQJ86Z6m8egrSviZptyHHF82oSxmDa8yk2CkWmBcq+g1pIbTAA8pnU9e9dbx2EZ9kWlQAaCNjAsJGU9a5I1YebpYg69h+96mX9So9kgb6xECqlYkaK3GgH7MVchvLClbjbb4dapbIMryxJ/LrNQuymEYRtKR5TBOsfSoPuEZiqZiw2V2r3BICVTME6CdJmT8q98QZZJJCTa23XrNHsfogJtFyr5fsVZHf8AChnGLSAoKJsAd6s9mX/MfnTpAWLbAQZMk9BYDcnvRvB8GHVKAWlKUiTP3hP4DvQeJUFnyEpTEAHXvMd7fCqkYYEwVEWuRIA/WmutKb5LOyTggLdTlFikAGYvEg1scO4rghgltqaWcYQQXCJPvCwM2AA9awHU+Upy2TlUYtIGuvW1bXM3HcM+pHgtpQEymYjykDbU3m5qlHMMbA8JinGD4jK1NrUIJB1HQg+tH8Db4d7K8rErV7Qc2S5kECUqSNDKtSaznXApoCFlYsTHlgRlKYJ9DPWojgbroWtDSlNpuSkGAN5MRpfW1NP7JV9DPyDgmXgXHQVqTCSmYiZk+UgzRWP4bhGeLMIVAa8q1BapCSQqEknuEnzbEV5yLySvENF0vKabJKUhGqiDcm8RNutWYvlJKeIJZdUpaXElebQEDQTmJGkbdqjLbLbvB753DD2BdlbY8pLZzD303TET00FIHKCm28LKFgKUrzCLhaidAbmBae1Ec98tssYRDrUoIdG5MyFDc7WrE4xi/AxLamUiSiSpbZAJJvlFpPpRXJDXxG3CLKiVKSCWU50rGx3+IGvQettVXirMBTSjlgyCFAkgwb22saX+B8xhbYbhYdCsrgi0Kk5pmRmBj49abmuLtOEuFbgyEtD3FCSRNgCYzACVHalSHy9lWLwqpUsuAKhIskaDrvbMbUMptC5SpYXkXMAzYJ92BreRBI3FEYDCpddORUBIIEs5STFzJVCxYH40TicElGGWoKhSSpZ7G/iAATr5o1gq+FQ4lKRm4h5YyqR/DT7qgSJgaQBaetco5p4IprGQhJyOqlBA3OqfgfzrpHEeIspzJtGWIdcCVSYULKOcmCDZPa1Kf+ou4gZwMwQlQOUEBMgSVKMBM2NpMTpTjyjbCXFqmYPBuWMRiM4SkHIYMm03FlE6209OtFYLgyziEYNSfDcKwmDtMyba2vTfyFzHgmsIWXVhtaVKMlJgg/D4Vgc1cWS9jkOYMkrQEBK0j31J2j5D41o7bozVJDbxj7P2G2FBt1wLSgqBUrynKLgpGk6dq5mUwkHqJGnw0p95o45xD2TM60hpJAQtQJk5j7oGnX51z5MyD2sY1qGhxZc+2pISpRGl4Hu+lVBO8QknT8ienpXoczETpsdu9WRMpGgj/FulIsHcF5IOUdvxNfIsPesLgHSvg1BJJhI2mx/tV2EZzqlQ8iAVX37mNgL/ACpiS08QZ8590QJ1gm/xtXvtfrU+LMLRkzIUhtQzJkRmPXTpoOlCZ6uMU1ZPJ+i4uHOEZbxJIOxq19Agga+uvrXrS0iwuqLz9eleuwgZlkmbGB9Kz28LToFLqoi0myVHX0k2jsdK2ON43DYpjDt4fDllbQ/irgQdAbpJKr3k3rFXhHHklyIbnLIExbpvbU/CuzDlzBoYKA0A3knPPmUT9/MDWzdIzlTeCuzyEnwkp8SXMvlOXymbpBB+PzqHB+bUM4RLakqCm1FBSkSCbxc39awsNzZjQ2WkLEAQFqTKo2g9Nb1lJxSkNqS42FEHymTb1Tpp0qIr7YlaHjlbnV5tktIw4dCVqICJ8iSSqDA76mss453ieIzqlrKmEhP3QDbuTJ7U1ciPIXhG0BxKHJJcJygkybjqIgT2pdx7izxVXsKQ4uwVlukqAGc9hOWTpImmu2NgHNnA8Qw0hxa1LaK8okmUq10JiD11tR7eC9twyCtS1kSYbAkQCIlVpk6A3Aq37RsbjPCQ2+14beaQUqCgsiYNhaLmJ3pT4LzC7hCpKTKVC8agn7yZ3Hy1p02s7GnfYc/wzE4WVmUoKskpsVCbSNpuKZOGcVZUwp5wtC4T4ZMFMaAbkAAqn1qhHHUvz4bkQEBDSgJW51VOsKgehmo8f5PJ87CJflSi2k+VSf6c2hBMRcE9KhJt1IeJfEOxWOaUl1xhwqQiFApUcvlCSpOsgGIuN6GZ5nZGZJSBmGZMEKyqTPvqF5JIixPUilxnljFqEllTYsFKKgmQqwFj5ptIph9gaSpKvCShSZBUtUp90XMqMSJ0vaiSiumEJN60Kz5exDq3lJWouEpRMHsACbmIAt3vU+KYb2VnIq+IeuVA2SjdPpt6TWrjuPtsiGx4jsz4gVKbnNCdwOwjWlXEvKdUpxUqVueg0iNgK1jb7Ica07LybyzhkYRKghDi3AC4pXnvHujoB2pM4wGuHcVkCGT5lJSJKMwiI1tc/Gt/kzlZTmDSp7EvpSvzISheXLsDMSZ6TFxS7w7gwRxX2fGK8XcKUSc4A8tzeTb1vULtgzW525uwr+C9naUsqWQrMpBAGUg6m99BAO8xWDynyMrFtlzxQ2i4TaSrqY2G3W1OvO+Ew68I4S2hBbTKFRliNBbWdI70m8qc3rwzXhoT4iQDM2yzcjuJNNXxwl9mDxfhy8K/4TsEI3ToofzCdqoQ7mJCYjbv39K1uH4U8Sx4DhICySY2AvlFMf2g8msYbDB5oFKwsAysnNNrZtI7UNevZXIRIzHsPpvfat3hTSVpW8FIjDwrKoj+IYmNfdA/Gs3gqGXHC2+ooGWxB1V0n4+lZjmFyrWgKzICjCgPeCd/Q0lD7HbeIbOYebE4uG/DUhoDNNpzehMZflPaln2lv/mD/YqpBpTkBKgUpFyemsDe1e+D2boqK9msfiqLHFBOmnQ7/wB6DU8XV5lSUjbt0obFuFZmbbfDtXR+DcnsltOcr8RSQcydBm0MHYelPiodmLd9DpwXiLBw7akFKWgi6bQIFwR1iuP/AOruqztoec9nzHw0FRjLmOXXtFqhxdst+KkFPlJTCZgkG51ocDyJAII37fOk1SHF26NEYZ0+X3TF46d6HfbAUEpBEDU370fhcc2loZgSofdP4Ea6fWs8jOqQkqKiAE736dSdKyV2dUlFRH7gvJeGQy0p4lTixmOXQAmQLgnT8tKE5IxbPD8biUOqARlyhYvMEEfMEVfhMFxBjDSotENp+8RmQB1I3AMTetP7PuCMuhx55PiOGBK0mIVckA6iRE1aOR9gn2mcyM4jDIQwsKIXnKoPkEECTsSdqX+HclPv4fxAtACrjMYzHa8W7GtP7SeDIw7qFMAJDyTKU3ykG6gJ0Nh0tatHhHNrKGGmsUHELbQEk5bKIH3QDcx1ApttJUNKzmnEMN4SltFMOJMG4ta8xqYjQ1PCcZxTRGR1xNjvNjqLz0/CjeYseMRi3XRCULUmARcAJCcxm4MJnXenvCNICMoQkt5bkoGnWdRvVuX4KhEc5uxim8viqIgJjKnbTRPwrKfxbrxPiKUom5zHfsOv602cpYNDuISFkpSXBAn3heQDFtALXpu555ewowxU20htbc5Sm0kxIMamTN5NqSmr6DTmnAuXncQohAHkTOYmAJ90ye/Y6GjONcuP4NIW4UlKtFJOYEkgQqYBudIo/lLjDeG8Zt0qhUHMkTEaDrofzrznXmJGIZQ20FHz5iSMsQNB1n6ChuTlQVgZwF7iXsqPCjwpJRmAkgn7uYe6TWVw/A4niGMUSvKsD+IsiMuWE6JgybWEXmnFjmXDFtEuhGVABT/LA0Fvlek/B8yhjGvYhtsrbdmUzcixMnY5vN2miLq6GFc18HfZb8Q4pb7aIHnHuTuRcXMAUoQtUSTBsAk6eoFM3NfMS3WfCDfhpcVclUmBeAIsJMzWA06Q4gIjy3uLXiZF7UXgoxtnuFbLS0LbcUhafMFJVcEb/wBjrW9gOLPcQxDaMW4XEoClBBAAJAnQATPztFZuJ4bcKSdTcb69OlZeJSpBKpKVJ6GNP3NKMrL8nj4jnzdwtn2cOZEtrzJCYAGadQRN49JEXpNlIgE2FjaJ9flFOf2aYJvG4k+1HxA2jMhCzIUTGoOsaxW79rXBMM20l9tKG3irLAEZx94kaZh/N31rT8Mk2ujlzOpgmO3T16URHr/uqrPKfJr0I2qWU9T8hWL7NdKvCSADdOYC+us2O9bXDeZcU234ecZUpKUmBmE6EHtsDWHhFSnJaCZMjppBoxShAuDefTpVzfomKG7k/kY4tk4hx3KlWZItMncq00M0tcf4ScE+tlxWZIgpKZIIIJEzcfu9b3KvOq8GjJ4QcaklIJggmZg9Cdqua4PiOKqViVFLaVnLBE2AFuwFr60J32TTQr8N4erELCWh4jh+6Ln9IHWaPcYfwOKw68Q0UZFBYSSDmAMTYkW6VucIJ4PxA+PK0lspzJEkgwZHxEXq/mzm1jGPYYZVIZQvMVKF1gkZkwNBFqVDbZscY51wy2XQGXRnQUoUoQCSLRBnXtStydy25i0u5F+GlACQozE5gYJBnSY9RT1zPx/CrwzzRWhUtkIbSbzHlgA2vHSk3lHnNOD8RlTanEkg+UgZTEEX2iKS6B9mvwjl4scQaaxUugpztuFRhOU2Tc3vt3pj+1ANnAOlZAUkAtnfNsB+NKPE+Iji2KbaabIbbSZ8QkQZHm8p1Gw3rM575TXhsO24HVLSFZTmJsTJTlCie80Vo69ic0hahIXJOtgdYo1GNxKU5C4VIAjLKhb4X3OtCOJMCCDF7iNNqg3h1SAlSu/oKvvbJbSwvRi3EqCgkEjQBarel5ojinHMTiIDxUoDRM2GnzPrQ7yD9yR61U8tVpvOpA+R6CknliuLN37PMCh/HobfHlgqyk+8U6Ax+7U7/afy5hm2A4ylDTuYAAGAsK1kdtZiuc8A4YcRi0NhZT5SSoapA1I700czctlDRdZecPhjzBwycsiSPjePhQ3uleh/5c5awowjYLaHEqbBU4b5iRc9t65ElLbb7spCUJUcqptlzXMEnam3g/J3EFYcE4ooCk+VrOrQiwtYT0pY5a4H4+NGHXb3g4ABIy6pB6nrtSiloMF5ixDbuVLRClJvI9Jj1NZjJBTOXses6fgRT/zRy6ynDOONpDamuhJzCYvO/Q60rYfl/EvNnEpZUpvcpIBJH8qTc7zHwmnjWDWMgrGpjzGTeQBvGo2is/BtJIM5iOwEHsTGtUvKSSkJECfNJII02PStHB4YuOpw2HOdx0gCDYHfN6CamuKw1n5uXZRwvELRlU2ShUQFBRTBPcfKult8jrxDLbuPxa1OeGMiYEIChMHcnqaWuOcivYVsuEpU2gAuAA2vAOtxJ9341b/8yVpaShTaXFIQEhxKvKYFs1tesa1e1hhnsUg0pp9xhfvoUUE7EpO3bvRPsR6H9/CsfGY1S8Qt5fvLXmV2kkx6CYo32tP8xpTi2xxkqIYM+WT32/SnThfJpyJexJLbeaAhIzOLtolMdd7/AA1pT4InzNf95I+HltXdOM/8WezKY7SozSl/YG6Qjc6cMbw+CbyNJR4jwIzLzLhKTKdI97LoTvQfJ3PC8GktLb8Rq6hBgpJNxpB+NaH2mqPh4P8A6FfmKSVjy/L8zUMqKsYcXiV8WxYUQG0oQY3CRI1O5k6UNzXym5g0JWhwLZWQD5Yyq2BEkwes0ZyCf4ih6/mmmb7Tv+A//c1+RqosTWmPjuUWGmYClF8N5swsmdYgfrUOReTG8Qz7S+ogKJCEoA+6YJJInWRHarsUs+zOGTPgrv8ACtf7IDOAV2eVH+0VPJ8WN9izjWV8Kxwbw5LoWkKym5VmtBy7gg199oXMGIcwyGHcMWipxKsxBMxMASImY3pmxH/3tXbDo+tS+1YTw5E7PIj8aquhN4cexOIIjzEA6iNfnV7PErJSnXuBV7wlIntVeJbAFgBrtRGWUKUPZYviRT78X0hP1EUOnGoAIgkkwDtWW6fd9B9ai37377VfFOOmfUsNrgmNU1ig4iAUgzHTee3bemTiGNx7jK/FRkaIBVLZSCNYBUL+grD5RE8RZBuM6Lf/AJJrtvPA/wDQ4j/tK/Kk8o1Qk8F5+eDSU+z+L4aQnOCdQBBVCYGk7UmKxmIdxWZv/wB91dvDsQo/Xf411PlMRgMKBYKN438w160k8ppH+tRtmdt8TSj2wa6Leb+H8Q9nC31pWgRmSiNTYTCRN7TRXBOdW2sMyhbboU2jKEgCDEzF5GxJpu52/wCCV/0fSfzrj/Fthtmc/wDBFC1UDNnhvLq8fiHS2tGUqUc4FpkG6TeBOm/WjOI8Dd4Q4ziUqS4kK84SMoBOovPlIkTU/sgP/qcR/wBv/wDqmv7Vx/8ATl/9Sf8Ayov5UKssTuaPtLVi8OvDtsBAcEKVnzGJmwgDYXrM5HwoLeMbcUlKvCSUIXAzGZKQFdthe9K+PEFMW8if/EU6fZYZ4k2d/ZlflWjVKkQmGcX5aw+KZUpkhjEN2S0TKFJF5SVG06zpoN65t7Mv+VXy/tXXuSvM4xmv5V633Z/U/OlqhPB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xQWFhQWGB4aGBgYFyMfIBofHB8dIhwbHB0cHCggHx8lHyAaITEhJikrLi4uHR80ODMsNygtLisBCgoKDg0OGxAQGiwkHyQsLCwsLCwsLCwsLCwsLCwsLCwsLCwsLCwsLCwsLCwsLCwsLCwsLCwsLDc3NywsNywsN//AABEIAPoAyQMBIgACEQEDEQH/xAAbAAACAwEBAQAAAAAAAAAAAAAEBgIDBQcBAP/EAEQQAAEDAgQEAwUGBQIFAgcAAAECAxEAIQQSMUEFBlFhEyJxFDKBkcEHQqGx0fAjUmLh8RWSNFNyc7IkMxYXJTWCg8L/xAAYAQADAQEAAAAAAAAAAAAAAAAAAQIDBP/EACcRAAIDAAICAwACAQUAAAAAAAABAhEhEjEDQSJRYRMygQQUQlJx/9oADAMBAAIRAxEAPwBQ5XwRUSs6J0J61u8YZyYdw3BkARYmfpPxr7D4whOVDEBKSQhK7AeigO1YXta8U5BUgGNYMa2/zXFblKzq48cAOHNgLGeAR1M371s459KoAFwJI79NYNDOMNpUUoOc/eWZ1/pg/iQa8WpIEzJmB279x9YrVr2zF1fGJW4ZMkzvA2H5R+lehhS15UZlkzAtPrUGnUwsE3IETuqRr8KGbCnMyUuBKomCqJjUT1FPWaxhCCt6w88LdQ2XcvlBE362nsnSsxCirTQmCI2o1vHOltLfieQm6U7zc5uw17V4JIgC432+FTdBfIFUzlSc2nQVq4Lg+LcZDjLKixMSDBVf4SdhWdjQdO4Ma6V3Tg77SwHWPDUSyjw/DMlIQISiBr5ioxtNPlaIljOGYmUhUCAFRB1H9JB3Bsfwqt3CANIXuRNrWzED8K6bz7ymHEjFMBK1x/HRJzOiZUsHdQvtpXM33rJCZW3Jyn1J8pMRm1tVwr0RKzT4HgV4l0N+IEmCpZ3PRIsbkmBTBzXyu1hkLUwl1C2UozBSswVmkKki0x0G561o8McwnDmsrzqStSQtWQZ1lRsUpA0I0k3GtqXOcePnFeEUtONYVIPhlYMuE3lSvvTtrUxWlMwtvlb6Vc6zcHKAm8zF6pbdmOg/OiFPEje2/Ws23ZqkqBksBWa0wdvTSqFYQfdWkqUYCZv6UQFBCAoGFnUz1/tQz2Fy5fN5iAd7dj3rSF7pnJqz53C5SLi5gD6kx1tUUY1Q1MxMfGjnjbL1/KonDhQki3Wkp5pVNPGDIxCSIVqdZ3PWavDZgQCQT11j6VSrCEBUf3qrDYhSFyASdwRqKpVVxK5J5NGih3wSRlSVkDW4Fr76irmiDBtYDftafxod53NdceUWHbW/UmqHE3kC8aRtFTr/APTOcFF/gb4sLQgHU6nQTvNHeCv+Zv8A3VlsALV06bwDY1oezq/m/H+1DVAv419lPMfE/EVkasADIF7733TEd6G4UcgOXVVido7UDhm86gQPQC81o4gQIKYnQdfpFOuKojW8PXvIoCIMXsPhVDDalqIbGYwSbaAb1Zg8Gt5RSi5Ak3jTYVbwbGOYdxQCRmjIoKm3Q+v5zS6Vs2pQVIxXFza9taLVhwUpIkzc9T0qxoBWZIHqYj1071c43MSSRlyx1j3abkiKsrVgsgBBmCNDYg6x+INetkpUSNFfhUQYR4ajKZsdxPqfX8KJGUpVkmCSDOog/eA0NhRPrBeO1jIqSYJ3On+KcuQeRsNiML7S8tedSlRkVl8OLEkgTOhpJxGILZBTc2PUddOtO+N5MxTHDlrS+YUjxHGU+7AAKhm+8YkxUxTQ5sXH+aMay4WmsStbbLh8NSoVa6ZzESRBPzpjb5vw44b7L4Jz+D4YRl8pVfzZp+PWkTA/dmxiNfTW1aQRcCDrPprP51TsVpGL7GoAwgRG+/c09cd+0Bt/AHDFlfilCUXjInKdU3mbCl15JAyrtawm+8WozkHhzL3EEIxCQpBBIT91SgBAPajl9hjWGDgVhQyzoP2R6UYtJNjoL5vrHamH7VeHYbD4hsYcJbUUS4hAgCCIMbSmlFEuKgSE6W1Pb40pR9lRl6IPqKyQEzeAetGJQTEzI1uN9IqviCMmkgiD6CfXWvXVqymNT2o5ZSG47vZFwEqyj3gY/faicGmEOeJdwxkTNh/V6DpQmGZy3PvHXtRbCgVkr/ljTT1M1Eswa+z5IEX1A06mqH2VHzSUqGhFvha/xooIChCZG5vt2rxbhUogqAgCOs/lSTaG9Mt9cHuNf870VhHytKgCJOyhr0ipqbBMkXSZE39PUE7V7xziylqT5AjLBsN97jbtWik5YhKSWPoraztqi4UBYjfrRHtK/wCj5f2qk48OphViBb1oXP8A1H5Va/SZeC38OgwIARBtvf8AXrFDvP8AlggQNDeQOgvEfCr3ATnKUk79baCdyBVTbgcTli4/HvNTftjrgv1lGEKirymB1nrtRmhOnf8Az1NROXKAPKqdP796kSM0HQX+JqJOxpUTASNAbi477R8LV88gkCdD0/KrJAEyc2/p61UDAKjAm8D8B61HsbB8CkKdg6CwgfWjuJpJUciYJGVYze/BmYO8RpWYw4UlWUSTcRNh3roHJvKCMYwHHHFDxMwhFiAkkKB1uTGu1aO7sSlHh+iEhCnoS0lRJuQEze8adqY//iXiGIAwSQAT5C2EAKUIM5zqBBNxFbH2ecUawWNfaxDqUpQFNoWbCy5ue4g/Or+deZW2+Js4lohxCWwM7eU5idjfbvVGTdiXxrgmIwOUPtZSdCFAj0tvrW07ybigx4pDYJbLvhkkkJA3/qOsAEd6M575v/1BttptrIErCypREkgECINov+FF4fnzEnCra8NBWpBT4maIkQDlAiaT0K+zP5E5LdxjJdDiWwCQiU5sx6z0GnzrI4Pyw9iMccJMFpSvFUToEm5EdbR61ocC5oxeDZGHZKAgSQcsqkm8yYHpFZuG5hfw+JU82r/1CzK1EApVf7yRH4GhfQwnnnkxWALYzlbbklJA0I1T3tF/WhGuH4hptLwwzgQRZYEiDv1E0TzPxbFY3KpYbQhsQlCDYTr6km/atbj/AD8tzCpYQ14a1JyOqmU5QAPKEmZ7kHeh6qGrjor49xTrOYZYGvmAOptlm+m1DJBKExOY6f32inw4Hhx4SpSFJU6GklRk5kuRpH/VaO9LvCOQ8W/hximsgSZhJVClAWJHl7aEihJUDm27ZkwQQNba/HerNABtO1BpdMf1kkHtG/SKJYEAAaDeahplpnqVX6DarlqknqRvVasojUJ3j618EDNBmb3FIZFAuANUmf2aqxcGP5iPKBtUFtyQAFEH3ki2kWrSfQlSQW2zkSIJgD1HeDVdMXeGAUEGADNEeOelXY9vKM1poDOf2a1UrM7lHAxt4g5kkgjT97z0q9CgkSNfSL+nSqcI0ST0BiP0+FFKUIv+P7NRN6WrbsrbQSMpiTJnpPSrQ1adhYfDepqbIghV52AqvxpCkGxERGhuJHY7/Os7KIQdJF9fhtUSw48sNNoKlzICRcz+VE4Ztx15LTLWZ1Wgsdu/SmPl3FHhOKWjGsn+KkEKSAdCbgbj0iIq4r2RJ+jT+zvimGw+HdaxBS08FkOJcTCiI8uvmPSKW/8AXnkPYj2NxSGXFkgJAHvawCPLPWoc4cTTjsSt4ILaQkIAOttCraT+UVhBeXy3ChobQR1maYQSvTVawKR7x815A79zr3qh7BoPlQhSlg2yiT8co+lbXC+Wi8EErVMTEfD5dzTBypi28H7Rh1rQjEBfvGxKMspyk63tFZ07s2lODVRQl8Fwi3nC2iQoe9mTGX1BvJ6RetBHAXfaGmVKTlXPmmwCReRGo1itzF8TCccpX/uIcQlLhTHvJOxJEwJBofjmPVnaW0kIS2sklw3VmsoEA2Fo11i9NvezP+KT2ivjfLRayFtwuBagiJg5lWGm0761dxf7OnsOwXw6hcQXEwUwPWTMG5NVY/iTqw2UltAQtK4knMpJt9RF9Zrd41zq6vDqaaZGZxJSpRUCBIggDUgzr+FJP9G/FJejnmHxKsnllSQZhSe94P4a1b7S2sypszoYv84vXR8fzJhBgQFpQpaUQUBMSuDI06yayfsz4FhHWfEeaS6txak+cSEAXASNJP1p0mNeWUcOeY5CblNtBHX4frWxh+bMUw0htJTlQQUf09o+fzrY45ycBxBxvCoPhpSFe9ZtSptKj2mJtNL+L4a6z5XEiRuLj4GNdj3BrS6VGMnejXytylhH+Gu4l505znUpWYQ2QbSIud+8xXPcKohQCj70EXtB0+dEOIJSoJUoA2VsFR1G8U4PcZwP+kljIPaQAkJiCF/8wH+9MXWi0HEXzTBSR5dzBjXad6rcUR03JqrANgoBi5BE/OotAqSZOp2tp3rPikaWXtLjSe8/n61fhVqRKdlSrW071TsBBnWTpFvmaqW4kmVqvJ3+lKrGVvuQSDPaBUZ/pV/tq7LnT0G3r1qOc9D86pOsJouc8qPLqbD1NE4nC5QgkzOvw/Kg0vJMkggA9NenyrzMFKSQTli06Ak96jSrJluVGRYCPiaiUEfHQUY6yAryg5Z1O/aelBOvHymbFV0/lSWjCOF8UXhcSh1PmUBB2kHUTFq0OO8xLxzyHlpCUpGRABnKNSJOpJvNL+PVBABIGsdKL4Qy5iHcqU5pjNlER0VYQK1/48jP2FBAUoe9lzAFQSVH0gfv69Z4DwbDpZbQlCbokqUAVK6i+hqrl/gLDTaFugJUB5s50+B0O9LfE+LqzraQtPgycnl2uSJ6gx8DWLfs08cG8RdgOKJwq1tZUrQlag24F2WBGu+YEwYEW+FZXHOJJdfW+AEgJKb7AbA6k96xcRxVN0N3Um0nQdgP8VhHGLK0rUZyqBykW8pG3Smoyl+GrcPH+sZXcYhuCoGFXT5T1P1Jq7iDT6MOH/Z1eFIhStfNvGw2+Iq/7ROKu4llhbuEWwkE5VmPNI90QdIE361kL5gxzuELEZsOBBUEGCE3ylU5Y+E21qo+FLsmX+pl6NfhXDMViWFYhppBbRNiuFLjUJASdII1F6E4PiHMYssssqUuCLrjKNCSe01rcj4HiisMv2RbSWFZhBMqFzOS1jrrasrkjguNViHjhVpaU1KFqcEaz5SIN5B9Kb8cGT/uPJ9gb+NyuKZdQpCkGFIABEjraj+H4wEnw15QDMIOX8KXcY26H3vGu6FKC5P3pM+t6y0yTbUmn/Cn0wXn/wCys6Xy/i/Z3F5sygtWZSiZIPlEkkiQY/DSiltJx2M8FJKENozOr6i0ADTcC/5CkPC8VcSUoT5yQEwZ1NhF5ph4RxZTThUiA4BC0KEEA7EEWqPlHsfCPk/rjLecuWm8K2l1tcpkpIIi940t/ekFybk79dafcP43EllLqUNtsyQkEiVHcyDmFu2sVnc4cBbwyEKbVKlEgp1AjdMj92reGHO8xmLgTlSB9P1rzwFJlIKpkSCPmKhhnUpgq2+6NxuK2eKMoQuGl5kFIUD/ANQkj1GhrOWM0XRmrI8o0EgmNRr+Zj5VJtSUqIOhGp6ix+YqKJIIAj696k+xmCcyTIMEH9761NjKlgApKbp/Xcd9qI8X+n8a9Un7oHr29KB8Vf8AKn5mjsVhaZgkiCJsB61BuQACL1ayQkSklJIj1BG81G4F42i1Io+dcsEg2iYnfYRXqcoSdQTHoaiUwo7iOleJmLkfCgAfiLfmTpv/AIFN/ImL9lWtDyVMlfmHiJKJA2kxWJwHFNMYtl11MtJJB3ykgwq+sEzTpzfx/CuYbw0OJfUpeaLnKBMkkEQbir2qJUblRDnjjwdCUMqJSkysgg5zECDcmJiBvFJ/G2MSght9tTQUAUyIzjUQe1ra1F9vEpbaf8JSWUqBSsIlJIMgntIHat7DY17jmJZbfKUJbStZyakAD3QdTMW9aUY/ZpLyKPxj/kR4LZJ+HrOoPSrVtKWczTbigADKUkxF7xpW/jeE5sc5hEKU62yDAEZlHynKpQiQFGCbwJ3ozij+KaKkh9nCpCshZbUBcQJiCTb7x1irswot5v5rxGJwqWXcI62ElKlrKVR5QYiUjLrV/C/tGZawPsymHC4lstiCAgkzCiDob9KFwvOONQFIUWsQkiM1us6jWe9MGA4+lxClPcM8QpBBIAUE7nVM/wCKV/aHxMPkHnoYJlxpbTrxU5KAmAE2v3EnoKzsHx/iAxDz2HQ4leIJUoBEpue4iR1rf49zj4AyYbDNpUpKUlam4k5YJCdYPU30pS4r44cCMWtaQEyUAyoCLQDYdb1Sp7QcQXEsYhClLeaX5ic6tbnuLTJ070BhiLn+UWmnLlPEtJWE+1qbynMEuJ8i1C4BkkC+9qK5y4A2pHjtrQMSIKm2/dIGuUCb7ybHtS5K6Di10ZfCuD4rCob4mltK2UKC/MQSBMSRe17GvuZePvY/FJeYYUCkBICU5yTcmYEkHoele8I4njuIBrAIUnwxdQ90ETJKiASfQCiOJcNxHBcQhZyLS5OTKTByxmCgRIPm/Gq/GSu7AEcVeGbLLTqAQoKEERoCFCfhTpw/kwYxhh3FuuKcUnN5SIANwIyxa/rXOuMcVXi8Sp9QCVLNwBYRAG17UaOasU014KHT4YBBTAJSDrlOo+dTFNYjWUuSt9lD+GQ26tuy/DUpOZN8wBgEfKvHESFQZiYBtG/51DBNZQSLzeTqam2u4lNs0ETr1vFqiT0F0UhwGJkDfp+F6v8AGK8x2tdWthA/Kq8VYKKE5QkSBM/SvVASlSgYPe0n0NJjRJ0QASZOlv3NQ+H4f3r5xtebKMsQDM7HQWtNQ8Y9vxpUFlgbveDAi3XrUYkEk7n869AAtJgd6mowAADruf0oAgInymbSailkGZSTc+n51OInr2qCXj1hO31oAg+0XE2i3U60MwgqSpIMde9FPJBbIBmgvDBA2UB860h0S3UhkxPOWIODTgylIFgV7qSNAYHpfpTWxwLAt8LTigoF9tAX4jbpClOA+5a8E2gDvXNkBaYsFjX9mh3CkgnIQrr26VX4QMXCsWpDRSF5FLV4jjqbrVmScrafvZiZJA60RiuLKZzNt4ZtqUw4cRKnFnWdQAb1ocphKmlZUS8ypLiATZQIuiIInX4a1k8wYprEOqWvOhxRAyqvl6wQb9dN6V7Q6o2WOK+MgDF4cMpeH8N5tJCAQYK4H8oJJknSi+XMW422pCVpWptaspkmZ3ExKZ8w2tWbgMUXGk4HCJW4XSQpazCSBsBOkyTOvTam1GC8ElLTISQkNkJPlUUznXm2+9tNqifVFxEbHrU9i3VJhZC8jZ1Ej3VA/wBJAPTWiW+MJaH8BKVrsteJxIJzEC5QEmYB02r3g/DfacS40qAVuKkTGl4Fje0i2tbHH+CeEy3m8dbE5Wz5TlQdUrEpUDMxe/Y2pvsGzCwvHHMWfBVg2sTlKlfwcyTeZOpMeY69flZynjVNPqQw254bkpU0pNkK2BVmg7puR9aFwLIZQrw0qQtSsviqISpCRZSUISowTpJOlOfLXDizhUrWlSEqclJSdh99YMSIB/m1TApypEqxIw+KVw7iTmVvMUmzYjeCAbkCJO9Uc38edxrvivAJSiyWwdAYn1JgSa85xXlxzqmHCpKohczMhO8dZrKThytRzKKl9ACSeum0Cq/SWVocJ9wRfXpVDaTmgazcmjsO266CGGlqCR5sqSY9Y0qvD4W8mQZIKSIIIixmneB3hpqZITIMpNp0FtRPXT5iqG037A/5qx/FDww2So5CTlAlIzRf1sKrw7QAWo2SCIlXX0rBGpNBEgqFunpepvJAy3kWIH61CSQkTJm3YdBXyXcxIGsxFAFYb8yshIGug71b4f7v+tRSuLH8KjkT/X8z+tFiLnm0g+UkykTYiDe16gUgZTt3OlfPKMiACSOtVvmEpMaHzCkUeJSJIkmdT2No+tXPNQqFEeWQZGm1V+IkpVlBB7iKi22bQL9DvTEeqxCdE3npanj7NuU8Him3VPjOtKsuXPlyjWbHXvSRiLEGMo0MRf4VDCYNx59DaCUl1QQCVdd1fvariTI3MFyivE49/DYVYDTRMrUbATG11GSflrQfOXL72EdDKleIkjMkpGsWIiJkdL028T4A/wAGR7XhXs5zBDqVtwkgyOskZwAPXvWRgeaxicUrE4wkKQjKwG0SEdVAE673PWqv2QNHJmCaaYQ4c48Vv+KNLj3Tf3YuZ79Ku4zy4hxHjLyhxQTBTAEWObKLqMdJJmszgePcLebMt0hWYHPJSTobnpM7UwcPdSmUtzlWkXKFE5jplKtbTrb3YmaxuzRRJ8B4cllPgpypUYhxYCDpfIBrAykExeZ6VJmHFFKlKUMjqwpJyqJE3kG0pUbRuKE4jxVCTiJVkUlKU5TlU5pcglWozW+dDcs48PLcIbUgoQtOZspKgmDZSSCYICRaTYVXsKaQscuZRiyc4T5lwomdDudSTER6iujvvJXlHmU04EmFJACQVgKGWIMSkHeFVz7Bt+HiyoFOTPfza5jdPUQTem9xILnniQAElCr+UhUpQoiFWsoTcCpk/kPjaNbDcvsMuKWhlsKCwQcsBKSADrMAHMqwrN48uW1ha7g5QpFpm+QJP3Z19DeiMa6spU4U5UqGZPiKJVGWVDL7qAnzaqP0KbxvEKdWFEKSUt5usBJJJ7bKsBtpTbvEJR9sSeaOHracBKSEqJCbXOWJJG0yD6GtPkrjmHwqHVOgl06CJKhsAdBB1PejebcP/AK1QoKOVKyu6CkaEdVCwveFdBSrwNxtD7KnwS1nSVCNUg9O8AxW8dWmUsYxcoc2owofSrOkOLzoKEhRSq4mFWsDYnpWXjsX47zrxkBaysDcWi8bwBWx9oGOweIeYTgU7ZVEDKFSRkF9SL60uJQQrKHPNprNKStWVEm21A11v+zRKssIjMVR5piJNx+EfM0KG1TrMDU187mAMQSAZHT0rHssk4csXAM/nPSvm3VBQUlOa8naPjN6i85BSNb/ACsam08cpzKg/wAsj61VYB64okiABeSTvVsHoj5f3oZ12/X02rzxR0Pyop/Q0EOtgjXU7dLmoFGoBEd+9TLeZJ279x0qooyCSYHrr8hUfgMsfGVxTe6Tfv6fOpsN3JAv66VViD4qy4TcgJPeABP4V80UjYgzfeekfjTaVAXrWcqjPm831qAUYCgYKSFJUDeRcGdr0Q4xCEmUkLnyzcZY1G2tVsstKlKiQqJCdAY1HyqUx+h5wWDxPFuHFzE4sJSjOUoSgAEomFOn9Os1zJt0pCcoF70/cm8ttOMLW4p3KtRQW0OFIsBqB3/KljjfBvAxCmGyFpBBlUCAQDBk636VspKjKqYTybxYpxHhuqIQuQMoHmULhO+txaLmulZB4LYWQyM4BB8xSJlIBJjMCRe42FcTxSlIX0KTIg2EdD8K6zwziIeabAKylWRSSiJlMKN4gQRJ2sanyLEy4MM5lIVh8QlDvnzAxHvCBAFpEkRJnTaljB8QxOEc8V7CZkBogqaNiFAAKMSBFh3mnvjKGG2hiH1lAIiJ1icvuiSQMx6XpMx3MmFS0ssqWpx15KzAIJSgEDPIAMQLenSpjnop70ZvCuEPvhawlLGHUSMzsg67b212FPLJKmkoaEKRAMRJFwSo/cQQARHmInel1P2hMqQUFLzeZvKVAIVJgCVZgT8r2rW4bxjDuYj+E8FJylbhQhSTc2LhVPu2EC4miSEv0JDykGJU4k2SDpefJAFxYnewI2FKnM48Bhxcw4tJaIUDPngqKfQHXSZptxeLUoWlDhCkthMhYM3cKbiIj5965jz1jkqcbaBCktJuSLydiRra/rR4lcgn/UwC4EAZYEiJA21r5gjyZ5gKEg9LTpUmUrVAhMAb2qzh2HDr6EOKShGcBRJ0EgGO9dBiPHP/ALCrD4ZWD8IOhQKvCMHJlOtpmY70nJiJmOwn866/zPy7hEYB5TaAgpbzIUDJJGg1gyQRXJG2jMTM7xeJ22NY8rRcStSjCoP4UOXDl8ySDFjVozGZJURIAiNNK8QmYHmPUdbXtSRRNLPmF7x0+f0qyCEixMqgR+nSvWliTYiw2jvvUmyqEdyIjW/+aTYzxTMKhRywJ16k9u1X+Gn/AJg/3f2qrFIUhSyenppNB5Fdf38qOwsuZA8Q2JBjvU1g3BsBcCvWHJkkxH7vUCyFCVEq07D4AUPvQLkN6XtFRFjCREG9vy61FSdjp66DpV3B+H4vEBfs7ReSmUzlnU2v1ojFsG0iJVNwpJAE2Jq7EuJMBKYhIkzMnc/vpVCxlUEKCkOtjKtCk6G9vSI+NVuJUUmTEg/DufhUtUxp2PfJnLOKXhvGaxQa8TNlTGaYkSZsLg7HSlH/AEzEOOOBQLriVnOoHU/FP70px5MOLSwoIyeHllBWTCVKE2gEqE/djfWhOCcTThwW3wpLmdUqiQsqMwMu960juGUhBxySHSFJUlQMEKifjtTXyZxcoHhBPnaV5SVCySqSJ3vGnU0ZjcM1jHvGcSckBKEpUbxqVW1M/KKxmnBh+JEsiUaZR3TJAnem5J3Ecc1nWpbdQvM34n8NQCoBKcyRYFW5F/hSTzCnCofAGHSAU5fM0pIvHmzAwsd4kfIVq8P4rm8QRmC0y4hIuRplEj3gmdK22cYwQuE5YWDlgCQmBKkkxoNwLRWSdGlHPcDwXDqcbCnQSYBCEKgmRlubTJ3tT+5w3wXc/hMAwYUkRkhJ96B5ibWNtxVbvFMNmJbuVm58qRCRaY230ntWTieOtZdVZUqOVtsjUEgSU3jQ3Op0obbCrCeP8U8FlSoOZ3yIKlAQCL2kEADfrXGse9ncUdpME6kbT+FOHHS84kvLMpSMudd0ptYGxEGelK2EwwNzlOunX8q18VKNkeTcJ8LZcObw21rjUpQVAesC1W4bDLU/lKSlbikpAIi6iIBm4m1dK5G4ggYJLbWVKwpWcCxubK7270q814oKxedonMMkqG6wdfyo5snibPHOU304YqOKLobElu4EJn3fNBgdRSclxQSUpMTEj/P0p34+5jDhVABBQRC8oMlO9yI+XQ0k4Vqc2YgKglPeNr6WpSxFRKFki06nU1PCtSu9wBt1NqpCJUkazJ+VSbUUKlJudtRHcUiqI4hKQTAAOn0EWv8A3ohxEZQibHY6QNaEQVKVlABMyI7danicMs5TYKCb9PShx+xWWPqJ1Ous19m71FDYzKURA006a1DOn9pP6UgsmlsJAuLk23sNZqRcgqEGwkRv1rX4ZimGgsPNpcUuMpsYJEQI06zrtWXtAHm3nb496ctH06K1ozI859B0O3rXS+V3J4UwUwnw1lC4JBkBZvHVWX4VzZpVwZBULG+vz0pl5T5gThMyFlPgvkBfVC9nAnUiNR2miP0TI++09af9QQUJSc2HRKh95WZVydDYClkpFjBm+YflN63mMG9xTH4hxlxuxkLcmIHlRYdQBWI9hy04pl6AsKMkGQqD90inOIoy9DRyrzWWmwwWlLgyCkiYJkiDS84/7ViHHXD5VE+8bAZbGR0gCn7kDG4VDBbUtCXipXiFcQoT5RJtAED4GkDH4htGIxAb8rRWcgOkGR8pJNPx6xTTGDlHhuLxDSnW8kAhMuGAopEQkjeIHrQWG4a5/qRS+khSEZiExEwIgg+m9bXKHNScLg22cQ24lCSpSVpRMyZiBedRQnC8Qcbi8RiAFBo5UJE3AgCba6SRScatopPodeFYJlaCfDXmCiS5eWzvKpg6C0mDNL+J5YxCJcCS6iSoFN5B3g30mJ61s8vF1DSytaQFyn3bgLUo5ha6hMZY/mN7Ct5t+EhbavIFhMASCmcsKAlSbkmR2tUUU20zmfEcJiU+XKopWJUCIzRr5UpEjTWtPgXCXFoKltgABJzLBAERGvfURXScRiFBRzLbAAyk7gL3g2FY3FscTH3rTIskBPvFI+9aTSkqQ4zbwSOecEhGEX4Q0gLPqoTNtBb5mkLDoSW0xtcydYN7bdq63x3AB3DYhtLic6kFSMptaDJInUggza1cjwmJbS2pogleaUrB8sWsZvGulXDYEypSLUtKdWQhMBIki3yPavMI7lWhQnMghcSIBB00m0fjRnBCiXUrUAVaSYk3gAaG3W2lVYRlJegkBBWmTMQJ86Z6m8egrSviZptyHHF82oSxmDa8yk2CkWmBcq+g1pIbTAA8pnU9e9dbx2EZ9kWlQAaCNjAsJGU9a5I1YebpYg69h+96mX9So9kgb6xECqlYkaK3GgH7MVchvLClbjbb4dapbIMryxJ/LrNQuymEYRtKR5TBOsfSoPuEZiqZiw2V2r3BICVTME6CdJmT8q98QZZJJCTa23XrNHsfogJtFyr5fsVZHf8AChnGLSAoKJsAd6s9mX/MfnTpAWLbAQZMk9BYDcnvRvB8GHVKAWlKUiTP3hP4DvQeJUFnyEpTEAHXvMd7fCqkYYEwVEWuRIA/WmutKb5LOyTggLdTlFikAGYvEg1scO4rghgltqaWcYQQXCJPvCwM2AA9awHU+Upy2TlUYtIGuvW1bXM3HcM+pHgtpQEymYjykDbU3m5qlHMMbA8JinGD4jK1NrUIJB1HQg+tH8Db4d7K8rErV7Qc2S5kECUqSNDKtSaznXApoCFlYsTHlgRlKYJ9DPWojgbroWtDSlNpuSkGAN5MRpfW1NP7JV9DPyDgmXgXHQVqTCSmYiZk+UgzRWP4bhGeLMIVAa8q1BapCSQqEknuEnzbEV5yLySvENF0vKabJKUhGqiDcm8RNutWYvlJKeIJZdUpaXElebQEDQTmJGkbdqjLbLbvB753DD2BdlbY8pLZzD303TET00FIHKCm28LKFgKUrzCLhaidAbmBae1Ec98tssYRDrUoIdG5MyFDc7WrE4xi/AxLamUiSiSpbZAJJvlFpPpRXJDXxG3CLKiVKSCWU50rGx3+IGvQettVXirMBTSjlgyCFAkgwb22saX+B8xhbYbhYdCsrgi0Kk5pmRmBj49abmuLtOEuFbgyEtD3FCSRNgCYzACVHalSHy9lWLwqpUsuAKhIskaDrvbMbUMptC5SpYXkXMAzYJ92BreRBI3FEYDCpddORUBIIEs5STFzJVCxYH40TicElGGWoKhSSpZ7G/iAATr5o1gq+FQ4lKRm4h5YyqR/DT7qgSJgaQBaetco5p4IprGQhJyOqlBA3OqfgfzrpHEeIspzJtGWIdcCVSYULKOcmCDZPa1Kf+ou4gZwMwQlQOUEBMgSVKMBM2NpMTpTjyjbCXFqmYPBuWMRiM4SkHIYMm03FlE6209OtFYLgyziEYNSfDcKwmDtMyba2vTfyFzHgmsIWXVhtaVKMlJgg/D4Vgc1cWS9jkOYMkrQEBK0j31J2j5D41o7bozVJDbxj7P2G2FBt1wLSgqBUrynKLgpGk6dq5mUwkHqJGnw0p95o45xD2TM60hpJAQtQJk5j7oGnX51z5MyD2sY1qGhxZc+2pISpRGl4Hu+lVBO8QknT8ienpXoczETpsdu9WRMpGgj/FulIsHcF5IOUdvxNfIsPesLgHSvg1BJJhI2mx/tV2EZzqlQ8iAVX37mNgL/ACpiS08QZ8590QJ1gm/xtXvtfrU+LMLRkzIUhtQzJkRmPXTpoOlCZ6uMU1ZPJ+i4uHOEZbxJIOxq19Agga+uvrXrS0iwuqLz9eleuwgZlkmbGB9Kz28LToFLqoi0myVHX0k2jsdK2ON43DYpjDt4fDllbQ/irgQdAbpJKr3k3rFXhHHklyIbnLIExbpvbU/CuzDlzBoYKA0A3knPPmUT9/MDWzdIzlTeCuzyEnwkp8SXMvlOXymbpBB+PzqHB+bUM4RLakqCm1FBSkSCbxc39awsNzZjQ2WkLEAQFqTKo2g9Nb1lJxSkNqS42FEHymTb1Tpp0qIr7YlaHjlbnV5tktIw4dCVqICJ8iSSqDA76mss453ieIzqlrKmEhP3QDbuTJ7U1ciPIXhG0BxKHJJcJygkybjqIgT2pdx7izxVXsKQ4uwVlukqAGc9hOWTpImmu2NgHNnA8Qw0hxa1LaK8okmUq10JiD11tR7eC9twyCtS1kSYbAkQCIlVpk6A3Aq37RsbjPCQ2+14beaQUqCgsiYNhaLmJ3pT4LzC7hCpKTKVC8agn7yZ3Hy1p02s7GnfYc/wzE4WVmUoKskpsVCbSNpuKZOGcVZUwp5wtC4T4ZMFMaAbkAAqn1qhHHUvz4bkQEBDSgJW51VOsKgehmo8f5PJ87CJflSi2k+VSf6c2hBMRcE9KhJt1IeJfEOxWOaUl1xhwqQiFApUcvlCSpOsgGIuN6GZ5nZGZJSBmGZMEKyqTPvqF5JIixPUilxnljFqEllTYsFKKgmQqwFj5ptIph9gaSpKvCShSZBUtUp90XMqMSJ0vaiSiumEJN60Kz5exDq3lJWouEpRMHsACbmIAt3vU+KYb2VnIq+IeuVA2SjdPpt6TWrjuPtsiGx4jsz4gVKbnNCdwOwjWlXEvKdUpxUqVueg0iNgK1jb7Ica07LybyzhkYRKghDi3AC4pXnvHujoB2pM4wGuHcVkCGT5lJSJKMwiI1tc/Gt/kzlZTmDSp7EvpSvzISheXLsDMSZ6TFxS7w7gwRxX2fGK8XcKUSc4A8tzeTb1vULtgzW525uwr+C9naUsqWQrMpBAGUg6m99BAO8xWDynyMrFtlzxQ2i4TaSrqY2G3W1OvO+Ew68I4S2hBbTKFRliNBbWdI70m8qc3rwzXhoT4iQDM2yzcjuJNNXxwl9mDxfhy8K/4TsEI3ToofzCdqoQ7mJCYjbv39K1uH4U8Sx4DhICySY2AvlFMf2g8msYbDB5oFKwsAysnNNrZtI7UNevZXIRIzHsPpvfat3hTSVpW8FIjDwrKoj+IYmNfdA/Gs3gqGXHC2+ooGWxB1V0n4+lZjmFyrWgKzICjCgPeCd/Q0lD7HbeIbOYebE4uG/DUhoDNNpzehMZflPaln2lv/mD/YqpBpTkBKgUpFyemsDe1e+D2boqK9msfiqLHFBOmnQ7/wB6DU8XV5lSUjbt0obFuFZmbbfDtXR+DcnsltOcr8RSQcydBm0MHYelPiodmLd9DpwXiLBw7akFKWgi6bQIFwR1iuP/AOruqztoec9nzHw0FRjLmOXXtFqhxdst+KkFPlJTCZgkG51ocDyJAII37fOk1SHF26NEYZ0+X3TF46d6HfbAUEpBEDU370fhcc2loZgSofdP4Ea6fWs8jOqQkqKiAE736dSdKyV2dUlFRH7gvJeGQy0p4lTixmOXQAmQLgnT8tKE5IxbPD8biUOqARlyhYvMEEfMEVfhMFxBjDSotENp+8RmQB1I3AMTetP7PuCMuhx55PiOGBK0mIVckA6iRE1aOR9gn2mcyM4jDIQwsKIXnKoPkEECTsSdqX+HclPv4fxAtACrjMYzHa8W7GtP7SeDIw7qFMAJDyTKU3ykG6gJ0Nh0tatHhHNrKGGmsUHELbQEk5bKIH3QDcx1ApttJUNKzmnEMN4SltFMOJMG4ta8xqYjQ1PCcZxTRGR1xNjvNjqLz0/CjeYseMRi3XRCULUmARcAJCcxm4MJnXenvCNICMoQkt5bkoGnWdRvVuX4KhEc5uxim8viqIgJjKnbTRPwrKfxbrxPiKUom5zHfsOv602cpYNDuISFkpSXBAn3heQDFtALXpu555ewowxU20htbc5Sm0kxIMamTN5NqSmr6DTmnAuXncQohAHkTOYmAJ90ye/Y6GjONcuP4NIW4UlKtFJOYEkgQqYBudIo/lLjDeG8Zt0qhUHMkTEaDrofzrznXmJGIZQ20FHz5iSMsQNB1n6ChuTlQVgZwF7iXsqPCjwpJRmAkgn7uYe6TWVw/A4niGMUSvKsD+IsiMuWE6JgybWEXmnFjmXDFtEuhGVABT/LA0Fvlek/B8yhjGvYhtsrbdmUzcixMnY5vN2miLq6GFc18HfZb8Q4pb7aIHnHuTuRcXMAUoQtUSTBsAk6eoFM3NfMS3WfCDfhpcVclUmBeAIsJMzWA06Q4gIjy3uLXiZF7UXgoxtnuFbLS0LbcUhafMFJVcEb/wBjrW9gOLPcQxDaMW4XEoClBBAAJAnQATPztFZuJ4bcKSdTcb69OlZeJSpBKpKVJ6GNP3NKMrL8nj4jnzdwtn2cOZEtrzJCYAGadQRN49JEXpNlIgE2FjaJ9flFOf2aYJvG4k+1HxA2jMhCzIUTGoOsaxW79rXBMM20l9tKG3irLAEZx94kaZh/N31rT8Mk2ujlzOpgmO3T16URHr/uqrPKfJr0I2qWU9T8hWL7NdKvCSADdOYC+us2O9bXDeZcU234ecZUpKUmBmE6EHtsDWHhFSnJaCZMjppBoxShAuDefTpVzfomKG7k/kY4tk4hx3KlWZItMncq00M0tcf4ScE+tlxWZIgpKZIIIJEzcfu9b3KvOq8GjJ4QcaklIJggmZg9Cdqua4PiOKqViVFLaVnLBE2AFuwFr60J32TTQr8N4erELCWh4jh+6Ln9IHWaPcYfwOKw68Q0UZFBYSSDmAMTYkW6VucIJ4PxA+PK0lspzJEkgwZHxEXq/mzm1jGPYYZVIZQvMVKF1gkZkwNBFqVDbZscY51wy2XQGXRnQUoUoQCSLRBnXtStydy25i0u5F+GlACQozE5gYJBnSY9RT1zPx/CrwzzRWhUtkIbSbzHlgA2vHSk3lHnNOD8RlTanEkg+UgZTEEX2iKS6B9mvwjl4scQaaxUugpztuFRhOU2Tc3vt3pj+1ANnAOlZAUkAtnfNsB+NKPE+Iji2KbaabIbbSZ8QkQZHm8p1Gw3rM575TXhsO24HVLSFZTmJsTJTlCie80Vo69ic0hahIXJOtgdYo1GNxKU5C4VIAjLKhb4X3OtCOJMCCDF7iNNqg3h1SAlSu/oKvvbJbSwvRi3EqCgkEjQBarel5ojinHMTiIDxUoDRM2GnzPrQ7yD9yR61U8tVpvOpA+R6CknliuLN37PMCh/HobfHlgqyk+8U6Ax+7U7/afy5hm2A4ylDTuYAAGAsK1kdtZiuc8A4YcRi0NhZT5SSoapA1I700czctlDRdZecPhjzBwycsiSPjePhQ3uleh/5c5awowjYLaHEqbBU4b5iRc9t65ElLbb7spCUJUcqptlzXMEnam3g/J3EFYcE4ooCk+VrOrQiwtYT0pY5a4H4+NGHXb3g4ABIy6pB6nrtSiloMF5ixDbuVLRClJvI9Jj1NZjJBTOXses6fgRT/zRy6ynDOONpDamuhJzCYvO/Q60rYfl/EvNnEpZUpvcpIBJH8qTc7zHwmnjWDWMgrGpjzGTeQBvGo2is/BtJIM5iOwEHsTGtUvKSSkJECfNJII02PStHB4YuOpw2HOdx0gCDYHfN6CamuKw1n5uXZRwvELRlU2ShUQFBRTBPcfKult8jrxDLbuPxa1OeGMiYEIChMHcnqaWuOcivYVsuEpU2gAuAA2vAOtxJ9341b/8yVpaShTaXFIQEhxKvKYFs1tesa1e1hhnsUg0pp9xhfvoUUE7EpO3bvRPsR6H9/CsfGY1S8Qt5fvLXmV2kkx6CYo32tP8xpTi2xxkqIYM+WT32/SnThfJpyJexJLbeaAhIzOLtolMdd7/AA1pT4InzNf95I+HltXdOM/8WezKY7SozSl/YG6Qjc6cMbw+CbyNJR4jwIzLzLhKTKdI97LoTvQfJ3PC8GktLb8Rq6hBgpJNxpB+NaH2mqPh4P8A6FfmKSVjy/L8zUMqKsYcXiV8WxYUQG0oQY3CRI1O5k6UNzXym5g0JWhwLZWQD5Yyq2BEkwes0ZyCf4ih6/mmmb7Tv+A//c1+RqosTWmPjuUWGmYClF8N5swsmdYgfrUOReTG8Qz7S+ogKJCEoA+6YJJInWRHarsUs+zOGTPgrv8ACtf7IDOAV2eVH+0VPJ8WN9izjWV8Kxwbw5LoWkKym5VmtBy7gg199oXMGIcwyGHcMWipxKsxBMxMASImY3pmxH/3tXbDo+tS+1YTw5E7PIj8aquhN4cexOIIjzEA6iNfnV7PErJSnXuBV7wlIntVeJbAFgBrtRGWUKUPZYviRT78X0hP1EUOnGoAIgkkwDtWW6fd9B9ai37377VfFOOmfUsNrgmNU1ig4iAUgzHTee3bemTiGNx7jK/FRkaIBVLZSCNYBUL+grD5RE8RZBuM6Lf/AJJrtvPA/wDQ4j/tK/Kk8o1Qk8F5+eDSU+z+L4aQnOCdQBBVCYGk7UmKxmIdxWZv/wB91dvDsQo/Xf411PlMRgMKBYKN438w160k8ppH+tRtmdt8TSj2wa6Leb+H8Q9nC31pWgRmSiNTYTCRN7TRXBOdW2sMyhbboU2jKEgCDEzF5GxJpu52/wCCV/0fSfzrj/Fthtmc/wDBFC1UDNnhvLq8fiHS2tGUqUc4FpkG6TeBOm/WjOI8Dd4Q4ziUqS4kK84SMoBOovPlIkTU/sgP/qcR/wBv/wDqmv7Vx/8ATl/9Sf8Ayov5UKssTuaPtLVi8OvDtsBAcEKVnzGJmwgDYXrM5HwoLeMbcUlKvCSUIXAzGZKQFdthe9K+PEFMW8if/EU6fZYZ4k2d/ZlflWjVKkQmGcX5aw+KZUpkhjEN2S0TKFJF5SVG06zpoN65t7Mv+VXy/tXXuSvM4xmv5V633Z/U/OlqhPBU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luc.edu/roman-emperors/d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6384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Emperors Rule from Constantinople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09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</a:rPr>
              <a:t>Pg. 37 Small Map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</a:rPr>
              <a:t>Pg. 38-39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</a:rPr>
              <a:t>Where was Constantinople located?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</a:rPr>
              <a:t>Why was location significant?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334000"/>
            <a:ext cx="8839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http://www.youtube.com/watch?v=XiGGusLWGR0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9674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A bit of frivolity…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  <a:ea typeface="Adobe Ming Std L" pitchFamily="18" charset="-128"/>
              </a:rPr>
              <a:t>What were Justinian’s dates of rule?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  <a:ea typeface="Adobe Ming Std L" pitchFamily="18" charset="-128"/>
              </a:rPr>
              <a:t>What were his passions as king?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  <a:ea typeface="Adobe Ming Std L" pitchFamily="18" charset="-128"/>
              </a:rPr>
              <a:t>What happened to him?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  <a:ea typeface="Adobe Ming Std L" pitchFamily="18" charset="-128"/>
              </a:rPr>
              <a:t>Who is Theodora?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3074" name="Picture 2" descr="http://upload.wikimedia.org/wikipedia/commons/a/a2/Sant'Apollinare_Nuovo_(Justinian_I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905000" cy="27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nnythomas.files.wordpress.com/2012/08/byzantine-cou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9461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ayfairgames.com/mfg-shop3/MFG-PHA/large/PHA6020-c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228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After Justinian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After Justinian’s death in 565 the Eastern Empire…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Began to decline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Continued its greatness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Began to grow immensely</a:t>
            </a:r>
          </a:p>
          <a:p>
            <a:pPr marL="514350" indent="-514350">
              <a:buAutoNum type="alphaLcPeriod"/>
            </a:pPr>
            <a:endParaRPr lang="en-US" dirty="0">
              <a:latin typeface="Californian FB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Discuss your answer based on text evidence.</a:t>
            </a:r>
            <a:endParaRPr lang="en-US" dirty="0">
              <a:latin typeface="Californian FB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3109"/>
            <a:ext cx="6248400" cy="1143000"/>
          </a:xfrm>
        </p:spPr>
        <p:txBody>
          <a:bodyPr/>
          <a:lstStyle/>
          <a:p>
            <a:r>
              <a:rPr lang="en-US" dirty="0" smtClean="0"/>
              <a:t>A New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7630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Californian FB" pitchFamily="18" charset="0"/>
                <a:cs typeface="Iskoola Pota" pitchFamily="34" charset="0"/>
              </a:rPr>
              <a:t>How did the Empire change after Justinian?</a:t>
            </a:r>
            <a:endParaRPr lang="en-US" sz="5000" dirty="0">
              <a:solidFill>
                <a:schemeClr val="bg1"/>
              </a:solidFill>
              <a:latin typeface="Californian FB" pitchFamily="18" charset="0"/>
              <a:cs typeface="Iskoola Pota" pitchFamily="34" charset="0"/>
            </a:endParaRPr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th08.deviantart.net/fs71/PRE/i/2011/282/3/0/aph__byzantium_by_atrejane-d4c3m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33" y="3352800"/>
            <a:ext cx="602471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6058" y="3048000"/>
            <a:ext cx="279227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solidFill>
                  <a:schemeClr val="bg1"/>
                </a:solidFill>
                <a:latin typeface="Californian FB" pitchFamily="18" charset="0"/>
                <a:cs typeface="Iskoola Pota" pitchFamily="34" charset="0"/>
              </a:rPr>
              <a:t>Outside Influence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Californian FB" pitchFamily="18" charset="0"/>
                <a:cs typeface="Iskoola Pota" pitchFamily="34" charset="0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181600" cy="502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</a:rPr>
              <a:t>How did the Byzantium Christian people show their devotion to God?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</a:rPr>
              <a:t>How did Christianity change?</a:t>
            </a:r>
            <a:endParaRPr lang="en-US" sz="4000" dirty="0">
              <a:solidFill>
                <a:schemeClr val="bg1"/>
              </a:solidFill>
              <a:latin typeface="Californian FB" pitchFamily="18" charset="0"/>
            </a:endParaRPr>
          </a:p>
        </p:txBody>
      </p:sp>
      <p:pic>
        <p:nvPicPr>
          <p:cNvPr id="5122" name="Picture 2" descr="http://iconreader.files.wordpress.com/2011/06/tyrian-purple-byz-ravenna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70" y="1324252"/>
            <a:ext cx="374763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201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Byzantine Empire</vt:lpstr>
      <vt:lpstr>Topic Question</vt:lpstr>
      <vt:lpstr>The Big Idea</vt:lpstr>
      <vt:lpstr>Vocabulary</vt:lpstr>
      <vt:lpstr>Emperors Rule from Constantinople</vt:lpstr>
      <vt:lpstr>Justinian</vt:lpstr>
      <vt:lpstr>The Empire After Justinian</vt:lpstr>
      <vt:lpstr>A New Society</vt:lpstr>
      <vt:lpstr>Byzantine Christianity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12</cp:revision>
  <dcterms:created xsi:type="dcterms:W3CDTF">2013-12-19T19:23:51Z</dcterms:created>
  <dcterms:modified xsi:type="dcterms:W3CDTF">2014-09-08T14:24:49Z</dcterms:modified>
</cp:coreProperties>
</file>