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8153400" cy="34290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Narkisim" pitchFamily="34" charset="-79"/>
                <a:cs typeface="Narkisim" pitchFamily="34" charset="-79"/>
              </a:rPr>
              <a:t>Early Expansion</a:t>
            </a:r>
            <a:endParaRPr lang="en-US" sz="100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05400"/>
            <a:ext cx="7467600" cy="10668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Chapter 4, section 1</a:t>
            </a:r>
          </a:p>
        </p:txBody>
      </p:sp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06207"/>
            <a:ext cx="8229600" cy="1143000"/>
          </a:xfrm>
        </p:spPr>
        <p:txBody>
          <a:bodyPr/>
          <a:lstStyle/>
          <a:p>
            <a:r>
              <a:rPr lang="en-US" dirty="0" smtClean="0"/>
              <a:t>Products and 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86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Narkisim" pitchFamily="34" charset="-79"/>
                <a:ea typeface="Adobe Ming Std L" pitchFamily="18" charset="-128"/>
                <a:cs typeface="Narkisim" pitchFamily="34" charset="-79"/>
              </a:rPr>
              <a:t>The Arab people learned from other cultures. What did we get from…</a:t>
            </a:r>
            <a:endParaRPr lang="en-US" dirty="0">
              <a:latin typeface="Narkisim" pitchFamily="34" charset="-79"/>
              <a:ea typeface="Adobe Ming Std L" pitchFamily="18" charset="-128"/>
              <a:cs typeface="Narkisim" pitchFamily="34" charset="-79"/>
            </a:endParaRPr>
          </a:p>
        </p:txBody>
      </p:sp>
      <p:sp>
        <p:nvSpPr>
          <p:cNvPr id="4" name="AutoShape 4" descr="data:image/jpeg;base64,/9j/4AAQSkZJRgABAQAAAQABAAD/2wCEAAkGBhMSERUUEhQWFRUVGBgYGBgYGBgXFxcXGBgYFxcYGRoYHCYeGBojGhgVHy8gIycpLCwsFx4xNTAqNSYrLCkBCQoKDgwOGg8PGikkHyQpLCwsKSwpKSwsKSwsKSwsKSwpKSwsKSksLCwpLCkpLCwsLCwsKSwpLCwsLCksLCwsLP/AABEIALcBEwMBIgACEQEDEQH/xAAcAAACAgMBAQAAAAAAAAAAAAAFBgMEAAECBwj/xAA/EAACAQIEAwYDBQUHBQEAAAABAhEAAwQSITEFQVEGEyJhcYEykaFCUrHB0QcUI2LwFTNygqLh8UNTY5KyFv/EABoBAAMBAQEBAAAAAAAAAAAAAAIDBAEABQb/xAAlEQACAgICAgMAAwEBAAAAAAAAAQIRAyESMQRBEyJRMmFxFEL/2gAMAwEAAhEDEQA/APQTe6V2mJblXC2xU4VRVlEPI2Lk7zXN21J/U1soOprApolFdoBz9M5ysK0Cec/OpTbP9Gtd3TE0LaZA1ZFTZKwp6UxSFtMhy1mWpctZlreQNEJWsy1NlrCtbyOohy1mWpctay1nI6iLLWstSla1kreR1EWWsy1LlrWSus6iMrXOWpslc5a2zuJFlrCtS5a1lruZ1EOWsy1KUrUVnI6iIrXBWpiKjRw23l9azkEonGWuSlTlKrYvFJaXM5gSBPqY+VdyCSMy1y+2u1SLcXkRrEa7g1q4kgjqCPmIrudrRtb2KeM7e2EYqga55j4Z6TRnhPE1v284BWDBB676dRXm/EuGrhsQyB88EEkSOsjKZ2PnTpgeOWcLZRbrgSoaAZOo1FRY88ubUnpFc8K4px7C+Mx9u1HeOFnadz7DWucJj7d6TbYNG+4/GvKuO8fa5euXFJeWOUxoF+yB00oWvFbjnL3tyDoVtyJHQmuflu9LQS8XXez1zEdo7CMVN1ZG+vP2rK8YIA0Cvp1Amt0v/rl+Dv8AlifTCIam9qkEdK3mjkflTOZLxIprm/iAilm0AqvxLjVqypLHWNANTyG3qaEgl0U3fEEJMHkSBOx1NS5/Mji1WynD4ksu70XP7Udz4QFHnqfea7GMbdvyrnAYhTJRZgDXadNQNah/tyx3Ru5gUEyTuI0II5MDpFeFPys8nqTPZj4+FKuJd/tNQfFAHIzp71NgsWl0MV1AMA9eseVK9/jWHxFtkttBgn0I/CifZx8ttFXaPmeevOqYefn1B/pPk8HDTmg73Z6Gs7s9Kmn+prRNfQLJKjwviRH3ZrXcmpJrVZ8jO+OJwbRrXd1IprZatU2dwiRFK5IqUiuSlEpi5QroiIrIqvxjG9xYuXYnIpIHU7D6kUh439oV6xhrV1h3jMxQ7KJB30BOopWXyo42k/ZRh8WeWLkvQ/4q+ttGdzCqJJ3gChtjtJZeCpJU7NpH6iom7V4O8gt97/fKwiDsJUzpI1nfekfgSlLrWzrm2MaEqTBHkQDU3leVLHXCirwvDhltZLPUf69qV8H20H71cw99O5ZWhZ5j7LMdirbgjSr/AGf49auxZDHvFB0gxC+dcdpezNrG2wQ2W4n93dUSRvKkH4kO0HbeqFm5wUosmeBY8jhJa/Sn2r4oMLct3F/vHV1ifC4CgKCNtHYGfI1c7K3LzYcNeYsWMgmJygbn1M0AuX8DeRBd7wXcOWtBWabgnVgdcsyAfIRTLiuL2cNhhcc+BVAEbnTwx6ipsXkc8rvVD8vj8MSS3b7Ld64sGSKr4B1LMFOgA15cwa89xvap3abIZcx+0B7Va4V26W2Cqr3jAQSCAM0nNrBmJ6U7/qipbFLxZNaPQX2pA7Y9pms3Ye2Ltq4pVrZGxB69DMj0q5ju110gC0ba9c4Lg+WhBUUg8awuJxNwu8Ek/ehRG2UTt60EvKjLUWHHxnB/cK8P7RMbxv6nJqEnKAo8Kpr5VexPbzFOJS3bE6AZjC7zmOaKXsLwBvheToBII2FWMUiWwoK92NdScwHlHOepqN55LSZasMH6BfG+K37rn4eeaIlvfnQ7EXSBEa/zDYRt60U4gVQwHAgyAo3kGfhoXexl1DLgajQsDIHkP1oovls5rid9w2Txs2UQxH8sbDlvFVVxqq2mg6DrVm1jElc3iLQG3yxPlz2pmx/D1VEezaUKw1iDrPma2Trs6MeXQq/2op+yayjncH/tp/prKDlEb8cj6I781otNbFwcq1nq9I8pv+xB7VcBcYy1eXPDAARlIzKSTmlgQCI1HOoOG4y7iLr5v4eVisFpJgwdwRHnFGe0HEwuKVD/ANsH08TfkKD8Mvnv3MRLMV0+ydRtXjeY7m9Hr+L/AAWxm4fYyuZBBOsli2o6clFL3aVkw2KLOP4OKVs48OUXFEZhzk6HSmO5iwUIWDcjQDr5/j7UO7YcNS7hst0T3bI2mpkEK0eqk+lefB8Zb9lt3tHm/Buz7/v0C4wEy6qSPDuVO2k6H0ps4jx793xItJpBkiNuhJonwLFLJtOIv2TlafidASFcMfiBUA6UsducGDiVb/uAgzJ1DQvPoT8qoUnkyfb0tHNKMfqepcIxwvWwRvpImauRXnP7PeLMty5Yunx2mjlqp2Ommn516Pyr2fHyuUeMu0eH5WJQna6ZqPKsiuXvAbkCPMc9q6Rp/r8OtUWiSjoHypb4r28w1pmQTcZdDljKDzEnc+lG+JXVS07Nc7sBTLkfByzR5V4JxTFWcLfNtbxvKfF3gVl1JOYlT58xS8k2l9QoRs9Mt/tPtzBstPIBpJ9ARUT/ALX8Kph7GJTzKrH/ANCvPbmIUhXtusiY5iPPmKr3+3OXwsskDcenQ1PHPk9KyuODHJbdM9I4n+0Th+Kwt22t0qzoQA6MstGgkSsz50jcWvN+7934h45jLIcMIMGJBUgfOgnDOLYjEEr3hTugXGQBfIglYjTYmp+NG6ApfFM+YAhXe4nkdpVj1INZli8kk36HYJLFFxRSGOZGBUmRyiTH4USw3a51Oql9tutQcEuWLvgdG7wST4jlIEbQZmDtTPY7M4VwIQr/AIXb8CTNdLHF9oKOZxGPslx/+FdusNSIRQMzZtTsJK0U4f2hDKxxLLbyQV1CtnJgLlB3PnSOcA+HMIA1snmoj3HKoeIubzIuHCqy5i6AZZOmUjYGOu9QfZTrosahODfYV4/wDh4uXYuXkvhySVYv42Cs0o+jDUqWkbCJoTf4izWBYuQ6jUHYjr1+XKhqW7tq+/7zEvbBlmBlQx5yQIqC5j0EgeLoV2+Z0qhJp92QTk19aotphE3A26knf10qRyqAxCxrpAn9aEHF3GOhAEciPlJ2rgi4NgoPn4jW1+iWwo2P0GQT1nSpLONiMzoo9V/M60vYy7dQSX6CAo5+tXOHKtwqqXT4fGJCmORERqNTpWuOjlQ14dSWDBgynXYGeY1BoNjeGsM06qxEQrMRHQTEdZrrF8O/d27yycqEiVHwgnUEDlzowMQTlYaFgCY89x50m/aGRnw0Jd1LisFEkHSSBEDlAnWqn7qpMk6/zCSB869AOFt3Wa21ssxQu3kogSOjDT50hdqOGvhrkTKuJU7HLOxjmPzp+OXJ0guWrBV0gNAMgTr/ALU/9kccL1k2m1JBy+TrEj3EH2rzq20z6UY7MY4pcgcyCp/nU6fMaVRkjcTIPYz3Wykq24MVlNuH4daxCi7C+MAnlB2I9iCKypOJX8/6MFvt7ZyZijyGgqusDrP5VO3bvCgSC5Ogy5TOvPpFIWGBzatII2ggQd6nwmGVZGUdNhqKNeVMlfjQCXarjNnFWgyKUvKYVtDAnUeYj60CwfFMIjl7t68CIV1EwSP8O3tV9cOCiggKQY05gilTjPBs98lWCi4JUmcpZNxA2JXb0NA38r+w+CWNVE9Q4Fx6xdQiyO7G0sIdtN9daj7RMwtKpaQ9y2saj7QY6jyU151wnhzQJJV1PxAnTYx7ijS42++Iy5syW4Kg8yyka+YB0PrUE8SUrXouitIbMdgbOMI7xDmX4WUlXSehHU8tqR+0HDDFy73r3QlxLYZwDmj4j0Kg5QCD1pwuXCLYtgjvrui5ZhBzuNrMAAx5nSueJ4W2uGa2vwWwJ5nSeR3OpPoKDHkcX/oc4JoAYPERjw4Md9aDkHoQpBEaVc42LinMLr5W1jOdDOxg6CpeAYFDaW6LeUszBZ3VdPCIJAUGRp0ovjsKHUCNG2I3VvIbUx5eMqQLxcobFF7j6GfPWWmDpqa0b7FvjPXdtD65qkxmBa1cykmCIkaTrM66CqThvP001/ryqhNvZK4paaCb8UvLYu2hdLLcVlyN4tDroTqDI0rz7i3ELbXZCZ8uniJGaOsdKO8YBygFmHIEAdNiwGlVMN2Qt3LYdr7Kx38AIHvINU4pUuUmS5IKTqCFi/dZtQMo2AUECPXnVdl9zXoNnDtZQW0dGVfJ1J+hFKPHMSTf2AKiDGs6TO1Px5ebpASw8VZP2XWHfzQg+Uso19aYOJrmwtxdPDDr1BB1A9QT9KFdn5C3M2gJTccwGMCPUUZ4TiiWMA5x8GsKi/avN95l3UbKYJkxRuSSdimm6oTnFyxdGYFLinNBGoPKZ3507cP45ntG5bgkDxJ914/+CdQfON6WOMgO7XCjEH4fEdFAhR123nnNDLF24hLLnQRE67HcE1qakrNquxpbtNi2OpFtZ10VdJ5Z5JovhMZhoFzP/EbUxcI8utJ2E4Q11c+YROX7zZidFI6k7daZW7IYe27Es1wWzBkwIUgH4fIHnS8sIzDxzeMtcQxGHuDVgxIyyxDECQTBI02obhuHoyyniQEqwMEqR0PT51Y7UdjLaW2bDpDWicyyTmSYnUnYR86D9jsYFZ7Z+F9ffapuFRtMZlny20Xzw1RsPqa4VIIOu0UWvWY5T0jeqVzzkR5UClYh0wbjsMLiwTGsj2qhhMA6P4TruCvLzPtTAnD7lxyir4lGqnRh0MHWKqm4tokH4hEkbA+Rp0ZejeDQZtYkvaNtxLssA7Aty96ucCtEqQxE2wJUnxfLoN6DJckrB1kEfMb0zi4qsG0J2iPiEEMs/wCHN9Kmlo6v0iuYtrN+1cDAK0pczaKUYqWkkadZ8qEftN4WO6tspB7toYAyBn2gkDMPCp/zUUxfBLJuQyBsp0MmDpoSAYJjrQTtbw83sPnGrWIkaz3X2vUAwR08QosVckwr1R58x5VawtwqQw3BBHsZqqy1KrV6UkAmekYfh5uoty05COoYDMBqQM2n+Ka3SbhMS6oAGYDoD11/OsqX42Wcl+HoV3DlCM2U8wfI6ct96rYjFMYgadBpNTYq+GtjXTQ6+o0mt5RlXnm6fdG/5VItGNt7K2FxLKcmpET5dRr1ma7xdrMrDNrurcg66qR0MgD0nrXS2lBAmWIGg3y76xznlUeLItowMltBykHkQCZphyLvZfHW7iy0d4R4gfXfziCK3wRYLde9ZfYfD/XlSrfJtXFVQVXVjqJg+ErpvJ1ovwrFKlk3c0KDlGaZLLO3Xp70nLi7a9l2HKnSfoaLd5QzaksxJJOpjUx6DUAVNxa6O5J1kgqPMsI1670s4XG5mVjsdfQa/nTFecOon18pqSUeLVlSakqO+yeGP7sVGwY5dIHwrqPUkn1NG7NtQMjHf6N5fOhvAV7uyVXk2/tRfFWQfEND+f8AQpM2nJsymlQsdocE2YSviBjMuxHI0Cv4YkTGxjeOcewr0HE2hdQTEjefOkLj69yXW3aKqqkydp1nX1IirMM+WiHNFx2eecQ43dYspY5cxhZ06D1rVrhd25aN9dFVghOaPFE+u01BjbAUiNiv/Jq/b43kwpsqu7Zixn4gTBA9GO/SvWdpfVHmxabdkFyxdtCWvEaHRSd+Q1qfhHZm9iP4h1BJGphmIjr6gVf7N8Da+e+ulgiEZdJB1jpsDTlbdQrAiWU5XC9WgykfzAGaRlz8NR7KcOBz3LoWbnCjaAXlM7zzgjXmDIri9dFq0+YQbn8JSdMq6NcP1VaeMCMzBdAV8UxMtsWBiCDr70r8d4RcJdVKvJMeIRDanwsZDbac4pUMqnqQeXA1/HoCqkjT/apbqAiCNDpFRYW2FUDT8x+lT56o/wAE0Dez02sZbWTkzC4RyYWg1we4y03YK+LqGDKup/1DWfMT86XsEVF2250UEg+SuCjfRp9qzs7iWsXmwt2QQxC9A4mfUMBp7daY5ewOPof8A5uWbL757SE+ZjKfw19a8x4/g/3THHL8B8Sx91ht7Ga9L4Ypt2ltMfEuckRqodyyqfOPlNI37SY7+z1yEe2bT86HG020DJMs4tLjIYzagxHPSRFKKXnV1LliAwzAkzAMmfamTs9xLPbyE+JNvQVPxTDZpj7Q0pcXxlxaF8gklsi/++FkZO9uFSDPeI4Zcp8tAPY0HxdhXYsQRPLlV7g4LYEA7Ks/5u/uA/R6gvGNOdKTqT/rRRmelXvZrCiGBHIj6Ud4hfhLZ0k3bcf5oB+hNB7IhZqbH3P4WHn/AL6fISa5q2hP9jHdSCvnbQ+6qUP0UVRIm7lO1xGU9NVP6kUTuCVP/jb/AEPqPk0j/NVS4crK4E5DOvONY+VKTpmrs8emK6samOtX+I8MYXXRVJCsYgH4dx9CK4wnCL5YG2jeRiPxr1HNV2dGDvosPcymOlZUrcExc6oZ9qykcl+lW/xjhxa73eGuq4VSXy6Ek6+IEA9INQ4ftBbuNaH8SEEsxIDEgQMo1H/FLuLskIDneWBEOdWWZVgPsr1nWrdvGJo0oVtKoddQWMkSp2IM/KlfGq0LUtjp+6Kt5ZOaVVh0kgzPtzmqN213jtmYMuYTqIgHcEb/AO1LmN445Qc0jw25gEHqPiYD2B031q/w1JKRbEyIQKsnzLtGuuw2oODirkGnboM47s1+8mLJRbiTcZzICWwDmzHkNoHWhmNuPft21ZQq2baKqLOUARnP+JjJJpm45fe0i4a3AmWvsTqzH/pzGirpzpdw95Qp1kaiffWlcnxH4lvZNaSAnp9SZH40Zwt6Y10BIPWNsw94oJffxLHJvn4QRRHAwwHmZA8tNPnNJmrRZB0xi4TeGYrprB9TRhH5z60pG5k1B1B5fSmDCYsECTqwqScaKGrJ7bxMHTn51l/Dq4ZLgkMIPmp0g9TXMdOf5VYtOGU7T/UUKbW0A4p6Z57xn9lMlmsXAdioOo8xUGA/ZqiCbzM/h+AKVGcawWPI7bV6LiLRkhd4/DWuVzx9KrXl5Kpsl/5MalYujhoCAW7WRRoFGhU8wfbnzrhcLAEAH+aCCOeoG+tHjZBO5UwSROuhgt+FRMI9AN+c+ftSfkfZSopdAq7cXDwzEZnhVX+ce3PUmguAwBRnLAg5iWO866FTvU/EEF3FeJCVtiN4OvOpLQuJEeJToZMN7aU9aX+ie3Yu8e4dkPfWxKnRwBt/N6VTVJ2IM9KcrarEaxvBIJ6dKTsZhDYvNbM5ZOU8su4196qw5OS4smz40nyRFttHuJHnVTH8XxFkIbd1wNhzKxsFaMyjbQGrly1rvBrehkEe2m/KqU6ZK1YX4b2nUWjcu94Lg+wBAY7lhJifWkXj/GTibpuEECAAJmB6wKYmgaa6jnrBpZ4vgsjSB4W1HkeYosaSbByXxNYHFm26sPf0p3MXEDg8vakCKaOzONzI1s7rt6V2aNqyUNdlhmwxB1zjEED/AANbuD/5PzqqLe8/0Ks9lb+uEHV8ZbPuoIqB3iKmepspn/GLOCCSFFS8aMLYH/lX6VYwGH0zGosXa729bA1VZ/8AY7V3/oUtjVaPiy/fQr/mBDL+FVcQdNtBB9tj9K6N4r3Z5iCPaK7vgGY5zvvFJ9mtCjxK8Ld3WRmXLPQqY/DL86ucMJzKCcwEjfUR+tZxzDKcrvyCt6k6MPmgNDbFxiHM+HKSTpO8AA7jem8bRdhm0tjUuNHlWUsLxQARlbTzH6VlB8RT8gL4pxNbxLBYIaBG2VQABO28naqrYw6DMoCwfANM0yCTGrCanxnCGt3DbkuyqIy6KrdDPLzrhuH3FKyohhz12Ouoq5JJaPKd3sIpiigm0qzlEvcAVyZAJHi1kyKY+xeGIY3nZAlgM9wBft6wpPm0bb0hBGaSJIUE84AB5Tyk0y8XxRwmFsYf/q3YxN/aYIiwjf5ZaPMUvJBvSGQnW2XsTjLhBuO6OrSTcSVaSx1KneDpVbh6BlnTu4LE5hJOYzInTlS+vEZGUKVB6HQ+eutQ/veUwp01Gv1ms+LVG/LT0NgujN4TCkKeuUgwPw+tF8M/i3P/AAd6Q07QOFyyANoHMfKjHC+06XDDLlaI0Oh8qRkwySssxeRGTobsQ3hE7k7+lX+C4iUnUlaDgyBzgSRykf7EVmAxeV5X3HlUUol8XsZzjCCB94fjU3DrpmKEtfDEMNY+nSiuCsQwadDp70loNhdOc9K3Z51Xa8CYnlU1toX0pXQAP44GUC4glrRzx95Yh191+tDuN4wJYzWzKuAVMTAIkT76e1Gce3hb0/SlHGEXA+DDRcUl7YO5Q+NkHmFzEeYp+JcgMjpA5XbJIaXJlzlgwdhHlFTNiCstBLaaxuPTrXYXJ4RqIiTrOoIJPoaiOCLAHUEwInYayfM1S6sBLRvDXATmGm/kZnnG4od20Rjhhc2KNMiIIOhjWenKieDwxiOYJDDpvE/KqXagn9zdSAdj6bdNK3G6mgZxuDQAsXs6Bt5Hy8q0yn86G8BvkjL0oi2gncTH+8V6L0zzFtGhd251X4vh89o9RqPzPyqa4wCwIM8o1rL18JazMDk2mNzvE+lZ0zqtCxaWVnpV3h982nW5ymD6cxVWy0MeQO48jtV9MPmskDcEn1G1OkyVoZOzr62CuoGPMeSsgmq2LOV2UfZYj5Eih/ZniYSbbc3S4pHJlkH2INF+NWov3I++34zUso1Oh7d40dYbiEplOnKavYcBRmHtQGYFFuGPmEHlQyQpBU35I8gv5Vbc7UMZvExG3h+YK0RQzFKlo52A+MR3JJO0R6y1K6oxKmYB28x+lNfFwe6GXU94ecaak/jSzi7dzNITMFAHn6j3NPxdUURtRIreJ0+GtVSOHuc1I+dbp2jeTGziE3QfCy90FLbEFRoX6tBE+jeVC7mNCr4SQXOpLaErsQI0BB28qJ8VuXFVHQlChIKkjKV0K7jWQTNVMBwFsc6dywAk94pIAsLqzPHNI1+VLg9WZkWyfs3gLZa7ir5P7vh4Z4071zrbsr5kgT0AoJxHiTYm7cvXNXY5j0HIAeQAC+1Ee0vGluZbGGBGFw+iD7TsdGvXP52PyBAoRhrDEwVIzAhTBAzbrv1IinJe2KlL0ji44IBAgxr6+VcCuCeprmKNAErEc4rSXMpBG41qFhWKa07of+AcRW6mWZI39d4q0cywygRJ0rz3B49rRzKfUU18M7UK8Kwhjp5R09/yrzsuBxdo9PD5CkqfYzcJxIYZTpJ196b7LAKFImK85uKULMmqzPWIPKKa8Dju8ILZgI35ctKhyw9o9CMkwy9sfnNWEfTXmNfKo1tCBr/xvFcuxmfsnSkejWWFcOSvMiKUOM4YPjyy+E2wqhxyYAsB8kP/AL0zXz3a5zGm3rrH60o4DiR797LqsvcJDyZ8SfCRtsBTsV7aE5EtE7YF0AJgnMc8aAlvh9AeXyq0mHghlPLUHQg84/SrLvBysJBmQeh09wY2qO9ZDN4GhifgYxmP/jbmf5TrW22EnRi4XMSdtIOkTVTiXC81q4i7FYjzq/gkIkOCCDrMg68qsqJOn+0UPNxYbSaPFMNgLqXsqo0g9DMDmabMH2cv3uWQcy5j/evQsThAsvEErAqBLYVczMFXmSYHKKql5cmtIjXixTtsEcI7E2k8V0d4fPRABrtOvvpUXaa0l9UZgBhbDG42kZwgPhXopMIOsmmA2mvCCCtocjOa55EHVU+ppR/anxIJZt2FIljLBdsqSAPSaXilKeRWFNRhB0jzK5cm4xgDMSYGw5wPITV/AX/Cy8wDHpFCs2tXLqRBB5A7RuNa9qSPGas7w1qIccmg+XSm7GvnbN94K2n8ygn6z8qGdmrS5HcjRCCZ5sdLaj319qlwjkAA67z+IMe5qXI7l/gxKo1+mrq0U4HagE8hp6mh1wyPz/OmLCWstoKvPUn2oJy0DFbKmFWUc+n0MH8KJoYKj72g+VAv31bVu4HIBLOoB1JM6ERy1mq+K4+1wDIConKJ3iN/LnQuDYai2yw+IBUL91wZPNfhOtbuso1VTIkNBGsEEGg68T0A0MSN5nXmKhPEJJGuoPzoljZTGShGgueLAfFvz1H61qgZuzvvWUXxm/Khhx+C711QK2e5qkEMrNEAdRoR8xRLtLj7uFRbNlAWbJ390AZXCwRZkGe7WdTOpnpU2I4gMjLhUdGCspuEqbxWDopkd2JkHLuI1ofc/uUtZCxghSc2mm+kEaHnOtKi9qzZL8BeE4swZjZl8wYEEDPln7LxMAkGDOlc8Pyursskoc/8RzmVlUlR0YZhz2qguFKTlbKdNHMGddVbn7xUyO9okrHjYEkD4iN8h5gzqDFVOvROk/ZHdw/8INcXxEnVTsp59D4tdOVD8dg2txzBAYMNQQRp6GnXCYrDuO7ZiXIbOwTKAI1gEQVjYeVDuO4K2VQo3KFWQhgESNfWYPMmhjl3xo2WPVoUAf6/OuaNXuD+Dc6baBWBMSCDow21B51SuWUySJzACemadxzin8kIcWilNaDRsfOtthm6GD71o4VoLRAET+lFozYw8H7VFAEuCQJ8Xr1p04Px22Yysrconn5A15Qo/rrTz2V/ZVi8TD3B3Foxq+jsP5V3Hqakz4Ydt0VYvImtdnomH41Z3DrpuJX061Ne7QWlGUMGY7KDPodKo3P2XYZFHdJn8nYqW9Li/C3qCKA8T7J2wHaz3jFAS9s6X7ccysQ6/wAy15ihjb0z0FkbW0XMX2hW42QNEHxTpB9DQDjHElXEWisZQc0czEDX1ocnH4hbyrdA2LaOP8LjxD3qBkwjmRcu2j/Oour/AOyQ0e1VxwqIiWXkejYfFpeGnT3ipzw0XBGWQd9dh+RpX7KXFUhRiLNydsrMG15EMulNeH42q5zH8O1o9zcZuVtABLNOnTWpZwalSKIzTjs1lu2VGvf2x9lyBdQRrkuH4o6NpVzhVlLgLpOUEASCrTAJBB2IkfOpbVq5ew75lbNctk5MohAynJbWdM0QWPtyorZw4CAMACYkQNDAHz0pUut9nKf4CeMswtjKFZswX4lAE7FtZj0E1Ts2RmTvXzMACEywqk7QkHXzM0X4naFpZVQNRsB7V5nx/t1cUFbGmYEG4NSsGCoGy89TR4oPJpGTmoq2xs7RdpLeGUlnXOBOWQDqQOcnlXj/AGm4q2Ium6djoswDHWNwN65xDhlIdpuE5g3PUGQev2SPeqVgSHB1JG++oI/Ka9TBgWPfbIMuVz0TcOwZzDY5hp9qCdRIo3isBCPsMvwEjZWg6+U6ChGAvMrAjRTHpI299KKYTFzK+Ns7CFOum8T0Gh9qZku7AxpcaLDcNNvCZNFuX7gJ1JCpaGmv8zNp6VWvWSkDQttPnE7T01oo18Oj5oGVoPQAazHyqC/cliAMrLMRrOhE+saClKTGvHGkVrlm4IZTK6AtrExtl6VDdxTmUDMp0MEnprGtHbVzLbiBOWSp8hMe/wCdCsPh1F0yDDCPx26aChjK+zXBLopWsJJE65dJncnU13jL6IMhOkbbmCZ35VfuWQgCggabnXUjbTnQHiNmPCTLDUn7xOmvTSmRfJ7Bn9Fo7w95WJyrAifSOnWtgggxvz/2rjC2gDI0bodtBEgnz39as4VVdjJjmRGkg0x0LVtbI7QJAMn5Vqu0YqMpzadKyhs7iOXCMXbTMQSe9JO+i5uYOutWeJ4MX4B0KmVZfKN9daH4dEGU2YzEmRspMmPIGKvnEASGJ01nYiOe2oO0eVQSvlyiehFquMgde4cSpR2ciYBhWyztObnvsedUcRwJ7aE2iW6wQDoOUgnkKa7lxHAIED/CNZ251CcIDEg+3X51kczQTwxkLy4VHRDcFwmMsZSGmIA89NZ23rvE2hMucp0LrA1Mawds0akUea14kDaknw+WkyelUON4pQRbyB3YmAYGh0JLD4RTFNyYPxcUYuUpChRbAiGO4MGZJ8MkfWqGKtW7a94kGAYEKsEkCCdAdNedascMAabjd4en2BGwA5gedDO2Yyi30ObTYaafhTYRXJJMTN1FtoHYvj9wmE8I9p8vKfOmXsz+zm9jAL2JdraNqAINxvY6KPUUmcOt57ttfvOB9a+jez2DiyoGqwPaNtedF5OX4YriT4YfK25FXs12KwmE1tWFNwR43l29i2g/yxTMwPM+39a0P4txJMPh3u3DAURpuSdgKQ7v7S2YHLby9Cxk/LavN45Mu+yuoQ/o9GvXAATIAG5JgUg9rO22FnJbt/vF1QYZSUFvzFxYb2HSoeBYc8SctinuMkwEB0J6kCAB6CnKx2SwduAti2DsJGY/6v0rVCGOX37/AAxzbX1PC/7CxOJYlUYliSQASNerH86a+Bfsha7DXnyj7qGT5+IiB7V6/ZwCAbCByiB8tqsEqi8gBTn5cnpaE/EhZw3ZG1h0CWUCk6DnvpmbrAk1xxvgyW8L3FvQvlReuZmHiPUzJ9qNY/iwtIXYEsYVEXck7Aeu56UHuXHa+mcAm0hZ4P8A1boKKB5KJj/FSLbdtj0FsEgt2kE5iqgT1gRNRYtiRG07frWXr0GBp51UxOKUDVtR/X0pPsZGIC7dcWazgTBBuucqneOTNHkK8Ye6QCGEg8mke/n716B2vxve3FFu6Alqfg8WViNS0edJn7veuTIV9d9JkcxOter4q4xEZ4tsqcN4WbzNEDKpOsmY6RtzqqluT/D0bkAdec770b4TZdCc6kKd4338q5t8O0+BlE7jdl3ifaqOe3ZP8apUDLUhSWDDUawYGnPpvU+BwbkhgZAMxmgkDfLG/OryKbrKuYxJzA7kn8geQqTEWGTYGBqoAjoDB5CQTXOfoxY2WsLlNxiIhkOYdfOKH2bhNxNY+7/KdQJ6GuMG7i4zMCIWAN50qutlsxIGkzA1g79aFKhjdoOm4YC5o8UkjoFPTkSKrq/942pB8Q8jHLTzrlFkrcdssfQEanfTXyrpL9sa94SPcE/OlUMK9/HsIB6AiNweU/Kh13CZpMEEySTB68qJta7wSuXQ6liZP/FafBudQoKzEqdPqKbF8RUly7B9vDmCo1B5+ZEbVJh8Aw3gncETO/1q0tkgCRA9jUTY0A5RI8+XtpvW23ozio7Zs5+UfT9Kyoc7nUQRWVlSO5R/RrvYbI4YGQQcxAE6SZK/Krdi0C2diZKwqqvhXoXY/EYnQbVMqCRprGkjWuiFUyBlJ6a6n5xULmej8SNGxDDKx00adp6jSur14hSSYAEzvp6VL3R3nwkee89ZqC4s8403PPXUT1iaBbGNGYUZ1HgnxQTJ1ETMTHTlVO9hBJaDmYy067aAD2q7cxKTlJEnQbDT2Fd9+I0G2g5f81t0ZxTWyk3DyuWSDOun4ac/KqfGOBC+oBbKVnLzBJgQeYFGSdARoffT6+tQEzuSIIIjQDyJ50Sm07QMsalpiHi+z1+yc2WQIMrqP1r0n9mvbAGLbsQ2xU/QiTvQjiWOa3MWyQeemlUbHErDMGYBW3BOhBB6gU6cnlh9kTxxRxy0xj/aj2hDXFsodEGZh/M23yFec3eKAbSTTBxbg9q9N3vTmIzEk5gT77UAfg7ASII5Rufam4HGMaJ80ZcrR7V2DwotWFn4ioJnzG46imtD9o7CvFeyXa1rI7m9miMqk+EidRBPLlFP3/7i0AFz2101ltTHkCTNefmxy5NlEXpUN13EGRl1UnU0N45xnD2ggu3FUtcQQSJ1Yb9B60g9oP2rMQ1rCK1vYd8QJ88qn8aU8Hx+5s7Bszfag/M0UPGk1bB5K6PQ+J9uLaYm8HR82HtsVVlyZspE5SdyzFQCPsqaq9m+0d2/bIWyLYli9xjrmMkkD72ug2AFLXFbrYgJb791CTlAOYcgYM/nW+AcQOHnDucyqSxZfig6lTJmSY57U744qGls77WNHErmJCh7BDnbxyAV8vM9TS7c4zfZToQdyRCHbkYneaLv2glyAwMRAAgRGxoBjuNL3wtkDM2sxp/tpS4xfVFFpK2yj3LHQOwnWIVhJ6nSaju4Q91Ahis+IGG1E7/ZIn61u/iswKp4WABOwAkdSYO/KtpbZEKoYkfFvO0luunKqFa7FumQ8CbLcIKk5oHj+yR+O4o8vEbYgQJA6T1HPahljCyVWdubc9dwPPSq+JsnNKhSfTU1zqTBX1Jbl9TcZlQAEypBhvOfeoDek+KYGuhg/WtHCsBJMeU6fOoHKkjc/gfeiSBk9Ef9sKsws/QzzqbDX+8PikCTl6wdp60PutuHiJ3gTHLX86mw0tcEwNgCTsJ+XSmuKolTf6TcQsqzETB3000P03qldwPhiT9DVm6SSx+1qSOUDXT51mFuAkTpEjbQExE9a1NroKl7IuG4VlYEn7WonlEk0w2uKgNl0g8vP06GhV1RmcL8SrPnuAYO3SprdrQNOy+MDUnSBExIPXlQS+3Y2H10itxK8UYsJyNBAJB3mfqDQ43QxBG09KLW7U21jkSd500kH5fU1HeOVcgAbWTtPUR0ootUDNNuyvbRY1msqM3D/N8hWUdgcWPRZlMq0ED7o05k/hXOJuKwltYjrv1+tZWV5Z6rdGrbgjQaDqPrE61xbJCiSWJgkmI6CByrKyi9GFjhuHN3Nl+zBltjPSNdPOocUhDBSNeo5H3rKyhvdHJasHYnFOhBMEA6mNR7bGuE4wp0B16EHpWVlUximTym0yvjeICNZBJEEag6iJHSqePmNVBk/EPXodayspsYpCZyZWsIQGBaII03BHXyqS7jJhW+zoCNvTkayspjSFqTI7r6RHtMiKqhhyH4VlZWxSBb9mjdmojaYwZkcx5Vuso+gHvsK2Jt2jkfwuquQRt4ogfr5V2uNt/EElTI31jnvWVlK7sKLp0SXzJzAkEZSOc6aT7CKiW1JF8bgwR/l0OvLf5isrKFN1Y2vtRwMQSxKKuw+ISR6HlUr4oqk5iQNx/W9brK38OukyzY4pmQ3GXwagAbggjqdAPKo8aVeH1P+lpyzoRWVlZxS2DybkjSX/4JsksjklsxIIIAkAxUD6gFd468/SsrKxKg7vsG3cQsGZJ2GmkT4p96vYJVuOp0IB2iOYieu9arKfJfWyWH8qNtYg522AiIETAAB12neq+DuBWYiWSSFJjzE9doNZWUqLtMe0rO8aGzsBpOUHU6bE7ddPrVuxYBIBY5XIU7zqIO43kA1lZXSejYrZNZw+RihXMvjEToAAx99RVKxZMk6ZvOdBrIEVlZQphMnvWwTKhY5b7R6VlZWVlsK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MSERUUEhQWFRUVGBgYGBgYGBgXFxcXGBgYFxcYGRoYHCYeGBojGhgVHy8gIycpLCwsFx4xNTAqNSYrLCkBCQoKDgwOGg8PGikkHyQpLCwsKSwpKSwsKSwsKSwsKSwpKSwsKSksLCwpLCkpLCwsLCwsKSwpLCwsLCksLCwsLP/AABEIALcBEwMBIgACEQEDEQH/xAAcAAACAgMBAQAAAAAAAAAAAAAFBgMEAAECBwj/xAA/EAACAQIEAwYDBQUHBQEAAAABAhEAAwQSITEFQVEGEyJhcYEykaFCUrHB0QcUI2LwFTNygqLh8UNTY5KyFv/EABoBAAMBAQEBAAAAAAAAAAAAAAIDBAEABQb/xAAlEQACAgICAgMAAwEBAAAAAAAAAQIRAyESMQRBEyJRMmFxFEL/2gAMAwEAAhEDEQA/APQTe6V2mJblXC2xU4VRVlEPI2Lk7zXN21J/U1soOprApolFdoBz9M5ysK0Cec/OpTbP9Gtd3TE0LaZA1ZFTZKwp6UxSFtMhy1mWpctZlreQNEJWsy1NlrCtbyOohy1mWpctay1nI6iLLWstSla1kreR1EWWsy1LlrWSus6iMrXOWpslc5a2zuJFlrCtS5a1lruZ1EOWsy1KUrUVnI6iIrXBWpiKjRw23l9azkEonGWuSlTlKrYvFJaXM5gSBPqY+VdyCSMy1y+2u1SLcXkRrEa7g1q4kgjqCPmIrudrRtb2KeM7e2EYqga55j4Z6TRnhPE1v284BWDBB676dRXm/EuGrhsQyB88EEkSOsjKZ2PnTpgeOWcLZRbrgSoaAZOo1FRY88ubUnpFc8K4px7C+Mx9u1HeOFnadz7DWucJj7d6TbYNG+4/GvKuO8fa5euXFJeWOUxoF+yB00oWvFbjnL3tyDoVtyJHQmuflu9LQS8XXez1zEdo7CMVN1ZG+vP2rK8YIA0Cvp1Amt0v/rl+Dv8AlifTCIam9qkEdK3mjkflTOZLxIprm/iAilm0AqvxLjVqypLHWNANTyG3qaEgl0U3fEEJMHkSBOx1NS5/Mji1WynD4ksu70XP7Udz4QFHnqfea7GMbdvyrnAYhTJRZgDXadNQNah/tyx3Ru5gUEyTuI0II5MDpFeFPys8nqTPZj4+FKuJd/tNQfFAHIzp71NgsWl0MV1AMA9eseVK9/jWHxFtkttBgn0I/CifZx8ttFXaPmeevOqYefn1B/pPk8HDTmg73Z6Gs7s9Kmn+prRNfQLJKjwviRH3ZrXcmpJrVZ8jO+OJwbRrXd1IprZatU2dwiRFK5IqUiuSlEpi5QroiIrIqvxjG9xYuXYnIpIHU7D6kUh439oV6xhrV1h3jMxQ7KJB30BOopWXyo42k/ZRh8WeWLkvQ/4q+ttGdzCqJJ3gChtjtJZeCpJU7NpH6iom7V4O8gt97/fKwiDsJUzpI1nfekfgSlLrWzrm2MaEqTBHkQDU3leVLHXCirwvDhltZLPUf69qV8H20H71cw99O5ZWhZ5j7LMdirbgjSr/AGf49auxZDHvFB0gxC+dcdpezNrG2wQ2W4n93dUSRvKkH4kO0HbeqFm5wUosmeBY8jhJa/Sn2r4oMLct3F/vHV1ifC4CgKCNtHYGfI1c7K3LzYcNeYsWMgmJygbn1M0AuX8DeRBd7wXcOWtBWabgnVgdcsyAfIRTLiuL2cNhhcc+BVAEbnTwx6ipsXkc8rvVD8vj8MSS3b7Ld64sGSKr4B1LMFOgA15cwa89xvap3abIZcx+0B7Va4V26W2Cqr3jAQSCAM0nNrBmJ6U7/qipbFLxZNaPQX2pA7Y9pms3Ye2Ltq4pVrZGxB69DMj0q5ju110gC0ba9c4Lg+WhBUUg8awuJxNwu8Ek/ehRG2UTt60EvKjLUWHHxnB/cK8P7RMbxv6nJqEnKAo8Kpr5VexPbzFOJS3bE6AZjC7zmOaKXsLwBvheToBII2FWMUiWwoK92NdScwHlHOepqN55LSZasMH6BfG+K37rn4eeaIlvfnQ7EXSBEa/zDYRt60U4gVQwHAgyAo3kGfhoXexl1DLgajQsDIHkP1oovls5rid9w2Txs2UQxH8sbDlvFVVxqq2mg6DrVm1jElc3iLQG3yxPlz2pmx/D1VEezaUKw1iDrPma2Trs6MeXQq/2op+yayjncH/tp/prKDlEb8cj6I781otNbFwcq1nq9I8pv+xB7VcBcYy1eXPDAARlIzKSTmlgQCI1HOoOG4y7iLr5v4eVisFpJgwdwRHnFGe0HEwuKVD/ANsH08TfkKD8Mvnv3MRLMV0+ydRtXjeY7m9Hr+L/AAWxm4fYyuZBBOsli2o6clFL3aVkw2KLOP4OKVs48OUXFEZhzk6HSmO5iwUIWDcjQDr5/j7UO7YcNS7hst0T3bI2mpkEK0eqk+lefB8Zb9lt3tHm/Buz7/v0C4wEy6qSPDuVO2k6H0ps4jx793xItJpBkiNuhJonwLFLJtOIv2TlafidASFcMfiBUA6UsducGDiVb/uAgzJ1DQvPoT8qoUnkyfb0tHNKMfqepcIxwvWwRvpImauRXnP7PeLMty5Yunx2mjlqp2Ommn516Pyr2fHyuUeMu0eH5WJQna6ZqPKsiuXvAbkCPMc9q6Rp/r8OtUWiSjoHypb4r28w1pmQTcZdDljKDzEnc+lG+JXVS07Nc7sBTLkfByzR5V4JxTFWcLfNtbxvKfF3gVl1JOYlT58xS8k2l9QoRs9Mt/tPtzBstPIBpJ9ARUT/ALX8Kph7GJTzKrH/ANCvPbmIUhXtusiY5iPPmKr3+3OXwsskDcenQ1PHPk9KyuODHJbdM9I4n+0Th+Kwt22t0qzoQA6MstGgkSsz50jcWvN+7934h45jLIcMIMGJBUgfOgnDOLYjEEr3hTugXGQBfIglYjTYmp+NG6ApfFM+YAhXe4nkdpVj1INZli8kk36HYJLFFxRSGOZGBUmRyiTH4USw3a51Oql9tutQcEuWLvgdG7wST4jlIEbQZmDtTPY7M4VwIQr/AIXb8CTNdLHF9oKOZxGPslx/+FdusNSIRQMzZtTsJK0U4f2hDKxxLLbyQV1CtnJgLlB3PnSOcA+HMIA1snmoj3HKoeIubzIuHCqy5i6AZZOmUjYGOu9QfZTrosahODfYV4/wDh4uXYuXkvhySVYv42Cs0o+jDUqWkbCJoTf4izWBYuQ6jUHYjr1+XKhqW7tq+/7zEvbBlmBlQx5yQIqC5j0EgeLoV2+Z0qhJp92QTk19aotphE3A26knf10qRyqAxCxrpAn9aEHF3GOhAEciPlJ2rgi4NgoPn4jW1+iWwo2P0GQT1nSpLONiMzoo9V/M60vYy7dQSX6CAo5+tXOHKtwqqXT4fGJCmORERqNTpWuOjlQ14dSWDBgynXYGeY1BoNjeGsM06qxEQrMRHQTEdZrrF8O/d27yycqEiVHwgnUEDlzowMQTlYaFgCY89x50m/aGRnw0Jd1LisFEkHSSBEDlAnWqn7qpMk6/zCSB869AOFt3Wa21ssxQu3kogSOjDT50hdqOGvhrkTKuJU7HLOxjmPzp+OXJ0guWrBV0gNAMgTr/ALU/9kccL1k2m1JBy+TrEj3EH2rzq20z6UY7MY4pcgcyCp/nU6fMaVRkjcTIPYz3Wykq24MVlNuH4daxCi7C+MAnlB2I9iCKypOJX8/6MFvt7ZyZijyGgqusDrP5VO3bvCgSC5Ogy5TOvPpFIWGBzatII2ggQd6nwmGVZGUdNhqKNeVMlfjQCXarjNnFWgyKUvKYVtDAnUeYj60CwfFMIjl7t68CIV1EwSP8O3tV9cOCiggKQY05gilTjPBs98lWCi4JUmcpZNxA2JXb0NA38r+w+CWNVE9Q4Fx6xdQiyO7G0sIdtN9daj7RMwtKpaQ9y2saj7QY6jyU151wnhzQJJV1PxAnTYx7ijS42++Iy5syW4Kg8yyka+YB0PrUE8SUrXouitIbMdgbOMI7xDmX4WUlXSehHU8tqR+0HDDFy73r3QlxLYZwDmj4j0Kg5QCD1pwuXCLYtgjvrui5ZhBzuNrMAAx5nSueJ4W2uGa2vwWwJ5nSeR3OpPoKDHkcX/oc4JoAYPERjw4Md9aDkHoQpBEaVc42LinMLr5W1jOdDOxg6CpeAYFDaW6LeUszBZ3VdPCIJAUGRp0ovjsKHUCNG2I3VvIbUx5eMqQLxcobFF7j6GfPWWmDpqa0b7FvjPXdtD65qkxmBa1cykmCIkaTrM66CqThvP001/ryqhNvZK4paaCb8UvLYu2hdLLcVlyN4tDroTqDI0rz7i3ELbXZCZ8uniJGaOsdKO8YBygFmHIEAdNiwGlVMN2Qt3LYdr7Kx38AIHvINU4pUuUmS5IKTqCFi/dZtQMo2AUECPXnVdl9zXoNnDtZQW0dGVfJ1J+hFKPHMSTf2AKiDGs6TO1Px5ebpASw8VZP2XWHfzQg+Uso19aYOJrmwtxdPDDr1BB1A9QT9KFdn5C3M2gJTccwGMCPUUZ4TiiWMA5x8GsKi/avN95l3UbKYJkxRuSSdimm6oTnFyxdGYFLinNBGoPKZ3507cP45ntG5bgkDxJ914/+CdQfON6WOMgO7XCjEH4fEdFAhR123nnNDLF24hLLnQRE67HcE1qakrNquxpbtNi2OpFtZ10VdJ5Z5JovhMZhoFzP/EbUxcI8utJ2E4Q11c+YROX7zZidFI6k7daZW7IYe27Es1wWzBkwIUgH4fIHnS8sIzDxzeMtcQxGHuDVgxIyyxDECQTBI02obhuHoyyniQEqwMEqR0PT51Y7UdjLaW2bDpDWicyyTmSYnUnYR86D9jsYFZ7Z+F9ffapuFRtMZlny20Xzw1RsPqa4VIIOu0UWvWY5T0jeqVzzkR5UClYh0wbjsMLiwTGsj2qhhMA6P4TruCvLzPtTAnD7lxyir4lGqnRh0MHWKqm4tokH4hEkbA+Rp0ZejeDQZtYkvaNtxLssA7Aty96ucCtEqQxE2wJUnxfLoN6DJckrB1kEfMb0zi4qsG0J2iPiEEMs/wCHN9Kmlo6v0iuYtrN+1cDAK0pczaKUYqWkkadZ8qEftN4WO6tspB7toYAyBn2gkDMPCp/zUUxfBLJuQyBsp0MmDpoSAYJjrQTtbw83sPnGrWIkaz3X2vUAwR08QosVckwr1R58x5VawtwqQw3BBHsZqqy1KrV6UkAmekYfh5uoty05COoYDMBqQM2n+Ka3SbhMS6oAGYDoD11/OsqX42Wcl+HoV3DlCM2U8wfI6ct96rYjFMYgadBpNTYq+GtjXTQ6+o0mt5RlXnm6fdG/5VItGNt7K2FxLKcmpET5dRr1ma7xdrMrDNrurcg66qR0MgD0nrXS2lBAmWIGg3y76xznlUeLItowMltBykHkQCZphyLvZfHW7iy0d4R4gfXfziCK3wRYLde9ZfYfD/XlSrfJtXFVQVXVjqJg+ErpvJ1ovwrFKlk3c0KDlGaZLLO3Xp70nLi7a9l2HKnSfoaLd5QzaksxJJOpjUx6DUAVNxa6O5J1kgqPMsI1670s4XG5mVjsdfQa/nTFecOon18pqSUeLVlSakqO+yeGP7sVGwY5dIHwrqPUkn1NG7NtQMjHf6N5fOhvAV7uyVXk2/tRfFWQfEND+f8AQpM2nJsymlQsdocE2YSviBjMuxHI0Cv4YkTGxjeOcewr0HE2hdQTEjefOkLj69yXW3aKqqkydp1nX1IirMM+WiHNFx2eecQ43dYspY5cxhZ06D1rVrhd25aN9dFVghOaPFE+u01BjbAUiNiv/Jq/b43kwpsqu7Zixn4gTBA9GO/SvWdpfVHmxabdkFyxdtCWvEaHRSd+Q1qfhHZm9iP4h1BJGphmIjr6gVf7N8Da+e+ulgiEZdJB1jpsDTlbdQrAiWU5XC9WgykfzAGaRlz8NR7KcOBz3LoWbnCjaAXlM7zzgjXmDIri9dFq0+YQbn8JSdMq6NcP1VaeMCMzBdAV8UxMtsWBiCDr70r8d4RcJdVKvJMeIRDanwsZDbac4pUMqnqQeXA1/HoCqkjT/apbqAiCNDpFRYW2FUDT8x+lT56o/wAE0Dez02sZbWTkzC4RyYWg1we4y03YK+LqGDKup/1DWfMT86XsEVF2250UEg+SuCjfRp9qzs7iWsXmwt2QQxC9A4mfUMBp7daY5ewOPof8A5uWbL757SE+ZjKfw19a8x4/g/3THHL8B8Sx91ht7Ga9L4Ypt2ltMfEuckRqodyyqfOPlNI37SY7+z1yEe2bT86HG020DJMs4tLjIYzagxHPSRFKKXnV1LliAwzAkzAMmfamTs9xLPbyE+JNvQVPxTDZpj7Q0pcXxlxaF8gklsi/++FkZO9uFSDPeI4Zcp8tAPY0HxdhXYsQRPLlV7g4LYEA7Ks/5u/uA/R6gvGNOdKTqT/rRRmelXvZrCiGBHIj6Ud4hfhLZ0k3bcf5oB+hNB7IhZqbH3P4WHn/AL6fISa5q2hP9jHdSCvnbQ+6qUP0UVRIm7lO1xGU9NVP6kUTuCVP/jb/AEPqPk0j/NVS4crK4E5DOvONY+VKTpmrs8emK6samOtX+I8MYXXRVJCsYgH4dx9CK4wnCL5YG2jeRiPxr1HNV2dGDvosPcymOlZUrcExc6oZ9qykcl+lW/xjhxa73eGuq4VSXy6Ek6+IEA9INQ4ftBbuNaH8SEEsxIDEgQMo1H/FLuLskIDneWBEOdWWZVgPsr1nWrdvGJo0oVtKoddQWMkSp2IM/KlfGq0LUtjp+6Kt5ZOaVVh0kgzPtzmqN213jtmYMuYTqIgHcEb/AO1LmN445Qc0jw25gEHqPiYD2B031q/w1JKRbEyIQKsnzLtGuuw2oODirkGnboM47s1+8mLJRbiTcZzICWwDmzHkNoHWhmNuPft21ZQq2baKqLOUARnP+JjJJpm45fe0i4a3AmWvsTqzH/pzGirpzpdw95Qp1kaiffWlcnxH4lvZNaSAnp9SZH40Zwt6Y10BIPWNsw94oJffxLHJvn4QRRHAwwHmZA8tNPnNJmrRZB0xi4TeGYrprB9TRhH5z60pG5k1B1B5fSmDCYsECTqwqScaKGrJ7bxMHTn51l/Dq4ZLgkMIPmp0g9TXMdOf5VYtOGU7T/UUKbW0A4p6Z57xn9lMlmsXAdioOo8xUGA/ZqiCbzM/h+AKVGcawWPI7bV6LiLRkhd4/DWuVzx9KrXl5Kpsl/5MalYujhoCAW7WRRoFGhU8wfbnzrhcLAEAH+aCCOeoG+tHjZBO5UwSROuhgt+FRMI9AN+c+ftSfkfZSopdAq7cXDwzEZnhVX+ce3PUmguAwBRnLAg5iWO866FTvU/EEF3FeJCVtiN4OvOpLQuJEeJToZMN7aU9aX+ie3Yu8e4dkPfWxKnRwBt/N6VTVJ2IM9KcrarEaxvBIJ6dKTsZhDYvNbM5ZOU8su4196qw5OS4smz40nyRFttHuJHnVTH8XxFkIbd1wNhzKxsFaMyjbQGrly1rvBrehkEe2m/KqU6ZK1YX4b2nUWjcu94Lg+wBAY7lhJifWkXj/GTibpuEECAAJmB6wKYmgaa6jnrBpZ4vgsjSB4W1HkeYosaSbByXxNYHFm26sPf0p3MXEDg8vakCKaOzONzI1s7rt6V2aNqyUNdlhmwxB1zjEED/AANbuD/5PzqqLe8/0Ks9lb+uEHV8ZbPuoIqB3iKmepspn/GLOCCSFFS8aMLYH/lX6VYwGH0zGosXa729bA1VZ/8AY7V3/oUtjVaPiy/fQr/mBDL+FVcQdNtBB9tj9K6N4r3Z5iCPaK7vgGY5zvvFJ9mtCjxK8Ld3WRmXLPQqY/DL86ucMJzKCcwEjfUR+tZxzDKcrvyCt6k6MPmgNDbFxiHM+HKSTpO8AA7jem8bRdhm0tjUuNHlWUsLxQARlbTzH6VlB8RT8gL4pxNbxLBYIaBG2VQABO28naqrYw6DMoCwfANM0yCTGrCanxnCGt3DbkuyqIy6KrdDPLzrhuH3FKyohhz12Ouoq5JJaPKd3sIpiigm0qzlEvcAVyZAJHi1kyKY+xeGIY3nZAlgM9wBft6wpPm0bb0hBGaSJIUE84AB5Tyk0y8XxRwmFsYf/q3YxN/aYIiwjf5ZaPMUvJBvSGQnW2XsTjLhBuO6OrSTcSVaSx1KneDpVbh6BlnTu4LE5hJOYzInTlS+vEZGUKVB6HQ+eutQ/veUwp01Gv1ms+LVG/LT0NgujN4TCkKeuUgwPw+tF8M/i3P/AAd6Q07QOFyyANoHMfKjHC+06XDDLlaI0Oh8qRkwySssxeRGTobsQ3hE7k7+lX+C4iUnUlaDgyBzgSRykf7EVmAxeV5X3HlUUol8XsZzjCCB94fjU3DrpmKEtfDEMNY+nSiuCsQwadDp70loNhdOc9K3Z51Xa8CYnlU1toX0pXQAP44GUC4glrRzx95Yh191+tDuN4wJYzWzKuAVMTAIkT76e1Gce3hb0/SlHGEXA+DDRcUl7YO5Q+NkHmFzEeYp+JcgMjpA5XbJIaXJlzlgwdhHlFTNiCstBLaaxuPTrXYXJ4RqIiTrOoIJPoaiOCLAHUEwInYayfM1S6sBLRvDXATmGm/kZnnG4od20Rjhhc2KNMiIIOhjWenKieDwxiOYJDDpvE/KqXagn9zdSAdj6bdNK3G6mgZxuDQAsXs6Bt5Hy8q0yn86G8BvkjL0oi2gncTH+8V6L0zzFtGhd251X4vh89o9RqPzPyqa4wCwIM8o1rL18JazMDk2mNzvE+lZ0zqtCxaWVnpV3h982nW5ymD6cxVWy0MeQO48jtV9MPmskDcEn1G1OkyVoZOzr62CuoGPMeSsgmq2LOV2UfZYj5Eih/ZniYSbbc3S4pHJlkH2INF+NWov3I++34zUso1Oh7d40dYbiEplOnKavYcBRmHtQGYFFuGPmEHlQyQpBU35I8gv5Vbc7UMZvExG3h+YK0RQzFKlo52A+MR3JJO0R6y1K6oxKmYB28x+lNfFwe6GXU94ecaak/jSzi7dzNITMFAHn6j3NPxdUURtRIreJ0+GtVSOHuc1I+dbp2jeTGziE3QfCy90FLbEFRoX6tBE+jeVC7mNCr4SQXOpLaErsQI0BB28qJ8VuXFVHQlChIKkjKV0K7jWQTNVMBwFsc6dywAk94pIAsLqzPHNI1+VLg9WZkWyfs3gLZa7ir5P7vh4Z4071zrbsr5kgT0AoJxHiTYm7cvXNXY5j0HIAeQAC+1Ee0vGluZbGGBGFw+iD7TsdGvXP52PyBAoRhrDEwVIzAhTBAzbrv1IinJe2KlL0ji44IBAgxr6+VcCuCeprmKNAErEc4rSXMpBG41qFhWKa07of+AcRW6mWZI39d4q0cywygRJ0rz3B49rRzKfUU18M7UK8Kwhjp5R09/yrzsuBxdo9PD5CkqfYzcJxIYZTpJ196b7LAKFImK85uKULMmqzPWIPKKa8Dju8ILZgI35ctKhyw9o9CMkwy9sfnNWEfTXmNfKo1tCBr/xvFcuxmfsnSkejWWFcOSvMiKUOM4YPjyy+E2wqhxyYAsB8kP/AL0zXz3a5zGm3rrH60o4DiR797LqsvcJDyZ8SfCRtsBTsV7aE5EtE7YF0AJgnMc8aAlvh9AeXyq0mHghlPLUHQg84/SrLvBysJBmQeh09wY2qO9ZDN4GhifgYxmP/jbmf5TrW22EnRi4XMSdtIOkTVTiXC81q4i7FYjzq/gkIkOCCDrMg68qsqJOn+0UPNxYbSaPFMNgLqXsqo0g9DMDmabMH2cv3uWQcy5j/evQsThAsvEErAqBLYVczMFXmSYHKKql5cmtIjXixTtsEcI7E2k8V0d4fPRABrtOvvpUXaa0l9UZgBhbDG42kZwgPhXopMIOsmmA2mvCCCtocjOa55EHVU+ppR/anxIJZt2FIljLBdsqSAPSaXilKeRWFNRhB0jzK5cm4xgDMSYGw5wPITV/AX/Cy8wDHpFCs2tXLqRBB5A7RuNa9qSPGas7w1qIccmg+XSm7GvnbN94K2n8ygn6z8qGdmrS5HcjRCCZ5sdLaj319qlwjkAA67z+IMe5qXI7l/gxKo1+mrq0U4HagE8hp6mh1wyPz/OmLCWstoKvPUn2oJy0DFbKmFWUc+n0MH8KJoYKj72g+VAv31bVu4HIBLOoB1JM6ERy1mq+K4+1wDIConKJ3iN/LnQuDYai2yw+IBUL91wZPNfhOtbuso1VTIkNBGsEEGg68T0A0MSN5nXmKhPEJJGuoPzoljZTGShGgueLAfFvz1H61qgZuzvvWUXxm/Khhx+C711QK2e5qkEMrNEAdRoR8xRLtLj7uFRbNlAWbJ390AZXCwRZkGe7WdTOpnpU2I4gMjLhUdGCspuEqbxWDopkd2JkHLuI1ofc/uUtZCxghSc2mm+kEaHnOtKi9qzZL8BeE4swZjZl8wYEEDPln7LxMAkGDOlc8Pyursskoc/8RzmVlUlR0YZhz2qguFKTlbKdNHMGddVbn7xUyO9okrHjYEkD4iN8h5gzqDFVOvROk/ZHdw/8INcXxEnVTsp59D4tdOVD8dg2txzBAYMNQQRp6GnXCYrDuO7ZiXIbOwTKAI1gEQVjYeVDuO4K2VQo3KFWQhgESNfWYPMmhjl3xo2WPVoUAf6/OuaNXuD+Dc6baBWBMSCDow21B51SuWUySJzACemadxzin8kIcWilNaDRsfOtthm6GD71o4VoLRAET+lFozYw8H7VFAEuCQJ8Xr1p04Px22Yysrconn5A15Qo/rrTz2V/ZVi8TD3B3Foxq+jsP5V3Hqakz4Ydt0VYvImtdnomH41Z3DrpuJX061Ne7QWlGUMGY7KDPodKo3P2XYZFHdJn8nYqW9Li/C3qCKA8T7J2wHaz3jFAS9s6X7ccysQ6/wAy15ihjb0z0FkbW0XMX2hW42QNEHxTpB9DQDjHElXEWisZQc0czEDX1ocnH4hbyrdA2LaOP8LjxD3qBkwjmRcu2j/Oour/AOyQ0e1VxwqIiWXkejYfFpeGnT3ipzw0XBGWQd9dh+RpX7KXFUhRiLNydsrMG15EMulNeH42q5zH8O1o9zcZuVtABLNOnTWpZwalSKIzTjs1lu2VGvf2x9lyBdQRrkuH4o6NpVzhVlLgLpOUEASCrTAJBB2IkfOpbVq5ew75lbNctk5MohAynJbWdM0QWPtyorZw4CAMACYkQNDAHz0pUut9nKf4CeMswtjKFZswX4lAE7FtZj0E1Ts2RmTvXzMACEywqk7QkHXzM0X4naFpZVQNRsB7V5nx/t1cUFbGmYEG4NSsGCoGy89TR4oPJpGTmoq2xs7RdpLeGUlnXOBOWQDqQOcnlXj/AGm4q2Ium6djoswDHWNwN65xDhlIdpuE5g3PUGQev2SPeqVgSHB1JG++oI/Ka9TBgWPfbIMuVz0TcOwZzDY5hp9qCdRIo3isBCPsMvwEjZWg6+U6ChGAvMrAjRTHpI299KKYTFzK+Ns7CFOum8T0Gh9qZku7AxpcaLDcNNvCZNFuX7gJ1JCpaGmv8zNp6VWvWSkDQttPnE7T01oo18Oj5oGVoPQAazHyqC/cliAMrLMRrOhE+saClKTGvHGkVrlm4IZTK6AtrExtl6VDdxTmUDMp0MEnprGtHbVzLbiBOWSp8hMe/wCdCsPh1F0yDDCPx26aChjK+zXBLopWsJJE65dJncnU13jL6IMhOkbbmCZ35VfuWQgCggabnXUjbTnQHiNmPCTLDUn7xOmvTSmRfJ7Bn9Fo7w95WJyrAifSOnWtgggxvz/2rjC2gDI0bodtBEgnz39as4VVdjJjmRGkg0x0LVtbI7QJAMn5Vqu0YqMpzadKyhs7iOXCMXbTMQSe9JO+i5uYOutWeJ4MX4B0KmVZfKN9daH4dEGU2YzEmRspMmPIGKvnEASGJ01nYiOe2oO0eVQSvlyiehFquMgde4cSpR2ciYBhWyztObnvsedUcRwJ7aE2iW6wQDoOUgnkKa7lxHAIED/CNZ251CcIDEg+3X51kczQTwxkLy4VHRDcFwmMsZSGmIA89NZ23rvE2hMucp0LrA1Mawds0akUea14kDaknw+WkyelUON4pQRbyB3YmAYGh0JLD4RTFNyYPxcUYuUpChRbAiGO4MGZJ8MkfWqGKtW7a94kGAYEKsEkCCdAdNedascMAabjd4en2BGwA5gedDO2Yyi30ObTYaafhTYRXJJMTN1FtoHYvj9wmE8I9p8vKfOmXsz+zm9jAL2JdraNqAINxvY6KPUUmcOt57ttfvOB9a+jez2DiyoGqwPaNtedF5OX4YriT4YfK25FXs12KwmE1tWFNwR43l29i2g/yxTMwPM+39a0P4txJMPh3u3DAURpuSdgKQ7v7S2YHLby9Cxk/LavN45Mu+yuoQ/o9GvXAATIAG5JgUg9rO22FnJbt/vF1QYZSUFvzFxYb2HSoeBYc8SctinuMkwEB0J6kCAB6CnKx2SwduAti2DsJGY/6v0rVCGOX37/AAxzbX1PC/7CxOJYlUYliSQASNerH86a+Bfsha7DXnyj7qGT5+IiB7V6/ZwCAbCByiB8tqsEqi8gBTn5cnpaE/EhZw3ZG1h0CWUCk6DnvpmbrAk1xxvgyW8L3FvQvlReuZmHiPUzJ9qNY/iwtIXYEsYVEXck7Aeu56UHuXHa+mcAm0hZ4P8A1boKKB5KJj/FSLbdtj0FsEgt2kE5iqgT1gRNRYtiRG07frWXr0GBp51UxOKUDVtR/X0pPsZGIC7dcWazgTBBuucqneOTNHkK8Ye6QCGEg8mke/n716B2vxve3FFu6Alqfg8WViNS0edJn7veuTIV9d9JkcxOter4q4xEZ4tsqcN4WbzNEDKpOsmY6RtzqqluT/D0bkAdec770b4TZdCc6kKd4338q5t8O0+BlE7jdl3ifaqOe3ZP8apUDLUhSWDDUawYGnPpvU+BwbkhgZAMxmgkDfLG/OryKbrKuYxJzA7kn8geQqTEWGTYGBqoAjoDB5CQTXOfoxY2WsLlNxiIhkOYdfOKH2bhNxNY+7/KdQJ6GuMG7i4zMCIWAN50qutlsxIGkzA1g79aFKhjdoOm4YC5o8UkjoFPTkSKrq/942pB8Q8jHLTzrlFkrcdssfQEanfTXyrpL9sa94SPcE/OlUMK9/HsIB6AiNweU/Kh13CZpMEEySTB68qJta7wSuXQ6liZP/FafBudQoKzEqdPqKbF8RUly7B9vDmCo1B5+ZEbVJh8Aw3gncETO/1q0tkgCRA9jUTY0A5RI8+XtpvW23ozio7Zs5+UfT9Kyoc7nUQRWVlSO5R/RrvYbI4YGQQcxAE6SZK/Krdi0C2diZKwqqvhXoXY/EYnQbVMqCRprGkjWuiFUyBlJ6a6n5xULmej8SNGxDDKx00adp6jSur14hSSYAEzvp6VL3R3nwkee89ZqC4s8403PPXUT1iaBbGNGYUZ1HgnxQTJ1ETMTHTlVO9hBJaDmYy067aAD2q7cxKTlJEnQbDT2Fd9+I0G2g5f81t0ZxTWyk3DyuWSDOun4ac/KqfGOBC+oBbKVnLzBJgQeYFGSdARoffT6+tQEzuSIIIjQDyJ50Sm07QMsalpiHi+z1+yc2WQIMrqP1r0n9mvbAGLbsQ2xU/QiTvQjiWOa3MWyQeemlUbHErDMGYBW3BOhBB6gU6cnlh9kTxxRxy0xj/aj2hDXFsodEGZh/M23yFec3eKAbSTTBxbg9q9N3vTmIzEk5gT77UAfg7ASII5Rufam4HGMaJ80ZcrR7V2DwotWFn4ioJnzG46imtD9o7CvFeyXa1rI7m9miMqk+EidRBPLlFP3/7i0AFz2101ltTHkCTNefmxy5NlEXpUN13EGRl1UnU0N45xnD2ggu3FUtcQQSJ1Yb9B60g9oP2rMQ1rCK1vYd8QJ88qn8aU8Hx+5s7Bszfag/M0UPGk1bB5K6PQ+J9uLaYm8HR82HtsVVlyZspE5SdyzFQCPsqaq9m+0d2/bIWyLYli9xjrmMkkD72ug2AFLXFbrYgJb791CTlAOYcgYM/nW+AcQOHnDucyqSxZfig6lTJmSY57U744qGls77WNHErmJCh7BDnbxyAV8vM9TS7c4zfZToQdyRCHbkYneaLv2glyAwMRAAgRGxoBjuNL3wtkDM2sxp/tpS4xfVFFpK2yj3LHQOwnWIVhJ6nSaju4Q91Ahis+IGG1E7/ZIn61u/iswKp4WABOwAkdSYO/KtpbZEKoYkfFvO0luunKqFa7FumQ8CbLcIKk5oHj+yR+O4o8vEbYgQJA6T1HPahljCyVWdubc9dwPPSq+JsnNKhSfTU1zqTBX1Jbl9TcZlQAEypBhvOfeoDek+KYGuhg/WtHCsBJMeU6fOoHKkjc/gfeiSBk9Ef9sKsws/QzzqbDX+8PikCTl6wdp60PutuHiJ3gTHLX86mw0tcEwNgCTsJ+XSmuKolTf6TcQsqzETB3000P03qldwPhiT9DVm6SSx+1qSOUDXT51mFuAkTpEjbQExE9a1NroKl7IuG4VlYEn7WonlEk0w2uKgNl0g8vP06GhV1RmcL8SrPnuAYO3SprdrQNOy+MDUnSBExIPXlQS+3Y2H10itxK8UYsJyNBAJB3mfqDQ43QxBG09KLW7U21jkSd500kH5fU1HeOVcgAbWTtPUR0ootUDNNuyvbRY1msqM3D/N8hWUdgcWPRZlMq0ED7o05k/hXOJuKwltYjrv1+tZWV5Z6rdGrbgjQaDqPrE61xbJCiSWJgkmI6CByrKyi9GFjhuHN3Nl+zBltjPSNdPOocUhDBSNeo5H3rKyhvdHJasHYnFOhBMEA6mNR7bGuE4wp0B16EHpWVlUximTym0yvjeICNZBJEEag6iJHSqePmNVBk/EPXodayspsYpCZyZWsIQGBaII03BHXyqS7jJhW+zoCNvTkayspjSFqTI7r6RHtMiKqhhyH4VlZWxSBb9mjdmojaYwZkcx5Vuso+gHvsK2Jt2jkfwuquQRt4ogfr5V2uNt/EElTI31jnvWVlK7sKLp0SXzJzAkEZSOc6aT7CKiW1JF8bgwR/l0OvLf5isrKFN1Y2vtRwMQSxKKuw+ISR6HlUr4oqk5iQNx/W9brK38OukyzY4pmQ3GXwagAbggjqdAPKo8aVeH1P+lpyzoRWVlZxS2DybkjSX/4JsksjklsxIIIAkAxUD6gFd468/SsrKxKg7vsG3cQsGZJ2GmkT4p96vYJVuOp0IB2iOYieu9arKfJfWyWH8qNtYg522AiIETAAB12neq+DuBWYiWSSFJjzE9doNZWUqLtMe0rO8aGzsBpOUHU6bE7ddPrVuxYBIBY5XIU7zqIO43kA1lZXSejYrZNZw+RihXMvjEToAAx99RVKxZMk6ZvOdBrIEVlZQphMnvWwTKhY5b7R6VlZWVlsK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8198" y="2590800"/>
            <a:ext cx="8000002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Narkisim" pitchFamily="34" charset="-79"/>
                <a:ea typeface="Adobe Ming Std L" pitchFamily="18" charset="-128"/>
                <a:cs typeface="Narkisim" pitchFamily="34" charset="-79"/>
              </a:rPr>
              <a:t>China-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Narkisim" pitchFamily="34" charset="-79"/>
                <a:ea typeface="Adobe Ming Std L" pitchFamily="18" charset="-128"/>
                <a:cs typeface="Narkisim" pitchFamily="34" charset="-79"/>
              </a:rPr>
              <a:t>Africa-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Narkisim" pitchFamily="34" charset="-79"/>
                <a:ea typeface="Adobe Ming Std L" pitchFamily="18" charset="-128"/>
                <a:cs typeface="Narkisim" pitchFamily="34" charset="-79"/>
              </a:rPr>
              <a:t>India-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Narkisim" pitchFamily="34" charset="-79"/>
                <a:ea typeface="Adobe Ming Std L" pitchFamily="18" charset="-128"/>
                <a:cs typeface="Narkisim" pitchFamily="34" charset="-79"/>
              </a:rPr>
              <a:t>Southwest Asia-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Narkisim" pitchFamily="34" charset="-79"/>
                <a:ea typeface="Adobe Ming Std L" pitchFamily="18" charset="-128"/>
                <a:cs typeface="Narkisim" pitchFamily="34" charset="-79"/>
              </a:rPr>
              <a:t>Europe-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Narkisim" pitchFamily="34" charset="-79"/>
                <a:ea typeface="Adobe Ming Std L" pitchFamily="18" charset="-128"/>
                <a:cs typeface="Narkisim" pitchFamily="34" charset="-79"/>
              </a:rPr>
              <a:t>Sahara-</a:t>
            </a:r>
            <a:endParaRPr lang="en-US" dirty="0">
              <a:latin typeface="Narkisim" pitchFamily="34" charset="-79"/>
              <a:ea typeface="Adobe Ming Std L" pitchFamily="18" charset="-128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Mix of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356" y="1371600"/>
            <a:ext cx="4733243" cy="190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latin typeface="Narkisim" pitchFamily="34" charset="-79"/>
                <a:cs typeface="Narkisim" pitchFamily="34" charset="-79"/>
              </a:rPr>
              <a:t>What was the Muslim’s approach to: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267200"/>
            <a:ext cx="8382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5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19200" y="2438400"/>
            <a:ext cx="1981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Narkisim" pitchFamily="34" charset="-79"/>
                <a:cs typeface="Narkisim" pitchFamily="34" charset="-79"/>
              </a:rPr>
              <a:t>Religion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62600" y="3852454"/>
            <a:ext cx="1790700" cy="871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arkisim" pitchFamily="34" charset="-79"/>
                <a:cs typeface="Narkisim" pitchFamily="34" charset="-79"/>
              </a:rPr>
              <a:t>Culture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122" name="Picture 2" descr="http://jimmysintension.com/wp-content/uploads/2013/06/religion-symbols-religious-1139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63091"/>
            <a:ext cx="3616100" cy="342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ocialstudies.pppst.com/banner_cult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33398"/>
            <a:ext cx="5487496" cy="205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95400"/>
            <a:ext cx="1828800" cy="838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Baghdad</a:t>
            </a:r>
            <a:endParaRPr lang="en-US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295400"/>
            <a:ext cx="1676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Cordoba</a:t>
            </a:r>
            <a:endParaRPr lang="en-US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828800"/>
            <a:ext cx="88392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Narkisim" pitchFamily="34" charset="-79"/>
                <a:cs typeface="Narkisim" pitchFamily="34" charset="-79"/>
              </a:rPr>
              <a:t>What years are important?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Narkisim" pitchFamily="34" charset="-79"/>
                <a:cs typeface="Narkisim" pitchFamily="34" charset="-79"/>
              </a:rPr>
              <a:t>What is each city’s significance to the Muslim world?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Narkisim" pitchFamily="34" charset="-79"/>
                <a:cs typeface="Narkisim" pitchFamily="34" charset="-79"/>
              </a:rPr>
              <a:t>What made this town important to the world?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6146" name="Picture 2" descr="http://www.topnews.in/law/files/Four-killed-Iraq-att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286000" cy="25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QTEhUUExQVFhUXGB4YGBcYGBwcHBseGB4YGhgcGBsgHyggHBwlHRcZITMhJSktLi4uFx8zODMsNygtLisBCgoKDg0OGxAQGywkHyQsLCwsLCw0LCwsLCwsLCwsLCwsLCwsLCwsLCwsLCwsLCwsLCwsLCwsLCwsLCwsLCwsLP/AABEIAMIBAwMBIgACEQEDEQH/xAAbAAACAwEBAQAAAAAAAAAAAAAEBQACAwYBB//EAEIQAAECBQIDBQUFBwMEAgMAAAECEQADEiExBEEFIlETYXGBkQYyobHRQlLB4fAUFSNigpLxM3LSFlOi8sLiQ3OD/8QAGAEAAwEBAAAAAAAAAAAAAAAAAAECAwT/xAAqEQACAgICAgIABAcAAAAAAAAAAQIREiExUUFhA3EyQpHREyKBobHB8P/aAAwDAQACEQMRAD8A7CPXijxHi7JNHiPFHiPBYGjxHijxHgsKNIjxR4jwrHRd4kUeI8FhRd4kUeI8FhRd4kUeI8FhRd4jxR4jwrCi8SKPHrwWFFojxWqPHgsKLxHijxHgsC0SKvEqh2FFniPFKolUFhRd4kUeJVBYUXePIpVEqgsKLvHhilUSqCwJEjx48gsKKVxK4E7X9WjwTh4ecRkVQZXHtcCpmjqPWLdoOohZhQTXErgVU0dR6xQagd/i1oMwoNriVwErUp6x6mek4futBkFBnaRK4CROfY/r9fOPe0/lPhCyCgztInaQImb3ef6EWE1z7p9YMx0E9pE7SBDOvYD1Hyipnt931x4wZhQZ2kTtIDGoHd4/SPDqx/iDIKDq4naQGNUHYMeli8Rc64b5fXMLMKC+0idpAhnno3p9Y9M9vHo0GYUE9pEMyBF6hjcjyipn5uPMt6bQZhiG9rErgRM8H7Qby+rxX9pT1wWZ4Mx4htcSuAu19er2/OLJU++Otn9YMhUFFcSuBpg3PzZj39YHlzxe/wAR37wZhQxqMeVRjZnsP0YxUuztY4Ns+oMGY8QyuPK++ARMILN64H1jYzEjLEnD4+X0gyCjerviRVHEpbBwB5K+sewZMKQllKAWyiGw4Y7tc4EEkywpQKgQPtDHczXP5RhyMQhClB/eU7HoxAB+AzF5WmPvjIGNj67/ABtEtjSPdTqEIISOZIe4ILHxDOfyi6Z8tvdt5vtv+sRjqtSm6KW2JDO9nY+XziwpCQSpASofa974D9NmFegPf29IYMSHe4Hn5xaVqTk072AJ8L+kVSU1MlfMkgDe/wAj6tGmomro5SpyeblsW/24vs3nCsKLqUVA0vY2YDz6ku/dGPO7Enqz7v4WEbKAcFRIJGKiA++9wB3viMZpexNQwxBG/i7A9ILHRd1vet7sL4Ivfu/GM1TVsDdkkh6mN+8/hGK7kJBLmxsA48Xxs9/ODprMGyxqT0I6nDYOPSFYVYLKVMOLgH77lrbfrMaqlAqIdJJwKuuLMTFkyEgdoVdAUlN+YE2AGzfER7P0SwOgUzWKjjqcZ7mvBkGJlLWlJAUEEh6gDY/AsY3AQSCEi/8AMPIBsOdzGc3TJYlyDuSSSWexZxe0ZDUJFkpWAwcsb3dtvjBYUbgsOYJbpV8Hv9YrNLhwzZscd/wgZUoOQSsD/aw/J/lFgop5SEm2SsC/kq+0FgaJAwFglna9rX3G9o0QFBWCpjdrhjjcmB9PqZgdKCgHcDKqd2Fjv8YsdRMSGLgqL917WvBYgogq5UqDbuALGwHWPJdSDTYBTkk2bbfGI10khRSVAKUtzchwWbDBztvvGGtUUlyprMxSCR1BfHpgwrK9mZkEJBSkuRg7D+V7d7xF6cjc9XLsPTf4QR+zrNCgrlANyQGtu2fIRQadTqW4JVg7fNvPxtDyDEG7MUlRcsOtwMCz7xZenSQ6UqA2vZ28YzlylgqCsnDEdx/No00EvmZZISHwpw/g2wZ/GHZNG0hApNnO5USabBrDwaLTEizBSiRZiQLWyTHk1UmWwCw6hzUktbFmaNtMiYtB5kpFToClElT35WF8bd8K2PRWaghISyiWxn5Hl/KMuYhqGILsAb2vYBoN1qilRStSKrcoUHFlXILdcd0DSp5STUFELYA2Zw+4LDPjC3Q9AxmzRy04u+wzuzf4jEa2osQD5lh3loYyNNMl/ZJf+YHB2wPG8U1ejUSopnObVBO3Tf6w7FR5L0ijhEsvuat8WjZEoFNLBSmblDkN44vAMhLEALlGzEFRqLnBJYAWx84w4lpqFci0gpuUkjfo2fCC9h4NJsuY5sfMJjyAD2y+bs1l7uEEj1aPIokZJVSSAmgN7yk5xZjU2HqPpGeiljs1Etmxch+822vtGcyayiFFbKUQQClmONvd3d3vAWqnIQW7MpQ5b3g46gk3H1idlPQfopSKiCEhZLJNfK5cZIIa+8aahRCgGBINjUljYvyv4wjnVkikBIJcAqz0dz0AjUrmEvTLSwZqU323h0JMZ6fXpqIUSQoWs5qHQefTaNpq0EqSCHYNY2DgBw1j18YWo0U4rQTLKQoi4Dte6resdBM4NKQHE6oq5SwpLKIdXVw3xiHSKVsBOlYH/TJTcl137wC2fwxHmk1RuVuA9jS9xYgHB934RpI0qmIQohCVMCpTEjFrY+AjPWJQhrqwDYhT+bcptiHyHBpMmqSCUBRuAoLItil2LN3N+eSZtRJSCkjBBS2z1FsD1uIrwnhyZ4UqXh+clZJ6uQPGC0cEBcVOBYMp2UHd/hCdR5BW+DPlNJ7ZKyc2pBNwzkX/AM9Ik3W1ApSSdyEpV7rbnfxPWMJ0pMphQpalJLtUXuzsBsYlMzs+SStDJckily185F8v5Qae0Ho9lgBaVJqAKb7XI77dOsaDVFqUqqu5sxD5pJP684yk8P1K1JCSXKXSQq7BgSG2DgO24g6X7OqQmqZKUo5cJIA2LgsCLm7fIQMNivTKClOiWs5ZWWOS5YiCEqIDTZaupU+NnAb6YhiOVHIQAl1KASSwL7WFWLOPrhO1CUpWJlSScVKAUSWI2AI8e6Cx4niZJp/hziUs+L99sxjNSlakIK1tS4xZ81fDePKV0UgLptlBdtxhiLm0AzZHaKJLppSAHCrswfBx+EJCYyna+XLdCVFbAs7AZakdfyjIa1KgoIkkq2pDsdsBw/k8bcL4bIKUuFqm2JFKmfu8223gxelWKRKQqXcVVAXAdizcwfv3gtWPYtEyetqkXCn+6T3bd94cyqEoek7ndVW7B7qN9u6BVacLmMtaiUhiCkpRf7pAv9DAGu1y0VSwkhKXSFgEYLWe2AMdYXOh8bDdTPSo3BQlQJdjYu10/q0L08XSjlShKjgKUz3YOWAfAgKRKnTnKalOd+rtZz1tBGn4OpRuQkHBURt72MMbRVJEW3wDKWucXAyq7DHgenn6ww1CZaCkLUpTOwYgB9gHO/hDjR8PMpBqVKIAJJdmAubXdowlhS0BQVKoXtSp2NxfY+e8LMpQNeHDTlhSklmqLF7sX5S1yM9YH/dsuaoqBAS5sUrA6WsBkZjDiSBKSmkCp9j5W+phdquMLpIICXL2BcA2IPjaEk/ANpaYdrJBlyVjt0qQSV0gEuUZvtZ8m8AaEqmS/wCFLJVgqFrFyx2OfGJoNIZ00AElLFqgAWU7hgTZz4R0aZfZJAACEgF9qiMtsTFyaivZMY2BI4MhCXUohQYlyAx3D+cD8R1UvslTQhKVVUgs7G5qV5A3vmCpupkKSUlZS9yxBOb+FmBaOb1qmUUpcpBLOQflvEx29jk0uDSXxmeAAmYQnYMD8YkLe0jyNMV0Z5MdngmpO6ZZKailZpLPliLBxnugrV8P1VKEpkylEAvMFKqgNuYu+5I8Y11M1SVEzJipk8JdKSgKDPzJOcZbFwbRiv2kVZJVSWBSyLD74ItkBnGxicrKrsoZSgkBSZMpUt6ylSUlTsztdRDbdYpplqUQAEqpBIKgSm98+fSJqdUlbqSpiQQQySVHLXDMwtaF87XTAEgBaSbk0s4cM/LcgWNmtFXoKo6TTa2eCyhKEtIsElQ77Bm9GzAut4oioDtSih2KFJ5rsxHgHv1aOc0mrmldSaiXvYuW7mvGml0lS0JI7MFPvqJuXs7P43wxxEqC5Hm+EMeIcZ7ZLKYY5jezX3t1tC+ZMSukSwpzZ2Z8BLJc38IPHCZctdEwiY6Rhw5JL3J+mYORwdcsJNKUXKgrlV5AJUVKbp3wrXgKb5F0hU6QklSBck86lAPYWS/Mcm/SG3DeIqKUha08wUSoJAxc7MpV/heMO2SucETPec0BQSGZyXFzgPfpDJEugshEtKbYf8CHu1/GE/ZUUZI1JmqKZZFTAggF2LOQN97HaKz9ESSe2UpiXASkhulIXuO6FnEtPNkTFKQ8qsi6Tkh2s9hcwuTOJW6pi5iyAkliolsC5uLQ3HoV9nTJ4jKlUdnMCVPelDqvYu6rB2x0EDf9TTVTLpU1gxLq/la/8xt3mEHZuXBDnGX9MfHpHTcI0EtKB2ssFeXJG+HsWt0hSpcgrlwCaThU9au0Xkk8pS4u4fo8MtFozKQStCVpd6jQPF6r9bQHM48FThKSblRTU5YMe8DoMt5RlxUBCnmzVLVUCJaQkhhelbrLDAfvNjCd+R6Wwzh2mS5pmrXcuKrcpy3Rz8YvLelQSDLYkFdj7p2J79z084GRx7TGWLKQogikJAKQLGkuzdDC6RxKWrkmVlBs1Zd3sQfDaFsLXg6JUwykdr2ooZqxSXN28fCFR4ymlQdRVS7G4Pm+4b0zCjQaWauoS0GgA+9g5HhV6NbGYKm8OlSllXbqSlRADCoXAL++7c3T1isUJNjXScTCxzLu2HpD26kufPeE7rKuzmqPOsb4v3OxY9Ir+7EzClKVqaog8v3d0gHvBzsYcyNKZb1rrFDoSXBPiMswO5+i0h03yGy5YlJShAIDgupgzEVEnY2A2zCZWrSJqghNTXdNy5eog/1fhBM6UJwCVzKFgAlI5zfvSWv42fAeD+E8CQkkosbWmEoZrG4dyct37QLXI3vg9XJSoKS8wgixUzizA2+EBavUy5Msy0LehgL3Z9iRt+EFzJSy4KqSkMJrC9NVs4s9mGPPiddMWn3gXe+MnzgUbFJuPA5Tx0IAYFhkkkknc/lGWqlCee0QSsG9KjfDswFhewhfw3RLmkhAJVkJbwBLjyhvp9LNlEomAJSXFRO9zbd8n1i9RJVsecK4IVALQkglnNSSRa4L7/gRBauHLCmUgPlLqRcvdrhQsXsN4X6bQzpaq+0WUtZIWw8csTZn8Ix4vqyCR2zFIcl1HayfDmd7xnds0qkJOJ6lQrSUpBquaCklg2DffO8J5eoYmkt1is9a1KLWN79fDzjQaOYbkX8vi5jWqMHbLpngWrWO4M14kZfsCh9k/D6x7DyFXotN4jMQoqS4O7H0f1jzSmfOUTSokhnba5vsHcwfpvZ0LWXWVJtdNKrvhyL4O3rBvFdVRLotWAElSchmtgWLNmFaRVdh/wCxSEIIIKSrIqJV0Tg4BPm4ik2bL5ia3RyhSioEm5AAN7EXBtffBE9l9QqulILF2JDM4F335dvjAokplzFftJVjDkE3IdPUFskiIV2XetBH7PLnTAsalEsrNkEGp7FXc/zgnXypMsppUVqFLuAQQoKX0a4CvSOcTPSJooEwi/uoKilJs4D3bq+Y7TimmCpUtyeYDm7N1O2aHLl2NN3xDdqgW0wLhXEpE8plXQtNPNkKLEe6/K128RHmr42mRNQlCUqEo0pUz8pAC7bGwD9AdiYW8eLaky5UpICHICEgG7G9tg/heK8O4QmZczUpJuAWJyxcP+nhtLkVsO9pOKSlpaQkILuspSlJU7u5F7HIu790C6Xjawm5TSGsEgFg1gXa7G7bx0X7LKTLUkFFFQWUO4dIYWIJOcGE3B+HyysmkMly5SQOW9XvEMdgXdoSaqgalYz1Mn+KgkuFXNYcMASGDWyL90B8Q1QksJYQpR5qkJACQdgRti+bw34rpxMMtCklQUnA33D9BbJgEaeTp1UhkqX12dglnA5XyD0iFs0kAcDlTV1KWRLeyQvLpIOCCAG7nt5wVqdemUhpYXWFOFKDB8ulRFShfqBfEZ8R1ypFNYlzCxJCbMQ4DHyB2zCbV6tc5VTUgD7RIB9e/o8U9/RDdKgnVcTKlpSlakoAHKMA9wt3efSAdVOTuCVlySTljaAJk1CZiACo3AOLDoLNFtTIKgVAskHByd7+kXiQ2Uny1LNIyO/GXHheC6qUhL7Z7t9seAeCuGaCsqCCNqi7Z6R12n0stKSlEpj7pCi/i5BIOTEylQ1CxfwbiRGnmS1JCyUKCVIS92NJJba1+4RsgIRLSsS0rWlrE8wKabl8MD8O6Mxr5VS5YUlCkConmIu2wIc2/V4LmzpaQhUyYljekODgh3AUGLvfuib2a0ktgitekqMtElQFIBpDlLuxBGCX36QVKkKDW90MxSHCRcgfFh1PfHkzU6ZCVJlkOoNTSGJHVTpGH2gPivFECWBJWCsuCaSDYsQGJ3c5hb8CteRhoJUxYqXLCXekuAW7wTYs0WHDpyEkyEkrIypebi5u23diOZl8RmppXUopHe7+W8OJXtVMRKUTICQ7hRUzvjlZyT8vCDYJoXavjRoSFKJckrSlecs3dvCgqExapikmhyRf1fpBEvhvbzitSWBvZwPG9+gbZo6aToJAplzLuzG7Fs7/ADAjW1EinItw7ToQEqSlSVEMRjN9x3Rnr5ImKCFdoAklTXLk81lsXYFgOsMzMlmWtTsGLEksKXuQGNiMEv4Qr0OvE5ExJKV9mlyQlgsEPcFRYguIxcrbNK1QTqV0oZQUQwwObuZgA7jEc7xqWnsUzFTVKJWEWSizuQFY2S1zbyaDJHFHlFQpSpIJawuxIAuH277COV1muVNmKLOCUkJAs9LE9xcfExcY70RKWjThs0KLg3/Xxh+lVgVG3x8G2hZw/SJlipTuRgMM3NhnbPSDNKiolyGsWHyf8I2x8szi2jRM7+QnvbMSCFTOhEeQsl0aYvsE4fppkpQlzJ9MtgRVYl2cUglQDuIUzStK3SpSb2KU1M29zDD2pmATklJP+mGLvureFPbuhSVNcggl3DefleEouStEyHfAteqUozF1KqSynCUsXHM9VztgRXiHDF6hdUplHmJ7nWtQB8lDD4MDaWTKQlZUEKUsMl1g04uKST5nrGWkklJP8QU4KXsxynudzCxa2Fvhmsr2e1KFBVCwW95NTt4tHW6+ar9mlqINVuWpQOQPesoHvzHMa6bUlCdOiiafurVhjypxYEbXjoNRN1CZEutPOllVFQNwoKFyQ4+kTNPVlQ8iLXa5P7QpZlpUSzhTlmDC/X9WgHUT3UTj+UEsO58hg0PuISJuokK7QBysLSoEcoG3ix3JsmFGm9n+1NKZ3uipQa9iAbPfo77xWLStkPb0ZcFNc1SVLKUlBNuopAF+r+LPHW6LhmmJUlKlOUlTOoOl1JZ6rkUF/LOY5rV8EmyWKCCl2cA2fcg58omkTOBQDMNPaBkhKneoMXZoh7KjrlHVcQnJJkplqb7PMpSbBILVZdlDrfrFJmnRNmhRSky0gOCpRUXHK6mSw3tDHjTAVVE0ATBbJSoZ6hhCE6MLQr9kdSG5+RYBUNgWbH6vEp60aS9m+o0UmtHaSwHZCaVEAkVKKiw3bGA3fGM/hclRKpcqYlTOQlza+RZnZg1zexvAA4bqSuUkJJEtVWSbAFxuXZw0N1cRUgknTTkWuyFCyXNyRi9odtC0xBxHhU2oKRKKU4FVRVcC6s+vdDXhXCpyVOtSCnuBL496pD49G2hjwzi8uYaEqUgkBnABvazm53+MdPpNIA3NkElxs7gfA38Ye2S0kc7qtETcFu6kfOlze3xgLtzLlkFNReyyXaoOkqD3Dtsxfujq9bpwEWWl/d8mA9QL+cc7x7TAV8xYAMAnAfHxHw6RWNhYrT7VISglqVsfd90kYvnr6RzPEeJKmKeY5UTjG9rfjGOvlgE03Y2HyxC3VoVUDcWA892gjBWQ5N6H8uYgm6lJUnwby8oqqWHclwMi7l8P1gCXw5dlFM1RaxpU3d8/08aSFzHKeymUkJBVSo0uBmzf4gcegRv+8ihTWuGvcN4GLCaJfZ9oCa+ZKU3yWFtztCycqY5BSx6EHwBL+MdB7O+zfbIKpiv4qFJoSoqDAOoMGZicf7T4w+BLo6jQaBMy5dCg3vEg+QOMRWYmpExBBF1IdlHBaoMO4XG0ION6U1oZRMxYUaUqCwGLZGN9+kL9B7TT5JCarDCTeMqkauST2jvOBlBCuVikJBqLsrmCgFbhgk+cMJkq9SVkMGZJDdbgg3jhuF61YqXUxVNqpA5TUXUDi93gteuWFrNQRMVYWJegG7EsbA+ogcWNNHM+03HjMnhYBppDPYs6veaz22jfg8pKHUXKlX2buiI4V2hTWChCcljzDvD1WeCFKQHShJYEgKO4G92N/COiEUZS5s9nLJVcZDi4xtbyPpBugTyk9YXAPDvSyuUZPh1P5CLnpCjyYTKXwIkUmyQSTU3dHsYUbCETpLkBBALUBSyWxueZW5Y9Y3l8UlyyQEAjDJs3iYWkhQLUkVAAkgNY36jMWl6IKWEVCsDmKTWk72YlO/3tsCNnGzFSoK4lqq2KTcuVJZmI2cZB6RrL0ii42J3PRwPgfjG0vQy5QCmK/Q47sCPZmoWWIDBxYByQ4f4dIE6VIGrD+C6RSZ0pSpjhKwQLlti362jtOIyUqITfmqBDnNLjeOY9ntOtcyplJShlFwxLGwA8Y6DiyqRKVjnb1DWjm+V20b/HwLOBS0JkVNzzFF3UeY3YAXvc4i3C9AEzTMal0kUsqq/3ioD0gGXppg1cpI9wThMzgL95JbvH6eOs1/ahSUpWGJJul7B7ML/GFJ/3BIXcY4dNXI5AS5SQUFJcdzliITcK0sxM3+IJiaD9pIANrMX6920dPqVqRSKEKd2+ywYve5PTzjWZqykAUqvgpLkjN9g3dAp0qBx3Yj1+pSVBKjZUtSFebHpfeFvBUzJa5cxSKkBw4BD2KbEhskZ6x1M6ZKAFQIJdlqS9lM2L462gfSIDmpSaQeVzSFBiLja98biHFxSBptlZ3GCC6ZSU3sVKctu4SLHwVvF/3wVsyC+LKUfHo3jeNZmkIp7NCCmpilRu2XSWFu/yjZGlF1BJQwZV3Aekswz+XfEuvCHswmShNS01IL7MHA6OPrAI4PKD0Kmo6UzCBBSZwMzsyFAB+duXrcnuGfKNFyTsQx6MfxfY7QKUlwx0mKNVw7+EVCfqXB3mlsj894D1vs9JeWVGatKyyq5hLOHTcNuPjHRmQ6CzeareYYQBrNUmWiiYl3eli7t3B2a0Uvkn2TjHoRzOFhBKEICaTUhsqSdnP2gWH+Yrp9MZiwCAFJuKyx72Ox9IOOuUpFNBU4ICzyEPum5uPwjFSlZUpKbM+S3iYr7F9F53DZ2yVHwUg/jFeGSkDtu0TNKqDSkColRCmPK9gd7C8DL1cvcrmHe7D8I6jgElFNYllKrpqHKSLFiQbhz1iW68Byc9o/aFOnU6Zc5JpZygYJBOR1+UZI9oJXadrTMCwGCnS4Bc2/uUfOHvH9QqWtPZlQqFwDlrbGOfTNm9sn+IqWkg1Lupt7p3cgCM4/An+aX6sqU2vC/QczeLTlS61HTsUu6lJCwDcAsLHu745FB06l1rQ739452OG+EanihVPoTOUQVAAtQCXyUE8t/zguceyWZZmqBAfrbryqMdaS8GFtkTqZT8pCB/tcv1cAfKPFLl2dbEOxp2dtg+Y1k6rtkhInIUkWZkgt3Eh+uDvBet4VMnTgZApRTcEBjf7NTjcD8IKQ7FU6fLpzUevN+MCzixY2LO0Ga3QzJRoWgFTu4BJY4Dgt8N4vI9mtQtAWgI5hZyA9wL7hr2v5PbRUiWASlBw+HhrMnJUhSAtKUrILkXFJB5bWenr9qFszQrCilQIILEty2d7w44ropQlppABcAEk7s7nziJSTaKSaFk6VKJuoYAvc2ADkvm0SMFaEgkUuxIcGxa1u6JCx9hl6NRwZKSZfZoT1rUFfAEg+BjppUqSEsZEvDFgQNthjEeaPV6MqI7KbKJIJMxLBTs5K3Lkd52gb2g4vJlpUJJKl7KBCk5G9wbPGcpX2UtHP6/VoKyzS07ID+pzeMUa1A6+MLdRPKkuQH7xeJpkkxqoqiLO/8AYeeFKmM4ASC/Vi7Q34xMmIlSXKSszEJWGSRdgsM2CXL98cZwvVLSGUSx77izWjDV8MWXWiYpQd93B+r7xz/JHdmmVI+jSZyzPVLKUkCXWksxeo7ny8IrxXQLWvlUbXYE4wfmMdY4z2e1mp7RQM5dCQAQokuohwz43eO10WuqIB95mBJYElSWFoiqKUrQKy0S2A/iJ/0/MuoKBL4JaFMyTqFA9oSku9nLYZsNjvzDOV7RLCTXLCv4Mybaz9msovlgWy2YLRxvTuQUlLSe2dmcXcDckN57RdehWCImFSUpYNKTUXLOBa3f3QJreJpWnlllVBwxL2s4Gzw4RxDSrEtlXnAlAJU9gCQrIBYix6xmpIMwp5QKiHIBs+YVJDtgsiVXISVAJUVUkAswq5Q/+1oIqSEqSmYCtIJAC3Pib9TvGi+FomhcoTUBQaoAJJAUxS47x1hfwnSIR2jPZBuTYXD2xEtFJjGR2oCgVElrkjI6FtvrGPCZ6pqFKXLSSFEWTdmBv6xTgerXMmalJU6Uq5Bawa7QFwrWdnp5p7US6Z91G7B8YJALM7QtjdDuXKSCSkKSSXJCi5ybgG91HPUwv9oDSioFVVYNx3N08Ia8ZnzESq5aUrWCGSpVKT1BLgYG8D+0KAZD0jKdhDRLOM1OqUoG9+4AeoDfGBwoHIf9d7wdxGyFi1nZrYLQplTMYx8beUdCSozYfpwHsG/XrHccGnJKGCh7xs/hHzxCiepx8N+6HvB9amWsFdIB2LZ6lyGxvGUy4jj2mDqR/tV8I+ae1l5yQ7WIf+pTYj6L7QTkroURZiAe89OscfxCRJnTAolRIsKVADJU+DuYcGvJM0cZJWpKnBvsf8w50WpmrmJmEAU/aZn8etrRunhqUKLCobXct32aLahSgl0kC7f4hyn0ZNMZL0SJStOU3qAJUAzkKyfIt5GPFapctSuzUQMMTV8x3RmqZXpEqKgVSlA97KJSq3iEnyMWmAOv/cd33MbRdrY36BtVrFzFOpTHD/kB+EF8N4zqLIEwhIw7F2xch/WF85O0ZSBQQQWbf9Wi2iR0icpQUtTlTfJScdMRlMmqPvtS4LZuMW698VlTu0qpzgjri6fSKarVOCAgAtgWY+bmOWSaezdNUajVdAPWJACHa4PrEiRZFPaHjhmpOBSkkAgKU7F+Yjx9IUcOlLmc6ipL9wCT5QaUpSlk3P3yASPA7eV++C5Moquox0pJIze2D8O0hUVg3DlrYHXo0HytMEWYeOY1RKbaNKREtjSPI0QtjYkRnFk5EIoM02qWK1IIqbDB1N5QLoONzpanmoXlwcEAAEC4HQxGEaCaRYKPhtEuIbHSPaWQvlXQp0FJK0lJpWXKahe5Ys8EI1elNRJCSZB0/LNSeRhgG7i17xzcwg+8lJ8Uj5s8U/ZEKNpSX7qgfgYnF+AtnTJl6cnTUrWBIKg1D1vkEvsPwhh+2pRMqZgVOkdclgPCONXoggB0LThrkY8ReNJSy4AXOJ2Hav3BnFst5wmpMadHT6XX6ZOtmzSpQVMSlwoApFLMU7vyj1j3QakJUskOPjcgi3hHPTpMyUy11jZ1K38A3fbujyZqJiQFFRFYqDHbELFspNI6PgUvs1TyvM1ZUOU2Fgzwu/YK5E+StVBXMKkqCai2Q4BB6wqTxRX3yfG/zg+ZxabLCOcELS4s7ZHrYwYSQWh57RSxO0y5csitbZLAsN3wGEY8Q1CimbKJ5Ey5Skqa9S1rCxVgsyWG3e8L9UibLlqWpaCkqqKbn3iMA4F8C0AajjYUKaSGyUm5zZ2xj0hxT4B1yW4nLqSsPd1MpVrkuO7AMIZshSKaklQJLlLswp3psbnMdPquH0STNqGKsdW+0T+rwmVq1EBqjc47qT84tWyGWRxKQLJkzB1qY/R4F1i0LDIlkHZROOvLjEPZ2kQJVddS6XCSEnLWa5hQlKj/APiB77jx3icWxAWn06gpPK4cXfw2sIJRIKTcWBaxaHWv0smjkDKsQXNvW0KdLIKJoWqYikKJYi7XtnpBQ+DOdSLhJ8dvleBZ8hSpdTcty/hmGXGRJnFP8QJSl3CSm7t18IpIXIQjs6qkkuQou7s4DC1hDwE96FQWpOnTS/MFBT5Yl0geoPWC9ElYQXcA3bAJF7jxaCEz5I3dscqrP5RSdrJZ3LdAPqY1WtE0AzsxCmCpM2W7BC1k2AZP4HMdTwrhwWkrmS5aJY95a0ppHcGHOq2B6xpZNHKaMS2VUsoUA6bEg91gS/oL5iyFiYHIAX47+MPNXxJBmKEpBCLUqKUgkANimwd7dGgfiGrUAlQAqsyn6u7XFnBiZKxp0JVaaZsPWJBv7xnfe/8AJX/OJGX8MrQIjhK3/wBGYf6T9I6Xg3CEqlgzZagqpmuLbWEJP+oF7Bf6/pjOZxibslXqdt8CLabDQbN4VOqNMs0va6cesM+BcMsrt0Je1NwfHBjnDxWedh5k/wDOK/tc8ti/n9YMXQWh5xHhSytRl9mlOzqb4MY14RoihSjNXKIpLAF2O2R5RzgVPN3b+n/6x6ZU775+XXvHSFjqgsfcR0oWp0TJSQ3Qvv0icJ0/ZTQtU5KgHsEHcdb7wi/Yppd1qPmf+UeK4Wd1HzPh3HvgrwFnQcaUiaXE2hv5XfHUhoE0ipMuYlZnqNJxyAFuvNCkcMSMqHqB+Aiw0soZWn+7x/m8IFFdjse8Z4pp59LrWKSSKVC79feeFkqbpULSv+ISkgh1HYvsjGIGpk/eHoT9Y8MySN3/AKfD+X9PAkhWM+N8el6iWEFwygp02Nn6+MLtTrELCAUqNCaRh8ve+YqNZJH3j6D8RFTxCX90/wB35mHQWep1AGJavl+BjWbrVqABlWSGDnAueneYwPEkbS/X/wBe+PP3mTiWPQ/QQ6FYxm8WnKTSpm6G+MPfaMBOmbU+Sf8AMDfvCacI+B/5RE6ycTcN5D8YVDsIM3UH7X/j4fyx5TOP2z8PygTt553HqkfhFgieftG/efwh19CsJGnmH7av7j/yiHQKOSrzJ+kYp0E47qL9y4sOBTjsv+36wr9gW/dydyPMj6CPBpZYypI8/wA49/cSxm3iUD8YiuFJA5pssf8A9Uv6QZLsdeiUSh9sfrzMMuG8MlLAWtTIJpFmqJLAAkWvZ+49CQq/YZDsdRL6f6j/ACEE8U1ek5EK1EsJQOVICz3Pbw+fWHaFTJO4hpgeVBA70j4v9YojXSVYBB/Wz3gBWs0IuZr+Es773j2XxbRhQA7Ul+XkSA7kA5fpaLpNWRbs6DgWrRUkdnmYmWXL2X+F3bB3eKe03FNQNVMlqpmSpSQpNmCEBCSeUXFyz8x7mjHS8e06EJmplzCAtBawOAoN5GEnHPaFM/UjUSpZlqppIPNUGIVUxwQWZjgRnNNql2Z/Mp8xGErjAISrsgUlyADkJ94Wx5iHU7VpWlM2WEpC2HY+8oC/MWtf4P1hRw2ZKCO2TJShKfeJKlPYNYMWviKaXUqlhBCUqBIBdPuhTscWfZ4ygouWU+Vpe/8AqY/j+b5YxUZJO/25+7B1cQnP7rd1P5x7Cr/rCb/25X9giRvT6Nr9jI8TTtL9f/WJ+8i9pY6b/lAw49K+zptQfEgfIR4PaI4TolnfmnK+VMK10Gwv94TThHwP/KPDqp/3W/pH4xZfFVCQqd2EkEfYImKLvYOCBdoUj2n1dqdNJT0/h3+JPWFafgKGQnTzuOmUj8IsEzj9o+pPygGTxTiK/dUhG9paN/6TGpm6/fUkH+UAfICDKugoMHD5x+8fJce/uGeT7p/tf5kGF50+qV72snf3K/5RVXCFq9+fNPio/WFmPEaI9nZg98t/alv/ACix4Ske9NljxnJEIzwJA+1MPnDDhWk7HtKSU1BgXBLj3T3M5hOb7GooKVpNOPe1Enu56vkPCPRJ05BXWlSAwqSlRFgMXc+kKkezyD75UtVyT7oclywhzw7SSJUtSCFgZBBBvuCGuNs7mBy9lQjG/wCYCHFNAMTFn/bK/wCRjz9/6IYTPV/QgRaZo0D3EIfZx9BAY4YqYf4hAHQAfIQZE0bn2n0w92ROV/WB8hE/6nB93RqPitR+QgvTaOWgMkesbhI6RLkh0ThHEVTayrTypQS1ylSiXJxzDpCviHH9QlZTLlySDgiXdrZDls9YP1GqoDAZz+HePIwrlF1uTY2AD3Zyx7vpE5bJbMU8e4gbBk+EtI+LQQrU8QOZ5HgW+Qhoia5ADN1Hk34xslEPL0Ul7EnY6tQ5tSvI+2rvf8IpN4NMUA85ZO9yX+MPkS2jRxDUmFHJj2fO61GHWlk9hpJnZKPaVBmaouUhnbFzt1guatO5EYHVejX+kDy8ho59XCCXmzlKrJqsQ7nrbLt6x02k0ElEtZWHSpiag7JDqx4lvKKcTDpl2FjcEg3pq8t3G9o90mpZxncjx/wYam7Ixsmnm6EKLIli4azEOSctmm0b6UaWZOlhAQZr35dkAJWTZwHBvi8VAlu9CfRvlBB4oJaSJaEIUcrZ1HpnG3XAIYiK/iy4Ja3VMN1EzShSkAoIS1QD590uALbDuYiAl6rTWZUsYB8hfYNcj84SduoOAwfoEt1vY7xrKmf9xQYkC4DPkbZt8IM30FPoc/tkgoWyhRdw5I5iAhw2Hs8WRPlFTJWFKL/bKjYhnfoHHpAKXvS182y3zi8qztSCcqA9Sb9O+Jfytar/AB+5Lcl+Vv8Aqv8AbQKdEk3IH68o8gqdJCzUXcgYKhgACwtgR5Cr2dAqlZMXkjPh9YkSEwKPZP6+7BMlIvEiQmB5rlECxbH4R5ojyeX4mJEheDNcm6Y8VEiQzU9GY0MSJCA9+kbL/wBNfifmqJEhgCpj1Rj2JABWLjA/XSJEgAB4h9n9biAxhP8A+z8TEiRK5Mpm+lLTSBio2/phmkx7EimXDgpNVYwNPUaBcx5Ei4jYGo3Ed97ISEnSziUpcVMWD+4N4kSLM2b+2spIlJZIHOrAH/ZXHG8StOW1sYtsI8iQMEVfH63TC/UqIUbn9ERIkZDX4jyUfd7xeGqxYdxcePWPIkaIb5LJmGk3OOsLdQeXzP8A8okSM3+MzfIZP95X+4/MxIkSNk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xQVFhUXGB4YGBcYGBwcHBseGB4YGhgcGBsgHyggHBwlHRcZITMhJSktLi4uFx8zODMsNygtLisBCgoKDg0OGxAQGywkHyQsLCwsLCw0LCwsLCwsLCwsLCwsLCwsLCwsLCwsLCwsLCwsLCwsLCwsLCwsLCwsLCwsLP/AABEIAMIBAwMBIgACEQEDEQH/xAAbAAACAwEBAQAAAAAAAAAAAAAEBQACAwYBB//EAEIQAAECBQIDBQUFBwMEAgMAAAECEQADEiExBEEFIlETYXGBkQYyobHRQlLB4fAUFSNigpLxM3LSFlOi8sLiQ3OD/8QAGAEAAwEBAAAAAAAAAAAAAAAAAAECAwT/xAAqEQACAgICAgIABAcAAAAAAAAAAQIREiExUUFhA3EyQpHREyKBobHB8P/aAAwDAQACEQMRAD8A7CPXijxHi7JNHiPFHiPBYGjxHijxHgsKNIjxR4jwrHRd4kUeI8FhRd4kUeI8FhRd4kUeI8FhRd4jxR4jwrCi8SKPHrwWFFojxWqPHgsKLxHijxHgsC0SKvEqh2FFniPFKolUFhRd4kUeJVBYUXePIpVEqgsKLvHhilUSqCwJEjx48gsKKVxK4E7X9WjwTh4ecRkVQZXHtcCpmjqPWLdoOohZhQTXErgVU0dR6xQagd/i1oMwoNriVwErUp6x6mek4futBkFBnaRK4CROfY/r9fOPe0/lPhCyCgztInaQImb3ef6EWE1z7p9YMx0E9pE7SBDOvYD1Hyipnt931x4wZhQZ2kTtIDGoHd4/SPDqx/iDIKDq4naQGNUHYMeli8Rc64b5fXMLMKC+0idpAhnno3p9Y9M9vHo0GYUE9pEMyBF6hjcjyipn5uPMt6bQZhiG9rErgRM8H7Qby+rxX9pT1wWZ4Mx4htcSuAu19er2/OLJU++Otn9YMhUFFcSuBpg3PzZj39YHlzxe/wAR37wZhQxqMeVRjZnsP0YxUuztY4Ns+oMGY8QyuPK++ARMILN64H1jYzEjLEnD4+X0gyCjerviRVHEpbBwB5K+sewZMKQllKAWyiGw4Y7tc4EEkywpQKgQPtDHczXP5RhyMQhClB/eU7HoxAB+AzF5WmPvjIGNj67/ABtEtjSPdTqEIISOZIe4ILHxDOfyi6Z8tvdt5vtv+sRjqtSm6KW2JDO9nY+XziwpCQSpASofa974D9NmFegPf29IYMSHe4Hn5xaVqTk072AJ8L+kVSU1MlfMkgDe/wAj6tGmomro5SpyeblsW/24vs3nCsKLqUVA0vY2YDz6ku/dGPO7Enqz7v4WEbKAcFRIJGKiA++9wB3viMZpexNQwxBG/i7A9ILHRd1vet7sL4Ivfu/GM1TVsDdkkh6mN+8/hGK7kJBLmxsA48Xxs9/ODprMGyxqT0I6nDYOPSFYVYLKVMOLgH77lrbfrMaqlAqIdJJwKuuLMTFkyEgdoVdAUlN+YE2AGzfER7P0SwOgUzWKjjqcZ7mvBkGJlLWlJAUEEh6gDY/AsY3AQSCEi/8AMPIBsOdzGc3TJYlyDuSSSWexZxe0ZDUJFkpWAwcsb3dtvjBYUbgsOYJbpV8Hv9YrNLhwzZscd/wgZUoOQSsD/aw/J/lFgop5SEm2SsC/kq+0FgaJAwFglna9rX3G9o0QFBWCpjdrhjjcmB9PqZgdKCgHcDKqd2Fjv8YsdRMSGLgqL917WvBYgogq5UqDbuALGwHWPJdSDTYBTkk2bbfGI10khRSVAKUtzchwWbDBztvvGGtUUlyprMxSCR1BfHpgwrK9mZkEJBSkuRg7D+V7d7xF6cjc9XLsPTf4QR+zrNCgrlANyQGtu2fIRQadTqW4JVg7fNvPxtDyDEG7MUlRcsOtwMCz7xZenSQ6UqA2vZ28YzlylgqCsnDEdx/No00EvmZZISHwpw/g2wZ/GHZNG0hApNnO5USabBrDwaLTEizBSiRZiQLWyTHk1UmWwCw6hzUktbFmaNtMiYtB5kpFToClElT35WF8bd8K2PRWaghISyiWxn5Hl/KMuYhqGILsAb2vYBoN1qilRStSKrcoUHFlXILdcd0DSp5STUFELYA2Zw+4LDPjC3Q9AxmzRy04u+wzuzf4jEa2osQD5lh3loYyNNMl/ZJf+YHB2wPG8U1ejUSopnObVBO3Tf6w7FR5L0ijhEsvuat8WjZEoFNLBSmblDkN44vAMhLEALlGzEFRqLnBJYAWx84w4lpqFci0gpuUkjfo2fCC9h4NJsuY5sfMJjyAD2y+bs1l7uEEj1aPIokZJVSSAmgN7yk5xZjU2HqPpGeiljs1Etmxch+822vtGcyayiFFbKUQQClmONvd3d3vAWqnIQW7MpQ5b3g46gk3H1idlPQfopSKiCEhZLJNfK5cZIIa+8aahRCgGBINjUljYvyv4wjnVkikBIJcAqz0dz0AjUrmEvTLSwZqU323h0JMZ6fXpqIUSQoWs5qHQefTaNpq0EqSCHYNY2DgBw1j18YWo0U4rQTLKQoi4Dte6resdBM4NKQHE6oq5SwpLKIdXVw3xiHSKVsBOlYH/TJTcl137wC2fwxHmk1RuVuA9jS9xYgHB934RpI0qmIQohCVMCpTEjFrY+AjPWJQhrqwDYhT+bcptiHyHBpMmqSCUBRuAoLItil2LN3N+eSZtRJSCkjBBS2z1FsD1uIrwnhyZ4UqXh+clZJ6uQPGC0cEBcVOBYMp2UHd/hCdR5BW+DPlNJ7ZKyc2pBNwzkX/AM9Ik3W1ApSSdyEpV7rbnfxPWMJ0pMphQpalJLtUXuzsBsYlMzs+SStDJckily185F8v5Qae0Ho9lgBaVJqAKb7XI77dOsaDVFqUqqu5sxD5pJP684yk8P1K1JCSXKXSQq7BgSG2DgO24g6X7OqQmqZKUo5cJIA2LgsCLm7fIQMNivTKClOiWs5ZWWOS5YiCEqIDTZaupU+NnAb6YhiOVHIQAl1KASSwL7WFWLOPrhO1CUpWJlSScVKAUSWI2AI8e6Cx4niZJp/hziUs+L99sxjNSlakIK1tS4xZ81fDePKV0UgLptlBdtxhiLm0AzZHaKJLppSAHCrswfBx+EJCYyna+XLdCVFbAs7AZakdfyjIa1KgoIkkq2pDsdsBw/k8bcL4bIKUuFqm2JFKmfu8223gxelWKRKQqXcVVAXAdizcwfv3gtWPYtEyetqkXCn+6T3bd94cyqEoek7ndVW7B7qN9u6BVacLmMtaiUhiCkpRf7pAv9DAGu1y0VSwkhKXSFgEYLWe2AMdYXOh8bDdTPSo3BQlQJdjYu10/q0L08XSjlShKjgKUz3YOWAfAgKRKnTnKalOd+rtZz1tBGn4OpRuQkHBURt72MMbRVJEW3wDKWucXAyq7DHgenn6ww1CZaCkLUpTOwYgB9gHO/hDjR8PMpBqVKIAJJdmAubXdowlhS0BQVKoXtSp2NxfY+e8LMpQNeHDTlhSklmqLF7sX5S1yM9YH/dsuaoqBAS5sUrA6WsBkZjDiSBKSmkCp9j5W+phdquMLpIICXL2BcA2IPjaEk/ANpaYdrJBlyVjt0qQSV0gEuUZvtZ8m8AaEqmS/wCFLJVgqFrFyx2OfGJoNIZ00AElLFqgAWU7hgTZz4R0aZfZJAACEgF9qiMtsTFyaivZMY2BI4MhCXUohQYlyAx3D+cD8R1UvslTQhKVVUgs7G5qV5A3vmCpupkKSUlZS9yxBOb+FmBaOb1qmUUpcpBLOQflvEx29jk0uDSXxmeAAmYQnYMD8YkLe0jyNMV0Z5MdngmpO6ZZKailZpLPliLBxnugrV8P1VKEpkylEAvMFKqgNuYu+5I8Y11M1SVEzJipk8JdKSgKDPzJOcZbFwbRiv2kVZJVSWBSyLD74ItkBnGxicrKrsoZSgkBSZMpUt6ylSUlTsztdRDbdYpplqUQAEqpBIKgSm98+fSJqdUlbqSpiQQQySVHLXDMwtaF87XTAEgBaSbk0s4cM/LcgWNmtFXoKo6TTa2eCyhKEtIsElQ77Bm9GzAut4oioDtSih2KFJ5rsxHgHv1aOc0mrmldSaiXvYuW7mvGml0lS0JI7MFPvqJuXs7P43wxxEqC5Hm+EMeIcZ7ZLKYY5jezX3t1tC+ZMSukSwpzZ2Z8BLJc38IPHCZctdEwiY6Rhw5JL3J+mYORwdcsJNKUXKgrlV5AJUVKbp3wrXgKb5F0hU6QklSBck86lAPYWS/Mcm/SG3DeIqKUha08wUSoJAxc7MpV/heMO2SucETPec0BQSGZyXFzgPfpDJEugshEtKbYf8CHu1/GE/ZUUZI1JmqKZZFTAggF2LOQN97HaKz9ESSe2UpiXASkhulIXuO6FnEtPNkTFKQ8qsi6Tkh2s9hcwuTOJW6pi5iyAkliolsC5uLQ3HoV9nTJ4jKlUdnMCVPelDqvYu6rB2x0EDf9TTVTLpU1gxLq/la/8xt3mEHZuXBDnGX9MfHpHTcI0EtKB2ssFeXJG+HsWt0hSpcgrlwCaThU9au0Xkk8pS4u4fo8MtFozKQStCVpd6jQPF6r9bQHM48FThKSblRTU5YMe8DoMt5RlxUBCnmzVLVUCJaQkhhelbrLDAfvNjCd+R6Wwzh2mS5pmrXcuKrcpy3Rz8YvLelQSDLYkFdj7p2J79z084GRx7TGWLKQogikJAKQLGkuzdDC6RxKWrkmVlBs1Zd3sQfDaFsLXg6JUwykdr2ooZqxSXN28fCFR4ymlQdRVS7G4Pm+4b0zCjQaWauoS0GgA+9g5HhV6NbGYKm8OlSllXbqSlRADCoXAL++7c3T1isUJNjXScTCxzLu2HpD26kufPeE7rKuzmqPOsb4v3OxY9Ir+7EzClKVqaog8v3d0gHvBzsYcyNKZb1rrFDoSXBPiMswO5+i0h03yGy5YlJShAIDgupgzEVEnY2A2zCZWrSJqghNTXdNy5eog/1fhBM6UJwCVzKFgAlI5zfvSWv42fAeD+E8CQkkosbWmEoZrG4dyct37QLXI3vg9XJSoKS8wgixUzizA2+EBavUy5Msy0LehgL3Z9iRt+EFzJSy4KqSkMJrC9NVs4s9mGPPiddMWn3gXe+MnzgUbFJuPA5Tx0IAYFhkkkknc/lGWqlCee0QSsG9KjfDswFhewhfw3RLmkhAJVkJbwBLjyhvp9LNlEomAJSXFRO9zbd8n1i9RJVsecK4IVALQkglnNSSRa4L7/gRBauHLCmUgPlLqRcvdrhQsXsN4X6bQzpaq+0WUtZIWw8csTZn8Ix4vqyCR2zFIcl1HayfDmd7xnds0qkJOJ6lQrSUpBquaCklg2DffO8J5eoYmkt1is9a1KLWN79fDzjQaOYbkX8vi5jWqMHbLpngWrWO4M14kZfsCh9k/D6x7DyFXotN4jMQoqS4O7H0f1jzSmfOUTSokhnba5vsHcwfpvZ0LWXWVJtdNKrvhyL4O3rBvFdVRLotWAElSchmtgWLNmFaRVdh/wCxSEIIIKSrIqJV0Tg4BPm4ik2bL5ia3RyhSioEm5AAN7EXBtffBE9l9QqulILF2JDM4F335dvjAokplzFftJVjDkE3IdPUFskiIV2XetBH7PLnTAsalEsrNkEGp7FXc/zgnXypMsppUVqFLuAQQoKX0a4CvSOcTPSJooEwi/uoKilJs4D3bq+Y7TimmCpUtyeYDm7N1O2aHLl2NN3xDdqgW0wLhXEpE8plXQtNPNkKLEe6/K128RHmr42mRNQlCUqEo0pUz8pAC7bGwD9AdiYW8eLaky5UpICHICEgG7G9tg/heK8O4QmZczUpJuAWJyxcP+nhtLkVsO9pOKSlpaQkILuspSlJU7u5F7HIu790C6Xjawm5TSGsEgFg1gXa7G7bx0X7LKTLUkFFFQWUO4dIYWIJOcGE3B+HyysmkMly5SQOW9XvEMdgXdoSaqgalYz1Mn+KgkuFXNYcMASGDWyL90B8Q1QksJYQpR5qkJACQdgRti+bw34rpxMMtCklQUnA33D9BbJgEaeTp1UhkqX12dglnA5XyD0iFs0kAcDlTV1KWRLeyQvLpIOCCAG7nt5wVqdemUhpYXWFOFKDB8ulRFShfqBfEZ8R1ypFNYlzCxJCbMQ4DHyB2zCbV6tc5VTUgD7RIB9e/o8U9/RDdKgnVcTKlpSlakoAHKMA9wt3efSAdVOTuCVlySTljaAJk1CZiACo3AOLDoLNFtTIKgVAskHByd7+kXiQ2Uny1LNIyO/GXHheC6qUhL7Z7t9seAeCuGaCsqCCNqi7Z6R12n0stKSlEpj7pCi/i5BIOTEylQ1CxfwbiRGnmS1JCyUKCVIS92NJJba1+4RsgIRLSsS0rWlrE8wKabl8MD8O6Mxr5VS5YUlCkConmIu2wIc2/V4LmzpaQhUyYljekODgh3AUGLvfuib2a0ktgitekqMtElQFIBpDlLuxBGCX36QVKkKDW90MxSHCRcgfFh1PfHkzU6ZCVJlkOoNTSGJHVTpGH2gPivFECWBJWCsuCaSDYsQGJ3c5hb8CteRhoJUxYqXLCXekuAW7wTYs0WHDpyEkyEkrIypebi5u23diOZl8RmppXUopHe7+W8OJXtVMRKUTICQ7hRUzvjlZyT8vCDYJoXavjRoSFKJckrSlecs3dvCgqExapikmhyRf1fpBEvhvbzitSWBvZwPG9+gbZo6aToJAplzLuzG7Fs7/ADAjW1EinItw7ToQEqSlSVEMRjN9x3Rnr5ImKCFdoAklTXLk81lsXYFgOsMzMlmWtTsGLEksKXuQGNiMEv4Qr0OvE5ExJKV9mlyQlgsEPcFRYguIxcrbNK1QTqV0oZQUQwwObuZgA7jEc7xqWnsUzFTVKJWEWSizuQFY2S1zbyaDJHFHlFQpSpIJawuxIAuH277COV1muVNmKLOCUkJAs9LE9xcfExcY70RKWjThs0KLg3/Xxh+lVgVG3x8G2hZw/SJlipTuRgMM3NhnbPSDNKiolyGsWHyf8I2x8szi2jRM7+QnvbMSCFTOhEeQsl0aYvsE4fppkpQlzJ9MtgRVYl2cUglQDuIUzStK3SpSb2KU1M29zDD2pmATklJP+mGLvureFPbuhSVNcggl3DefleEouStEyHfAteqUozF1KqSynCUsXHM9VztgRXiHDF6hdUplHmJ7nWtQB8lDD4MDaWTKQlZUEKUsMl1g04uKST5nrGWkklJP8QU4KXsxynudzCxa2Fvhmsr2e1KFBVCwW95NTt4tHW6+ar9mlqINVuWpQOQPesoHvzHMa6bUlCdOiiafurVhjypxYEbXjoNRN1CZEutPOllVFQNwoKFyQ4+kTNPVlQ8iLXa5P7QpZlpUSzhTlmDC/X9WgHUT3UTj+UEsO58hg0PuISJuokK7QBysLSoEcoG3ix3JsmFGm9n+1NKZ3uipQa9iAbPfo77xWLStkPb0ZcFNc1SVLKUlBNuopAF+r+LPHW6LhmmJUlKlOUlTOoOl1JZ6rkUF/LOY5rV8EmyWKCCl2cA2fcg58omkTOBQDMNPaBkhKneoMXZoh7KjrlHVcQnJJkplqb7PMpSbBILVZdlDrfrFJmnRNmhRSky0gOCpRUXHK6mSw3tDHjTAVVE0ATBbJSoZ6hhCE6MLQr9kdSG5+RYBUNgWbH6vEp60aS9m+o0UmtHaSwHZCaVEAkVKKiw3bGA3fGM/hclRKpcqYlTOQlza+RZnZg1zexvAA4bqSuUkJJEtVWSbAFxuXZw0N1cRUgknTTkWuyFCyXNyRi9odtC0xBxHhU2oKRKKU4FVRVcC6s+vdDXhXCpyVOtSCnuBL496pD49G2hjwzi8uYaEqUgkBnABvazm53+MdPpNIA3NkElxs7gfA38Ye2S0kc7qtETcFu6kfOlze3xgLtzLlkFNReyyXaoOkqD3Dtsxfujq9bpwEWWl/d8mA9QL+cc7x7TAV8xYAMAnAfHxHw6RWNhYrT7VISglqVsfd90kYvnr6RzPEeJKmKeY5UTjG9rfjGOvlgE03Y2HyxC3VoVUDcWA892gjBWQ5N6H8uYgm6lJUnwby8oqqWHclwMi7l8P1gCXw5dlFM1RaxpU3d8/08aSFzHKeymUkJBVSo0uBmzf4gcegRv+8ihTWuGvcN4GLCaJfZ9oCa+ZKU3yWFtztCycqY5BSx6EHwBL+MdB7O+zfbIKpiv4qFJoSoqDAOoMGZicf7T4w+BLo6jQaBMy5dCg3vEg+QOMRWYmpExBBF1IdlHBaoMO4XG0ION6U1oZRMxYUaUqCwGLZGN9+kL9B7TT5JCarDCTeMqkauST2jvOBlBCuVikJBqLsrmCgFbhgk+cMJkq9SVkMGZJDdbgg3jhuF61YqXUxVNqpA5TUXUDi93gteuWFrNQRMVYWJegG7EsbA+ogcWNNHM+03HjMnhYBppDPYs6veaz22jfg8pKHUXKlX2buiI4V2hTWChCcljzDvD1WeCFKQHShJYEgKO4G92N/COiEUZS5s9nLJVcZDi4xtbyPpBugTyk9YXAPDvSyuUZPh1P5CLnpCjyYTKXwIkUmyQSTU3dHsYUbCETpLkBBALUBSyWxueZW5Y9Y3l8UlyyQEAjDJs3iYWkhQLUkVAAkgNY36jMWl6IKWEVCsDmKTWk72YlO/3tsCNnGzFSoK4lqq2KTcuVJZmI2cZB6RrL0ii42J3PRwPgfjG0vQy5QCmK/Q47sCPZmoWWIDBxYByQ4f4dIE6VIGrD+C6RSZ0pSpjhKwQLlti362jtOIyUqITfmqBDnNLjeOY9ntOtcyplJShlFwxLGwA8Y6DiyqRKVjnb1DWjm+V20b/HwLOBS0JkVNzzFF3UeY3YAXvc4i3C9AEzTMal0kUsqq/3ioD0gGXppg1cpI9wThMzgL95JbvH6eOs1/ahSUpWGJJul7B7ML/GFJ/3BIXcY4dNXI5AS5SQUFJcdzliITcK0sxM3+IJiaD9pIANrMX6920dPqVqRSKEKd2+ywYve5PTzjWZqykAUqvgpLkjN9g3dAp0qBx3Yj1+pSVBKjZUtSFebHpfeFvBUzJa5cxSKkBw4BD2KbEhskZ6x1M6ZKAFQIJdlqS9lM2L462gfSIDmpSaQeVzSFBiLja98biHFxSBptlZ3GCC6ZSU3sVKctu4SLHwVvF/3wVsyC+LKUfHo3jeNZmkIp7NCCmpilRu2XSWFu/yjZGlF1BJQwZV3Aekswz+XfEuvCHswmShNS01IL7MHA6OPrAI4PKD0Kmo6UzCBBSZwMzsyFAB+duXrcnuGfKNFyTsQx6MfxfY7QKUlwx0mKNVw7+EVCfqXB3mlsj894D1vs9JeWVGatKyyq5hLOHTcNuPjHRmQ6CzeareYYQBrNUmWiiYl3eli7t3B2a0Uvkn2TjHoRzOFhBKEICaTUhsqSdnP2gWH+Yrp9MZiwCAFJuKyx72Ox9IOOuUpFNBU4ICzyEPum5uPwjFSlZUpKbM+S3iYr7F9F53DZ2yVHwUg/jFeGSkDtu0TNKqDSkColRCmPK9gd7C8DL1cvcrmHe7D8I6jgElFNYllKrpqHKSLFiQbhz1iW68Byc9o/aFOnU6Zc5JpZygYJBOR1+UZI9oJXadrTMCwGCnS4Bc2/uUfOHvH9QqWtPZlQqFwDlrbGOfTNm9sn+IqWkg1Lupt7p3cgCM4/An+aX6sqU2vC/QczeLTlS61HTsUu6lJCwDcAsLHu745FB06l1rQ739452OG+EanihVPoTOUQVAAtQCXyUE8t/zguceyWZZmqBAfrbryqMdaS8GFtkTqZT8pCB/tcv1cAfKPFLl2dbEOxp2dtg+Y1k6rtkhInIUkWZkgt3Eh+uDvBet4VMnTgZApRTcEBjf7NTjcD8IKQ7FU6fLpzUevN+MCzixY2LO0Ga3QzJRoWgFTu4BJY4Dgt8N4vI9mtQtAWgI5hZyA9wL7hr2v5PbRUiWASlBw+HhrMnJUhSAtKUrILkXFJB5bWenr9qFszQrCilQIILEty2d7w44ropQlppABcAEk7s7nziJSTaKSaFk6VKJuoYAvc2ADkvm0SMFaEgkUuxIcGxa1u6JCx9hl6NRwZKSZfZoT1rUFfAEg+BjppUqSEsZEvDFgQNthjEeaPV6MqI7KbKJIJMxLBTs5K3Lkd52gb2g4vJlpUJJKl7KBCk5G9wbPGcpX2UtHP6/VoKyzS07ID+pzeMUa1A6+MLdRPKkuQH7xeJpkkxqoqiLO/8AYeeFKmM4ASC/Vi7Q34xMmIlSXKSszEJWGSRdgsM2CXL98cZwvVLSGUSx77izWjDV8MWXWiYpQd93B+r7xz/JHdmmVI+jSZyzPVLKUkCXWksxeo7ny8IrxXQLWvlUbXYE4wfmMdY4z2e1mp7RQM5dCQAQokuohwz43eO10WuqIB95mBJYElSWFoiqKUrQKy0S2A/iJ/0/MuoKBL4JaFMyTqFA9oSku9nLYZsNjvzDOV7RLCTXLCv4Mybaz9msovlgWy2YLRxvTuQUlLSe2dmcXcDckN57RdehWCImFSUpYNKTUXLOBa3f3QJreJpWnlllVBwxL2s4Gzw4RxDSrEtlXnAlAJU9gCQrIBYix6xmpIMwp5QKiHIBs+YVJDtgsiVXISVAJUVUkAswq5Q/+1oIqSEqSmYCtIJAC3Pib9TvGi+FomhcoTUBQaoAJJAUxS47x1hfwnSIR2jPZBuTYXD2xEtFJjGR2oCgVElrkjI6FtvrGPCZ6pqFKXLSSFEWTdmBv6xTgerXMmalJU6Uq5Bawa7QFwrWdnp5p7US6Z91G7B8YJALM7QtjdDuXKSCSkKSSXJCi5ybgG91HPUwv9oDSioFVVYNx3N08Ia8ZnzESq5aUrWCGSpVKT1BLgYG8D+0KAZD0jKdhDRLOM1OqUoG9+4AeoDfGBwoHIf9d7wdxGyFi1nZrYLQplTMYx8beUdCSozYfpwHsG/XrHccGnJKGCh7xs/hHzxCiepx8N+6HvB9amWsFdIB2LZ6lyGxvGUy4jj2mDqR/tV8I+ae1l5yQ7WIf+pTYj6L7QTkroURZiAe89OscfxCRJnTAolRIsKVADJU+DuYcGvJM0cZJWpKnBvsf8w50WpmrmJmEAU/aZn8etrRunhqUKLCobXct32aLahSgl0kC7f4hyn0ZNMZL0SJStOU3qAJUAzkKyfIt5GPFapctSuzUQMMTV8x3RmqZXpEqKgVSlA97KJSq3iEnyMWmAOv/cd33MbRdrY36BtVrFzFOpTHD/kB+EF8N4zqLIEwhIw7F2xch/WF85O0ZSBQQQWbf9Wi2iR0icpQUtTlTfJScdMRlMmqPvtS4LZuMW698VlTu0qpzgjri6fSKarVOCAgAtgWY+bmOWSaezdNUajVdAPWJACHa4PrEiRZFPaHjhmpOBSkkAgKU7F+Yjx9IUcOlLmc6ipL9wCT5QaUpSlk3P3yASPA7eV++C5Moquox0pJIze2D8O0hUVg3DlrYHXo0HytMEWYeOY1RKbaNKREtjSPI0QtjYkRnFk5EIoM02qWK1IIqbDB1N5QLoONzpanmoXlwcEAAEC4HQxGEaCaRYKPhtEuIbHSPaWQvlXQp0FJK0lJpWXKahe5Ys8EI1elNRJCSZB0/LNSeRhgG7i17xzcwg+8lJ8Uj5s8U/ZEKNpSX7qgfgYnF+AtnTJl6cnTUrWBIKg1D1vkEvsPwhh+2pRMqZgVOkdclgPCONXoggB0LThrkY8ReNJSy4AXOJ2Hav3BnFst5wmpMadHT6XX6ZOtmzSpQVMSlwoApFLMU7vyj1j3QakJUskOPjcgi3hHPTpMyUy11jZ1K38A3fbujyZqJiQFFRFYqDHbELFspNI6PgUvs1TyvM1ZUOU2Fgzwu/YK5E+StVBXMKkqCai2Q4BB6wqTxRX3yfG/zg+ZxabLCOcELS4s7ZHrYwYSQWh57RSxO0y5csitbZLAsN3wGEY8Q1CimbKJ5Ey5Skqa9S1rCxVgsyWG3e8L9UibLlqWpaCkqqKbn3iMA4F8C0AajjYUKaSGyUm5zZ2xj0hxT4B1yW4nLqSsPd1MpVrkuO7AMIZshSKaklQJLlLswp3psbnMdPquH0STNqGKsdW+0T+rwmVq1EBqjc47qT84tWyGWRxKQLJkzB1qY/R4F1i0LDIlkHZROOvLjEPZ2kQJVddS6XCSEnLWa5hQlKj/APiB77jx3icWxAWn06gpPK4cXfw2sIJRIKTcWBaxaHWv0smjkDKsQXNvW0KdLIKJoWqYikKJYi7XtnpBQ+DOdSLhJ8dvleBZ8hSpdTcty/hmGXGRJnFP8QJSl3CSm7t18IpIXIQjs6qkkuQou7s4DC1hDwE96FQWpOnTS/MFBT5Yl0geoPWC9ElYQXcA3bAJF7jxaCEz5I3dscqrP5RSdrJZ3LdAPqY1WtE0AzsxCmCpM2W7BC1k2AZP4HMdTwrhwWkrmS5aJY95a0ppHcGHOq2B6xpZNHKaMS2VUsoUA6bEg91gS/oL5iyFiYHIAX47+MPNXxJBmKEpBCLUqKUgkANimwd7dGgfiGrUAlQAqsyn6u7XFnBiZKxp0JVaaZsPWJBv7xnfe/8AJX/OJGX8MrQIjhK3/wBGYf6T9I6Xg3CEqlgzZagqpmuLbWEJP+oF7Bf6/pjOZxibslXqdt8CLabDQbN4VOqNMs0va6cesM+BcMsrt0Je1NwfHBjnDxWedh5k/wDOK/tc8ti/n9YMXQWh5xHhSytRl9mlOzqb4MY14RoihSjNXKIpLAF2O2R5RzgVPN3b+n/6x6ZU775+XXvHSFjqgsfcR0oWp0TJSQ3Qvv0icJ0/ZTQtU5KgHsEHcdb7wi/Yppd1qPmf+UeK4Wd1HzPh3HvgrwFnQcaUiaXE2hv5XfHUhoE0ipMuYlZnqNJxyAFuvNCkcMSMqHqB+Aiw0soZWn+7x/m8IFFdjse8Z4pp59LrWKSSKVC79feeFkqbpULSv+ISkgh1HYvsjGIGpk/eHoT9Y8MySN3/AKfD+X9PAkhWM+N8el6iWEFwygp02Nn6+MLtTrELCAUqNCaRh8ve+YqNZJH3j6D8RFTxCX90/wB35mHQWep1AGJavl+BjWbrVqABlWSGDnAueneYwPEkbS/X/wBe+PP3mTiWPQ/QQ6FYxm8WnKTSpm6G+MPfaMBOmbU+Sf8AMDfvCacI+B/5RE6ycTcN5D8YVDsIM3UH7X/j4fyx5TOP2z8PygTt553HqkfhFgieftG/efwh19CsJGnmH7av7j/yiHQKOSrzJ+kYp0E47qL9y4sOBTjsv+36wr9gW/dydyPMj6CPBpZYypI8/wA49/cSxm3iUD8YiuFJA5pssf8A9Uv6QZLsdeiUSh9sfrzMMuG8MlLAWtTIJpFmqJLAAkWvZ+49CQq/YZDsdRL6f6j/ACEE8U1ek5EK1EsJQOVICz3Pbw+fWHaFTJO4hpgeVBA70j4v9YojXSVYBB/Wz3gBWs0IuZr+Es773j2XxbRhQA7Ul+XkSA7kA5fpaLpNWRbs6DgWrRUkdnmYmWXL2X+F3bB3eKe03FNQNVMlqpmSpSQpNmCEBCSeUXFyz8x7mjHS8e06EJmplzCAtBawOAoN5GEnHPaFM/UjUSpZlqppIPNUGIVUxwQWZjgRnNNql2Z/Mp8xGErjAISrsgUlyADkJ94Wx5iHU7VpWlM2WEpC2HY+8oC/MWtf4P1hRw2ZKCO2TJShKfeJKlPYNYMWviKaXUqlhBCUqBIBdPuhTscWfZ4ygouWU+Vpe/8AqY/j+b5YxUZJO/25+7B1cQnP7rd1P5x7Cr/rCb/25X9giRvT6Nr9jI8TTtL9f/WJ+8i9pY6b/lAw49K+zptQfEgfIR4PaI4TolnfmnK+VMK10Gwv94TThHwP/KPDqp/3W/pH4xZfFVCQqd2EkEfYImKLvYOCBdoUj2n1dqdNJT0/h3+JPWFafgKGQnTzuOmUj8IsEzj9o+pPygGTxTiK/dUhG9paN/6TGpm6/fUkH+UAfICDKugoMHD5x+8fJce/uGeT7p/tf5kGF50+qV72snf3K/5RVXCFq9+fNPio/WFmPEaI9nZg98t/alv/ACix4Ske9NljxnJEIzwJA+1MPnDDhWk7HtKSU1BgXBLj3T3M5hOb7GooKVpNOPe1Enu56vkPCPRJ05BXWlSAwqSlRFgMXc+kKkezyD75UtVyT7oclywhzw7SSJUtSCFgZBBBvuCGuNs7mBy9lQjG/wCYCHFNAMTFn/bK/wCRjz9/6IYTPV/QgRaZo0D3EIfZx9BAY4YqYf4hAHQAfIQZE0bn2n0w92ROV/WB8hE/6nB93RqPitR+QgvTaOWgMkesbhI6RLkh0ThHEVTayrTypQS1ylSiXJxzDpCviHH9QlZTLlySDgiXdrZDls9YP1GqoDAZz+HePIwrlF1uTY2AD3Zyx7vpE5bJbMU8e4gbBk+EtI+LQQrU8QOZ5HgW+Qhoia5ADN1Hk34xslEPL0Ul7EnY6tQ5tSvI+2rvf8IpN4NMUA85ZO9yX+MPkS2jRxDUmFHJj2fO61GHWlk9hpJnZKPaVBmaouUhnbFzt1guatO5EYHVejX+kDy8ho59XCCXmzlKrJqsQ7nrbLt6x02k0ElEtZWHSpiag7JDqx4lvKKcTDpl2FjcEg3pq8t3G9o90mpZxncjx/wYam7Ixsmnm6EKLIli4azEOSctmm0b6UaWZOlhAQZr35dkAJWTZwHBvi8VAlu9CfRvlBB4oJaSJaEIUcrZ1HpnG3XAIYiK/iy4Ja3VMN1EzShSkAoIS1QD590uALbDuYiAl6rTWZUsYB8hfYNcj84SduoOAwfoEt1vY7xrKmf9xQYkC4DPkbZt8IM30FPoc/tkgoWyhRdw5I5iAhw2Hs8WRPlFTJWFKL/bKjYhnfoHHpAKXvS182y3zi8qztSCcqA9Sb9O+Jfytar/AB+5Lcl+Vv8Aqv8AbQKdEk3IH68o8gqdJCzUXcgYKhgACwtgR5Cr2dAqlZMXkjPh9YkSEwKPZP6+7BMlIvEiQmB5rlECxbH4R5ojyeX4mJEheDNcm6Y8VEiQzU9GY0MSJCA9+kbL/wBNfifmqJEhgCpj1Rj2JABWLjA/XSJEgAB4h9n9biAxhP8A+z8TEiRK5Mpm+lLTSBio2/phmkx7EimXDgpNVYwNPUaBcx5Ei4jYGo3Ed97ISEnSziUpcVMWD+4N4kSLM2b+2spIlJZIHOrAH/ZXHG8StOW1sYtsI8iQMEVfH63TC/UqIUbn9ERIkZDX4jyUfd7xeGqxYdxcePWPIkaIb5LJmGk3OOsLdQeXzP8A8okSM3+MzfIZP95X+4/MxIkSNkD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upload.wikimedia.org/wikipedia/commons/thumb/0/0e/Califato_de_C%C3%B3rdoba_-_1000.svg/686px-Califato_de_C%C3%B3rdoba_-_1000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11261"/>
            <a:ext cx="2879210" cy="249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276600" y="4457203"/>
            <a:ext cx="1638300" cy="197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City of Cordoba pg. 84-85</a:t>
            </a:r>
            <a:endParaRPr lang="en-US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132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/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/>
              <a:t>Based on discussion write </a:t>
            </a:r>
            <a:r>
              <a:rPr lang="en-US" sz="5000" smtClean="0"/>
              <a:t>a 7 </a:t>
            </a:r>
            <a:r>
              <a:rPr lang="en-US" sz="5000" dirty="0" smtClean="0"/>
              <a:t>sentence paragraph answering the question.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000" dirty="0" smtClean="0">
                <a:solidFill>
                  <a:srgbClr val="FF0000"/>
                </a:solidFill>
                <a:latin typeface="Narkisim" pitchFamily="34" charset="-79"/>
                <a:ea typeface="Adobe Heiti Std R" pitchFamily="34" charset="-128"/>
                <a:cs typeface="Narkisim" pitchFamily="34" charset="-79"/>
              </a:rPr>
              <a:t>Discuss the many reasons why people converted in such large numbers to Islam</a:t>
            </a:r>
            <a:endParaRPr lang="en-US" sz="7000" dirty="0">
              <a:solidFill>
                <a:srgbClr val="FF0000"/>
              </a:solidFill>
              <a:latin typeface="Narkisim" pitchFamily="34" charset="-79"/>
              <a:ea typeface="Adobe Heiti Std R" pitchFamily="34" charset="-128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5575" y="1524000"/>
            <a:ext cx="4340225" cy="495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latin typeface="Narkisim" pitchFamily="34" charset="-79"/>
                <a:ea typeface="Adobe Heiti Std R" pitchFamily="34" charset="-128"/>
                <a:cs typeface="Narkisim" pitchFamily="34" charset="-79"/>
              </a:rPr>
              <a:t>Conquest and trade led to the spread of Islam, the blending of cultures and the growth of cities</a:t>
            </a:r>
            <a:endParaRPr lang="en-US" sz="5000" dirty="0">
              <a:latin typeface="Narkisim" pitchFamily="34" charset="-79"/>
              <a:ea typeface="Adobe Heiti Std R" pitchFamily="34" charset="-128"/>
              <a:cs typeface="Narkisim" pitchFamily="34" charset="-79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http://4.bp.blogspot.com/_l1fRuJ_Qb3o/TQHagApSEzI/AAAAAAAACYc/AgyAVjymWxk/s1600/Cities_Muslim_city_018437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267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543800" cy="35814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Narkisim" pitchFamily="34" charset="-79"/>
                <a:ea typeface="Adobe Heiti Std R" pitchFamily="34" charset="-128"/>
                <a:cs typeface="Narkisim" pitchFamily="34" charset="-79"/>
              </a:rPr>
              <a:t>Abu </a:t>
            </a:r>
            <a:r>
              <a:rPr lang="en-US" sz="5000" dirty="0" err="1" smtClean="0">
                <a:solidFill>
                  <a:srgbClr val="FF0000"/>
                </a:solidFill>
                <a:latin typeface="Narkisim" pitchFamily="34" charset="-79"/>
                <a:ea typeface="Adobe Heiti Std R" pitchFamily="34" charset="-128"/>
                <a:cs typeface="Narkisim" pitchFamily="34" charset="-79"/>
              </a:rPr>
              <a:t>Bakr</a:t>
            </a:r>
            <a:endParaRPr lang="en-US" sz="5000" dirty="0" smtClean="0">
              <a:solidFill>
                <a:srgbClr val="FF0000"/>
              </a:solidFill>
              <a:latin typeface="Narkisim" pitchFamily="34" charset="-79"/>
              <a:ea typeface="Adobe Heiti Std R" pitchFamily="34" charset="-128"/>
              <a:cs typeface="Narkisim" pitchFamily="34" charset="-79"/>
            </a:endParaRPr>
          </a:p>
          <a:p>
            <a:r>
              <a:rPr lang="en-US" sz="5000" dirty="0" smtClean="0">
                <a:solidFill>
                  <a:srgbClr val="FF0000"/>
                </a:solidFill>
                <a:latin typeface="Narkisim" pitchFamily="34" charset="-79"/>
                <a:ea typeface="Adobe Heiti Std R" pitchFamily="34" charset="-128"/>
                <a:cs typeface="Narkisim" pitchFamily="34" charset="-79"/>
              </a:rPr>
              <a:t>Caliph</a:t>
            </a:r>
          </a:p>
          <a:p>
            <a:r>
              <a:rPr lang="en-US" sz="5000" dirty="0" smtClean="0">
                <a:solidFill>
                  <a:srgbClr val="FF0000"/>
                </a:solidFill>
                <a:latin typeface="Narkisim" pitchFamily="34" charset="-79"/>
                <a:ea typeface="Adobe Heiti Std R" pitchFamily="34" charset="-128"/>
                <a:cs typeface="Narkisim" pitchFamily="34" charset="-79"/>
              </a:rPr>
              <a:t>Tolerance</a:t>
            </a:r>
            <a:endParaRPr lang="en-US" sz="5000" dirty="0">
              <a:solidFill>
                <a:srgbClr val="FF0000"/>
              </a:solidFill>
              <a:latin typeface="Narkisim" pitchFamily="34" charset="-79"/>
              <a:ea typeface="Adobe Heiti Std R" pitchFamily="34" charset="-128"/>
              <a:cs typeface="Narkisim" pitchFamily="34" charset="-79"/>
            </a:endParaRPr>
          </a:p>
        </p:txBody>
      </p:sp>
      <p:pic>
        <p:nvPicPr>
          <p:cNvPr id="1026" name="Picture 2" descr="http://upload.wikimedia.org/wikipedia/en/thumb/3/35/GodsCaliph.jpg/220px-GodsCali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799"/>
            <a:ext cx="3048000" cy="49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gospelcoalition.org/blogs/tgc/files/2013/10/toleranc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46672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Muslim Armies Conquer many 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8862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Who was chosen to succeed Muhammad?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What were his duties?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What did Muslims begin doing?</a:t>
            </a:r>
            <a:endParaRPr lang="en-US" sz="4000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flipH="1">
            <a:off x="5410199" y="2286000"/>
            <a:ext cx="2895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Time Line </a:t>
            </a:r>
            <a:r>
              <a:rPr lang="en-US" sz="6000" dirty="0" err="1" smtClean="0">
                <a:solidFill>
                  <a:srgbClr val="FF0000"/>
                </a:solidFill>
              </a:rPr>
              <a:t>pg</a:t>
            </a:r>
            <a:r>
              <a:rPr lang="en-US" sz="6000" dirty="0" smtClean="0">
                <a:solidFill>
                  <a:srgbClr val="FF0000"/>
                </a:solidFill>
              </a:rPr>
              <a:t> 80-81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9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 of an Empire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447800"/>
            <a:ext cx="2991394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Who unified the Muslims?</a:t>
            </a:r>
          </a:p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What two empires were defeated?</a:t>
            </a:r>
          </a:p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What were the agreements made by Muslims and non-Muslims?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026" name="Picture 2" descr="http://boylehist9.phoenix.wikispaces.net/file/view/Ummayad_Empire/167468263/Ummayad_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30383"/>
            <a:ext cx="608740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001000" cy="3429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latin typeface="Narkisim" pitchFamily="34" charset="-79"/>
                <a:ea typeface="Dotum" pitchFamily="34" charset="-127"/>
                <a:cs typeface="Narkisim" pitchFamily="34" charset="-79"/>
              </a:rPr>
              <a:t>From what family did most Caliphs come from?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latin typeface="Narkisim" pitchFamily="34" charset="-79"/>
                <a:ea typeface="Dotum" pitchFamily="34" charset="-127"/>
                <a:cs typeface="Narkisim" pitchFamily="34" charset="-79"/>
              </a:rPr>
              <a:t>Where was their capital?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latin typeface="Narkisim" pitchFamily="34" charset="-79"/>
                <a:ea typeface="Dotum" pitchFamily="34" charset="-127"/>
                <a:cs typeface="Narkisim" pitchFamily="34" charset="-79"/>
              </a:rPr>
              <a:t>How did they grow their power?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  <a:latin typeface="Narkisim" pitchFamily="34" charset="-79"/>
                <a:ea typeface="Dotum" pitchFamily="34" charset="-127"/>
                <a:cs typeface="Narkisim" pitchFamily="34" charset="-79"/>
              </a:rPr>
              <a:t>Who are the new Caliphs?</a:t>
            </a:r>
            <a:endParaRPr lang="en-US" sz="4000" dirty="0">
              <a:solidFill>
                <a:srgbClr val="002060"/>
              </a:solidFill>
              <a:latin typeface="Narkisim" pitchFamily="34" charset="-79"/>
              <a:ea typeface="Dotum" pitchFamily="34" charset="-127"/>
              <a:cs typeface="Narkisim" pitchFamily="34" charset="-79"/>
            </a:endParaRPr>
          </a:p>
        </p:txBody>
      </p:sp>
      <p:pic>
        <p:nvPicPr>
          <p:cNvPr id="2050" name="Picture 2" descr="http://www.kidspast.com/images/cali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466181"/>
            <a:ext cx="3124201" cy="20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xQWFhUXGBoaGBcXGBwcHBceFxofHBwcHBwcHSggGBwlHhwWIjEhJSksLi4uHB8zODMsNygtLisBCgoKDg0OGxAQGzQkICQsLCwsLywsLCwsLCwsLCwsLCw0LDQsLCwtLCwsLCwsLCw0LCwsLCwsLCwsLCwsLCwsLP/AABEIAQgAvwMBIgACEQEDEQH/xAAcAAAABwEBAAAAAAAAAAAAAAAAAQIDBAUGBwj/xABFEAABAwIDBAcEBwYFBAMBAAABAgMRACEEEjEFQVFhBhMiMnGBkQehsfAUQlJzwdHhFiNicrLCFSQzgvFDU2OSNLPSJf/EABoBAAMBAQEBAAAAAAAAAAAAAAABAgMEBQb/xAAuEQACAgECBQIFBAMBAAAAAAAAAQIRAyExBBITQVEUcTIzYcHRIoHh8CORobH/2gAMAwEAAhEDEQA/AOjbU2Il0JWR3UxPDtE+t6plbCWs/u4yp+sZ11txtFap1cJQFJlCjBj+Y/nuvarRlhKRAEVzSwW7CkcpxuB6o5VLIWo5QFQAqOE2A1qMejbsGeyAMwHyfmBXV9qbJaxCcrqAoAyOII3g7qoNudHYSn6KtTJBmM6ig8spkDyqHwrezE9Dm+z+jpLpdtnm0E3hIjzkTU91GqVpg87j5m3lVrsHFHDvutOQpJzKlOmYCSU8jw3RypWF2q1iyELR1LpIhUylV9JjsmLC2prDJw2S33oIzj5KBOEypAMp3k7gddRaY300GAo5UkGBJykGPGukO9GEFGQyR86VxfFModefUwXW3GF5FZoBUQrL2cplOiuOm6sMfDym/BpKfLqaZ3DEE6a8uNRMQAiJ1jSNbngKybuJxCnCFuKzNwUkQCCYMKt2xImDOp41r9lbQRiVNtOJKXFWsklJieVjqfPWlk4TJBXuu445E3QwuZypTJm+sDxpp/DKUNBHvNbs7FAAEe6or+zgBa5ncPmK43ka7Gupg/oe5SYvu/U0acGcvZ7U2trbd/xzrV4vZ1rxG/5Ipn6JKQQLEAi8WItbdVdRtDMm+Cm2UzMeHjUQsKXBNhw+dK242QIBUmSeMmYoL2MSZAMeXvqlnSKRkm0JESDw4+v/ADUB5s5t5vurbO7IEyR4AaCPjTZ2XGgseP40450gMJ9HOcmJiwHx/wCeRpS7mB2v0rYf4LmsB47h48Y+NONdHwLj9K19SgMchcGDMxv3eAon8Ty148PCtTiujabmY4zf0pl/YaQkEAExod/M76azQFZmkKP2eyeI7ulxEX/OpDZP1dbxJ3T7qtmdmTZQIHLx9wqZg9kW7sRv4+HzwolmiB28IlnSb/jT2FxiVWmFcPypWB7g8/jVRtlvKuQLET5z7t1e/jSlocU3WpduvJSJUQBzMVUYfaiXVLbJGpyK48PMe+szi8SrOMwkHQ5r8xeozGOAVPZVlItPA8tK6Fw+hk8pM6VdHkqQpTctyJMWyncoRumQRwNtaw+1GlYZSA720qGsXSYuCdFcQRrFdWRjE4hpYbMHKQQdQTpPETWKedMLbWjMn67atBzE3BHEU4LzujKbRSP9IFhv/WWtACkhOZUA5TlBHIxrTGIxTCnuwOrUW0HNEZnFJBuedxVHtpotLIQTkULekEH5vVlg3EqLjgSEgBsCd0AA6/xEUnFApaeQOYZKVBcBWkj7QG70mnHWJSShJuBJBmL2jeN1MObQbSe+mw4660HcYkQQoJtFlfmah40Rci22R0meZIS4out/ZUbj+VWo8DW3a23hnQOrcSCR3FWPMQbW5VhujOEQ9jeqcAUlkkuAbykkAW17QE+NOdNIRjVlJAJAWAAN5jTyJ86483BQya7M6YZ5x3NfiNmB4hueBIjVM1aNdH0DwEQANIrHMe0B1IALLZIsVAkT8a0Wx+nuEeWG1q6l0/VWbHwVp5GK82fBSS1R1rOpPQtlbKFzFzSDs4DQe6rMPAmBRJ9eJrl6UexpzvuVH+EpO4TvpC9kjSPdV2kiLCiNLoxHzlAdkidPdQ/wgbhard5xKSCTE/PlUH/ETJ0tu41PSjeo7KvFbIJNoAAMyKrTssQdCReb+lal/EkjgIm0GeP5RSFlKxfhzkx7qOmuwzNI2WmBoSTEaeo8asBseBYRVxg2BOZWvL0vU20kRpVLEK0WGB7g8/jTG2sOVtnLqm/lvFKYfShkrWQlKQSonQAams3trpc0SkMvoPMET4Xr6PEnao4sjSTspscqRY+HIjSq/rAe1Anfa44g1JfxEmT7rVT7Vx5bSSADO86efjpXo8yPPbdk/o/jlKcACsqgspMX8yOB/Opu3sVK5UC26nsrgWWDvB8PwrIbIDucvE5QTe0TvBHC/wCNbcYpvGt5TCXgLHcqOHj+Jqbt2H0MJtkpKQhWpMJI3HcfDjyNQ0bQSMK8mO1CAIg3Chfw3+VXjGzfpLn0fQk3n6oH1vK+m+BVP0u6LPYZ10oQ4WAlJW5Mg5jcqgCO1Nt2tRKSQ8eqMopfz41ZdH9nde+0kKASFAqkTAHaNvrTBtVYE9lRnuke+Qfwrd9Dgg4huQoLKSoFERnSgqk5tRANreIrLQ3umh/ou+jD4x9wLCutJIWRAkrKtCBEzv3ik9L8inULF1ZbqG+9p99ULqhpMi9+I48qIvgpjzkUnJVRGooL9Kr8fhErkpWJGs8Nb76kqcg1DbWc69dQZix+b1m2io2XfRTpy9g1BtwlxkWyqN0DXsqvb3V0zov03w+MVkSShWgSuBmjgQSCeWtcG2qyAQUzEbzuFvkVDTiFJggxGhSRruNtYrkyYIT17nXDI6PVxc5++oeIxagYSOAk7/DjXK+iHtFzpbw+KN8wAdO+e7n/AD5iugIxipudLGTNeZljLG6ZvFpqwj21GVX46zTilQMpFxvH6DzqO44lROoFzA8bb4HlRfSO0IkfjWLLTJLziUZcxzGfGSdByp9SkkSmUxYiDb5mqzFtaXtMwfAjz1p50/u0m+YlUnju1qotUJskjFlNrG80HsXmvG6AfPWobSlAAiba/PDUUtkHStI7ibNJ1CXGChYCgZseRrk/THZyG3MpQhIIlJQI5X3E+Fq6BtnbKcNh86jFlEczJgc65J0h6RqxbxQAkZGytBJi5iUmbEEmRppzrofEz6ritluQ+Gc48xUr207hjlnMk6Tp5cPCnW+kId7JHZV3v4be4TFzpVDin8wKVCePLnVG26UrMHlNd0MkmYS4ddzdbN6RwgpPaWnT+ID476Vs/a+cFxJKSFbvdIGv4xWGW4QcwN+I1v7qe2Zjy2rTXWtOpKiHgR0nZe3IxCXlC4lK1A7lgdrwkJmdNa6B0lxLjzDjeGQHFusrTmWoJbSFDvKUQbi5yxwmJFckZdbb6pY6x4uBSVIQ0lQSYSooVmkzB3Rod2s3G7cdYYl11OdkoOH6tYh5srhbakpEgpkpOYAwojdVxyNqmR0khW1OgimmFupfzQyhTjQTmWlVswBBAWEnOTppUjZiWmcKp1SlF1GGgpAUCC/+7bcOaIGVRBHgd9IxHtCWpptGFbIU6hYX1hCurtbtZBxkEmNCdaY2Vi9pKadQoLSnM2JdaTlykLUsXTOU5Ui0iSnSahunoXWmpRuY0aGmG340VAv2YG/nU7bOFbWorWsMOOuKUrMCpDZbBLqQU3OYqStI39kTeqnaGzlJJW1mcYKM6HANUpAzTplKVSCDB9ay/UgUCd9M+eFNPYsbtKzqsb406HJSTvET4Gfx+NKpFLGWWIeC0lKvLkaqglQJABNNIeI1Jo3MQR4VVMpRodQ4IvfWRpXZehHSg4jCDOqFoORZ3mNFeYI8wa40nFct2+rLYO3jhiqEylcZhMaaEc9a5uKwvLCktexpB0ztbeOE6SIIv4R+tKbxm4H55VhNk9JmnSIUQr7JEH8iPCp42lBI0I3V40sc46NHSlexrvpEb6lvYodW2BqJJ5TWK/xYUvGbeSgSpQSBvJ5ClBTukJwNa1i761MbfHnXNmelwXHVDNeDmMRe1oJvf05zV7s/axSo5jmTuJ1HIxfeI8K3/XDfQmr2LH2oYYFhlxRMJJTlmJzE3HMVy5vDBzMEg5wOzzBkEHgNK6h7SmlOIZSFQAkqy/aJUoe4A1ki2jDpBTyk399q2yZeWcktXZ6vDYebEm9jMdInUdU1IGbinTgsH3GeVZhIhX51Y9IC51ys5mTYTu3DyqtWTm52+FehghywR5/ESvJtsSHGgaGzEDrU3IM2KYudQDmsQfkGmi4N3zNT+j6ZxDOV1bRzd9O6/HcI1JB8DWy0MZ09UW3STHuqSHQt1stktuJStQRrYNuZjmkAhSSZBRv3N42EMZn1l19eVSEuZXCyADIWCsqTIyWPESmaj7QUl1gPKUkdtQyNnspC1SMqFASomVGDMam4CVYN3q8Xg1ZbJyozISYWCopJGa6iAVJIJ3WtFaHNuPYjHOoyS91ZCQgttNkKTN0oVIhwhNsqlAjLHihbShhg03iMxUrMlKgpBDaWZWLmAO1ET2ssjSndpIWhsNtKy5JWVIOUuFSzC7XkCBuiIgRAuOi+ynGsE9j8SgO4dAyMtL+u46oIUUyDlQElQPHtQJE0nLwWopIzaGnsNJda61hwZSAqUrSnIQUrTMQC1C/AchYYN9KQSHD9CWtbaWolxKn0AEX0CbGQTpoZNU2DbUHmVtrlK3QOchQJC02G8HUjmN0rDoStrGJIgw2UhMG4UTfQdkZgVc9+87aktWyo2lgi24Uyk3MBKpMTbNwJG4weQp5vDxKSe0ReDp6a+duVBvCJ+j9clK5Q4hKlEgJBIJsIk6DfxmLUbaioTI9wk+XlWc7RtiSZXvsqQYVI8fT4zSRpVltBOYEk9rXzP4b/ADqtyi8GRJvpPON1VF2iZR5WLbMmNKSVkSN3CimD+tEo0yRWY2IkHWR8RwrQbP6RKUYdP+7S/MaDxrPKWSAOFD9KieOM1UioTcHaNYdsJEkyADAI7QPCIql2ztIvFJNgCoCPLl4e+oam81wIjWmKjHghF2tzTLllJV2JeEx627oOU8Ypb2131m7qvIx8IqGkUUVryRbujLmfk9E9NdgvPuNONOpQA1lIUCZhxR032NU21tgKUgZXAFJF+zZRjnMVedMOkZwzjSC3mSW5kGCJWseB0qj/AGm6wFTbSsqRKitIjyIVr5V89xizda1temx7fCzfTSsxiNifSJBUkEiyiTNhOnjVTjdiDDOQohxWWRl7ozSL3JJB48K3Oyzml1rKE5YM2AJNydNI0rPbc2cP9XrCozBJ0gC0R3RuAJ866sOeTk43p4/kWbHFpSrUxuJwqk94R50/slxSHApOfKO+W0JWrLYmxEbtTpVrh1Jm/d10v8xVn9JUpC0Nnq0qkZUanW3PXeZru6zXY4JYVvYwtlOZpOUFGI65SUR2UZwlRUNCnsxrMQNLmq7HNlDbCk2LDi0qUECQoKJQo3OcQjS3dJ+tUtvZ6X2Wi24UPICwEKVmK+rBWVASCkEnKkRyvrT/AFRcQ64GwtSUpTicOSQoxADybHLBKbawBMiZ6l5PPfxBbKQh9SVJ/doWtSiFqlLWWC5BEQgJUVhMTCVi9af2v7VZysbNwphrDjtpHdzQEoBWSbAKVM7zqTWIc2a4x2lNKOGdCHJygwkjMkpWBlStMuJnSZtuprErSEn/ADRcTB7Ckq6yDfKSQUBRjUE0aI2WwlT8Bo5JQXRCjuyCFJsL5swUZmQECLGVsOpZXiVyvKAESnsqzqVNrTlgLkW3XggU31y4DuXIw2s5UpISVKvEq1WU71agG0ZqcxDk4dpK0tlTjucJSY7PZkKlXYn4AcLNIyk9SFiXQMGhMd5xS0iRaOyVEcDZI+7VVbh3oInQfjVh0ijrR2pMAEgEIISMqSiQLZQBEag1UClWhSdOyVinAZ38+W74UzEAWpM0a1WA+fmw9aaQ271BNJFG2YI8fGjWZk2HIaeQoJFOQTIHjRpNKQk2BBGbQmwvaaSbEg0hjiFwaam5tTqE8RuokMEiSQBxJo0KpsZBo8w4U440BBSoKHETY8CCKYFPcl6Hdvay7AZCR2+rm4tGdWnOx9a5vgNorGdGaAvcLeIjgeHKul+01ALjPHqhaP8AyLrm5w0E6kyYHz8+tec+W5J+T1safJFoSZIKcxAO6THybe6mUmAQOEfoeVOLJ199ScJiUpTmIMybxI0nWi2htEdGFUruiBzEAcudOMBTQKp0vbdFOvbTMTAvun8BpVdiseoggjsmbDW486aUpMznSQj6SoLOIbVCkmNxJzgpIhQ+zPa3Zhoa0Tu0VYlsYnCAtvoK0vJTlJCFFKkqHFAUDcgXtWMSReYM68v5b7vnfV70XWpCSQqzgyKTuKc2h43FdTkoRPNauRotnbTYxKwCRgVpKi5EdW4OGQwEKTcqSbEFVppTWEhvMvFMMoUtQDqW0lTgUVKSpQJAFwmCnfG8A04p/B4slzENqaeCXD1jcZXlKgJlMTmSQki5BGad1UqtnYLI45nxJIAUGylCSZVByrEiQSD3dDu+qRl4/wDTVY21/FkHE4VhTa3HH3H8t+rSjIoJOhXNk3hKinPAUN4gN4pZTOKdAClBIbbW2mezlylQKAMygCZAFr8qs8PtbBMLCmWFuLKTfEQYUFXCk3EKTPaSBvGW9sttN0OnOSJtmCQBPOBAndpwq78kvFu1/wBK51xSzcqUd0kk+FOYpjLEA8zz4UkNEKEeVWRbzoUN8GwvJ3Rz5USlVBCFplYwxm3wONTsRgm8pIUUqEdk3keMCLX51DbXaPWljFk2MQfdNN3YR5a1GXGwN+6b89KbNS35ScqeAvvO7XhTLqFE3Bk38efOmmRJUxQMx7j+fGixCzmvEiBbQxvo3GikAk+XCkgZ1cJO/hx5mheRD75AAUmcpt4Eaio4NzVpjXGks9Wi8wZ8DrPGxqrdYUnKVJUkKEpkEZhxHGlHYbY7hwMqySNLAzJuBaN958jUc0KOKqhWd59pjZzsm8dUL8O2vfWAafCVjNpczre0WroftJJlnh1f9665y8wrcCfKvKk7nJM9jF8tEE5lG6geHEcZtSMsTv8Aw/WpZZWJAEHcTUF9CryfKNfdWidiDbdTcr7U/M1DeWQJAgzEjdwA4UtuTcEbxeREjXwqZgtmAtlazJJISLwYEqVI14AeNbKo7mGTVFMgFR4b5/Mb/nWr7AGEQN3Z9Zk85v61SrYOYxpJy34GOPn5eNTQOrbABJJ15QJt5CqyLmSRxx+IkL2iAsjKYTYzbQj4x76ZaezC06frUXCtKIUTw5Te1hRFQEAKvv3Dhep5FsjthNpWxTzd7a2JHzzpiQTAGnKZpbeJsAAL2nmf+RUZTpuZ8a1jF9zPJOO6FnDHcOPzffypKHSnlG7jv8t1G1M3iFbz8+IqShHWDqymFjuK0vqUKOmU3IJ0PIki/ozF7XEr3sQVkqVEnUxrzPHxoyABcXPLd8/CkZIJEX08Dwoxz0qjIUoCLAe+fnWmUukG3l508oW/Gk2JE8bn4k/pQgkJxCgTrTQNKcSQb0imQOJXUl/aDi0hClkpGgN49b1EopooLBRwaFGk0AeiOnLnabTP/SmP9671h8RiAmRbS/6cKv8A2qOkOMwY/cg6/wDkcrnbzvGT5/Nq8meG8jf1PZxT/wASQ/icfewt8fyqvXisx7Xu0tx48qLrgTCpg/NqaxCkWAJM6RvJreMEuxEpDbTalrCEi6jA3X3C9W2Lx6mAlKYlKRN5AO8QLGTJqqdw6jYCI1Px8T+lNKNss6GAfy4VryqTRjNtJkpt1SiCEqKlKKlKNycxMkzzzH/dUl59YSokhRUYSIHZndx0nSqVvEwor4WHz4D30rFY4rAGgmfTT8aqWNtnJGVMkJxto0JIny+RUWRrunT9aJtdxv1N7/ruowg8qukjfmchJSDYTNJFyRx/O1SAcsgQT4Uw65ME600yJRSHmge6ACZNhwHP19KDrpMpgRGnH84+FMoWAZ4/OlB0mZmitR836dCRHWif+oB2v40j638wGvEX3GWywCLmD5meVJZcykKEgg2g6Eb6nPFK09YgREdYkfUJ0UP4CfQ24S5X2FBR2ZWOIyk0gJmYB4+W+ppRmEakXmmFNbzahSInGnoRc1o1G4cJ3ikkU+pkkiBrERofymkutEGDqOBB94sauzKhqjn140Yj9ONJpiDKqCTRUaRQB2L2xOQ8x9xpP/kc15VzNTpJrrHtW2Sl11lRUR+5At944awf7Pp+0r0FcLywi3Z6WPHNxVFKjt8iTqYA3e/X3U6MR1aVJSZKozaEHKbehqyV0fT9tXoKB2Ck/WV6CjrQ8l9GfgqnFLLef6s5d2sSfIAj1FV4Gp8h5/PvFaU9H0/aVbkKJXR5BA7R37heacc+NGU+HySMysgW9/j8bUgpvrMfP51qD0cQTJUrXgKL9nEX7avdV+px+TL0mW9jPDW+4fhy50D3R4m/pv8AT1rSDo8iT2jfkLTwpP7Oojvq91L1OPyaemyeDPTmKRvMCTztJ5UbIEG14nTh+k+6r/8AZtH/AHFe6jPRtB+ur3Ueox+Q9Plu6MyBQUo+Wtaf9nET31eg/EUSejTY+uo+n5U/U4xekyGYBFTcC8psynnYiygbEEbwRuq8V0bQfrKHpTp2IkhIKlW0MCY1j1k+ZpPiYdiocLNPUp8QlAGZEwrUH6n8E7+IO8RoZpgqkQd2h3jl4fPKr9Ow037So8vnWk/s8j7SvdUeogOXDTZm3mTOsfDyoksC0kAcQNPfetN/gCPtK935US+jqD9dfu/KqXEw8kLhJ90ZXEMBJgEKECCN9gfzFMqFa5HRlv7az6W56Un9mEfbX7vyq1xWPyR6PJ4MkUkXgxxogK2COjiQCA4uDqOzB8o99IPRZv7a/d+VHqsfkXo8vg6l7Re+z91/eusUqtr7Re+z91/eusWa8/L8bPS4f5aGzRE0qirM2BNHNXm1OiWKw7ZddbAQCASFJMSYFgeNUZFNprcUZRlqmEDRzWm2H0FxOJQlwdWhsiQpSpkcgmT6xWaUmPK3pTcWlbQlOMm0nsFQoUAKkoFKpMUdAAo60OH6EY5dwzbmtH/6oh0OxObICznFsnXt5p4ZZ1q+nPw/9EdWHlGfo5qbtPY72HOV5tSCdJ0PgRY1By1BaaatBihREVb7B6OvYtRDIRbUqUBHldR8hTSb0QpSUVbKkijQJirHpBsdWFeLKlBRSEklOnaE76gMqggwDBmDoY48qGmnTBNNWiW3gZSqxKgCd2XsqAN75u8nTjrSMVgygrFyAdQkxEkAk6CYPmKuMM6VggJITocjxS3JSTGVQkAyZAPG1QNovEJyDq8ucglAmSkA99QzE9q990WEU6JTdlZNG3STQBikWbT2id9n7r+9dYtVbX2i99n7r+9dYlVXl+NmPD/LQRNXnQjZwfxjSVdxH7xfAJbvflOUedUdbXosWsNgXsQ/1kYhXUJ6uM+UA5inNYXm/wDDRjSctfceWTUNN3obbY20UbTwj6VWlTjZ5A3bV4wUnxBrjOJw6kKUhYhSSUqHMGDXQugm2MC0/wBUwMSkvQn971eWRJT3TIOo86rPalsrq8UHUjsvCf8AcmyvUZT61vm/XjU+60Zz4f8AHlcKpPVF77IP9DEfeD+msRgei+KxGZbTKlIkwokJBvuKiM3lW49kH+jiP50/01lNkdKcSnFoUXVFJcCVInsZSqICdEwNI0pSUXjhzfUI8/Uycv039ihxWAdbc6paFJckDIRck6QN87o1qVjuj2JZaDrrSkIJCQVQDJBPdnMNDura+2BpIVhliyyHBI1ITlI9CT61O9oiidmMEmSVNEk75bVUvAk5K9i48Q2oOtzB4TonjHBKcOuNZVCPPtETVMK6v7K8QpWFeClFWVwgSSYGQWE6DlXKEaCoyQUYxa7mmPJKU5Rfajo3scPaxQ3Q2Y5yus90o2c8vHP9W04ol05SlCvIgx760Hsd7+J/lb+K6puk23cS3jn+rfdSEuEAZzlAG7KTEcorV10I35f3MVfqJV4X2Np08xLadndW+pJeKUQmRmKxEqHLvX5865Zs/Zbz6srLalkXMaDxJsnzNdVXgG9o7PS86hIeLZIWBBCkSNfskjTnWO6IuYxzDOsYZDaW1FRdeXaApIBE8gNwMTup548003s1pW7JwS5Mckt09b2KfGdGcS031qm5b3rQpKwPHKTHjpVl7Mh/n2/5XP6TW29nWFaTh3m23euGc5zlhElAkJBuREXOtYn2Zf8Az2v5F/0GpWPllB+S3lc4ZE+y+w/7QMKp3aS0IEqKUQCUp+pOqiBVJtLo7iWE5nm8gsO+gkzwAUSfSuo4jYbTuMxLqVJOJQlAbSsSls5BlWR9a+/dGlcm2oHeuX15UXgohZVcz+XCLRpSzQ5W2+7dD4fI5JRXZL3LY7BxamFuFgNtpGYkpylWXgnvE+UcKjba2Di2UJW+2oIgAGQQmfqwD2TXRdibUc/wcvKOdxKHCCu85FqCZ4xA9K5ztjpNicS2lt5YUlKs1khJJiL5YBgTu30ThCMVrurDFPJKTVKk6KaKCUzQNFWCOo2ntEV2mfuz/WqsSa2/tD/6P8h/rVWIVWmb5jMOH+Wh/AobUsB1am0b1JRnPpI9a1XSDH4B5hhlp51sMJUEgtZgsqi57QgkjXmaxqUEmACSdALk+AGtPjZ73/ac/wDRX5VMZUmq39/yXKKbTb2JWxC0HAp11bWUpUkoRnJIM/aGXQXvW86T9KNn4xnq1rdSQcyVhucp00m4IJEVzXqF5c2RWWe8QY9dKV9GXAORUHQ5TB8Dvqo5HGLjS19/yTPFGclJvY2XQHpUxg0uodCyFqBCkpkQBFxMioiRs5vEdeMQ44gLzpZDJCpBkJKlECAazS8G6BKm3ABqShQA84pptsqskEncAJPoKXVdJNbf3yHSjbknvuXHSjb68a91ihlSBlQiZyjx3k7z+Va1fSvBYjAJYxXWBaUpEITclFgpKoy3HHiawC8E4mJbcE2EoUJJ3C2vKiGDckjq1yLkZVSBztYU45ZJt73uEsUGktq2o33RXpfgsMy4nq1oBX2UiVrWMoGZSrJB3QIArB4nq85Defq7QVxmi0zltxplbRSYUkg6wRHxpTeHWRmCFFN7hJi2t6mWRyST7FRxxg3JdzfdEdu4DAhyHHnFOZZPVZRCZgAZjxO+q3bGJ2a++t4uYlOc5lJDadd8Em0+dZdvAukAhpwg3BCFEHnMUh5hSIzpUkm4CgRI0m+6xquq3FRpUvf8kLDHmcrds2u2OnCPo30XBtqbbCcmdZ7WXQwATc7yTvNt9H0P6UYdrCu4XEZkheftpBMhYgi1wRf3ViWmlKnKkqi5gExztuonWVJjMkp8QR8aOvPm5v2+g+hj5eX9/qdB6I9KsFhEutAu5ScwcUmS4Yg9kdwQBE85iqfottTB4bFKel4ISCG0FIUogiCpSgQBvsB51lltKABKSAoSkkEBQ0kcRM3pTmHWkAqQoA6EpIB8CRejrPTRae/5Dox11331Nrj+lDH+IN4tlxxIICXUlv6oF47V5gW3ETypPTLbWAxkOILqHkiJ6sQsbgrtW5HdO+sZ1CykKCFZZgKymJ4TETSnMItM5m1piJlJETpMi1N5m001vr3/ACCwwTTT1WhvsH0lwKMCcHmeIKFpK+rAMrJJIGbcTpNYLFpQFENqK07lFOUm32ZMetEvDrSApSFAK0JBAPgTrRO4ZaYKkKSDpmBE+E61M8jkkmtv75KhjjBunuNzRpNEaI1BqbT2has/yH+tVYlVbj2ii7P3Z/rV+tYcmrzfGzn4f5aAhwpMgweI52q3xCyMBhyCZ697f/A1VMafXjnC2lskZEkkJypsTqZAmTAkzupRlSZq1dFxIVgElxShOKcPZSFSS0ibFSYpG0yBgMPlKiOtf7wynut7go/Gqo41ZbDU/uwrME5U6kQTMTMQNaWraDhQlskFCSSlJQiATqe7eYEzwo5t/Ynld/uXnSxSRi8VC3M9oTlGUyE5gTmJIy5joKrejKv85hvvm/6hTT+2HllSlKBUoEKVkRmIIym+Wbi1RcLiVNqStBhSTKTAMHcb2mhyTlY1BqHL9CwxziAteVbmbrrhQATAKp0JuDljxNXj98dtMEx+6xN/MVlC+orzkjNOaYGusxEa8qkja72Za8/acBCzlTKwdQezod/GmpoTg3/fYn7XSRhMKEkOITn/AHomylkHqiDdGWJg65iRT2BKcSGmgS1iW0ZGlfUdTdQSd6FHMe1cGb61SYbGrbCghUBdlJgFKvFJEGN3ClI2g4IhUEJyggJzAcAqJFidDS5ldhyOiz6OOEqfkz/lHh5BuAPQCqZSyQASYGnKTPxmnMJjFtTkVlkFJsLg6i40PCmJ30r0otKm2Xm005cFhMndUXS4RvcSqAFcwjLAPE8TVawlx3q2gTlzlKJ0SVxmjhuJHnvpLGNWhKkpV2Vd5JAKTGhKTInnrRo2g4CkhUZQQmAISFd6BECd9NtMSi0X+1Hm38MrqlKV9GUMoKYhlcIAHaObKpKDNu+agbYP+WwX3bn/ANy6rcNjVozZFRnBSqALg6jTSwtTqdrOgJGeyLJGVPZvNrWvem5J/uSoNbefsTnR/wDzwDI/zSrcP3Iqz2pjkM4lazKlKwzaAiOyesYSmVGdBrABkxpWaVjVlvqyqUZs2UgRmP1tNaLFYtbhlxWYwBJiYAgC3ARRz6f6Dp29fr9i52gEfRcFnUsfu3YyoCv+uvitMUjpERkwYSSR9GESIP8AqubgTHrVU9i1rShKlSlEhIgdkEyQLWvejxGMccCQtUhAhIt2RwFrDlS5lr7Iag7Xu/8AtjM0EmhSTUlm29oneZ+7/vXWJVW19ovfZ+6/vXWKVV5fjZjw/wAtCDRUoik1BsHR0UUKQAoxRUdAwqFHQoAFGaKjBoEFR0KFAwE0KFCgAqOhQoAFGKEUKABQoUBQAc0EmhFERNMDa+0Xvs/df3rrEmtt7Re8z91/eusSa0y/GzDh/loSaTS1UiszYOnmmCoKIIGUSZO6QPiQKaFKQsiQD3hB5iQfiAfKgB/6Avs27xQBzLglPu9KQlglYR9YkDzOnhRDErEdrQpI01bEJ9BakBwhQUDBBBBAFiNOVGgtR5vCKOSB3zCTuJBjX51FNttFSVKAsmJ8zA98UpvEqTEKiDItvGh56n1okvqAIBibEAC8+XhRoGo4vCKCcxFoSZnXPp8DPCidwxTMwIUpOupRGYDwketJVillOUqOW0DdagrEKMyZkkm29Wp5Tyo0DUCGCUqXuSQD4mY+Bp04FUxb64N9C0nMoHmBUfrDBTuJBjmJA9xPrThxKpnMZE38RB8ZGvGjQNRaMEohUQcsTyBEg+G6eJFJXhlBIVuMabs0xP8A6mkpxChcKImdOYg+4kRQOIVAGYwmI8pjxiTrxNGgajhwSgpSDAKRJk7ozTYcL0X0VUTaMueeAzZL/wC61IGIVMz9XL5REelBOIVa+gyxymY5ib+NGgajpwSxmJHdJSq/dIG+N26dJ8ajTTn0hV+0bzPPNZU8ZpugasM0KKjpDDoJMUAKICgRtPaEsFbQ3hsTy7aqxikmhQq8r/W/cw4f5aERRZDQoVnZtYrLQymhQpWKwZTwoBJ4UKFHMDYI5UMp4GhQp2HMHkPA0fVngaKhS5g5g+qPA+lDqjwPoaFCpcyXMMtK4H0odWrgfSioUuoHODq1fZPpR9UrgfQ0KFHUDnD6o/ZPoaINH7J9DQoUuqw5w+pP2T6Gj6lXA+hoUKOqxdQHUK4H0NKSyrgfSjoVrF2H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kitaabun.com/shopping3/images/abubakrf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209443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8091"/>
            <a:ext cx="6248400" cy="1143000"/>
          </a:xfrm>
        </p:spPr>
        <p:txBody>
          <a:bodyPr/>
          <a:lstStyle/>
          <a:p>
            <a:r>
              <a:rPr lang="en-US" dirty="0" smtClean="0"/>
              <a:t>Trade helps Islam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600201"/>
            <a:ext cx="8683625" cy="685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Islam spread through trade in what continents?</a:t>
            </a:r>
            <a:endParaRPr lang="en-US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mrgrayhistory.wikispaces.com/file/view/Islam_-_Conquests.jpg/243998357/924x470/Islam_-_Conques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2514600"/>
            <a:ext cx="8150225" cy="41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Merchants and the Spread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90749"/>
            <a:ext cx="7010400" cy="18048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>
                <a:latin typeface="Narkisim" pitchFamily="34" charset="-79"/>
                <a:ea typeface="Adobe Ming Std L" pitchFamily="18" charset="-128"/>
                <a:cs typeface="Narkisim" pitchFamily="34" charset="-79"/>
              </a:rPr>
              <a:t>Arab Merchants took their religion to many lands.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62200" y="3008812"/>
            <a:ext cx="4419600" cy="2943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000" dirty="0" smtClean="0">
                <a:latin typeface="Narkisim" pitchFamily="34" charset="-79"/>
                <a:ea typeface="Adobe Ming Std L" pitchFamily="18" charset="-128"/>
                <a:cs typeface="Narkisim" pitchFamily="34" charset="-79"/>
              </a:rPr>
              <a:t>India?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5000" dirty="0" smtClean="0">
                <a:latin typeface="Narkisim" pitchFamily="34" charset="-79"/>
                <a:ea typeface="Adobe Ming Std L" pitchFamily="18" charset="-128"/>
                <a:cs typeface="Narkisim" pitchFamily="34" charset="-79"/>
              </a:rPr>
              <a:t>Africa?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5000" dirty="0" smtClean="0">
                <a:latin typeface="Narkisim" pitchFamily="34" charset="-79"/>
                <a:ea typeface="Adobe Ming Std L" pitchFamily="18" charset="-128"/>
                <a:cs typeface="Narkisim" pitchFamily="34" charset="-79"/>
              </a:rPr>
              <a:t>Asia?</a:t>
            </a:r>
          </a:p>
        </p:txBody>
      </p:sp>
      <p:pic>
        <p:nvPicPr>
          <p:cNvPr id="4098" name="Picture 2" descr="http://wwwnc.cdc.gov/travel/images/map-in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1828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jpeg;base64,/9j/4AAQSkZJRgABAQAAAQABAAD/2wCEAAkGBhISERUUExMWFRQWGRUUGBcYGRgZGxgXGBcVGBgXGBgZHCYeHRkkGhgWHy8gJScqLSwsGR4xNTAqNSYrLCkBCQoKDgwOGg8PGjQkHyQsLy80LSw2LDQxLC8tMC8sLDQpLSwsLC8sLCwsLywvLCw0LywsLCwsKS8wLCwsLCwsLP/AABEIAOkA2QMBIgACEQEDEQH/xAAcAAEAAgMBAQEAAAAAAAAAAAAABQYCAwQBBwj/xABGEAACAQIEAwUDCAcHAgcAAAABAhEAAwQSITEFQVEGImFxgRMykQdCUqGxwdHwFCMzYnKCkhUlQ4Oy4fFTsyQ0NWNzotP/xAAbAQEAAgMBAQAAAAAAAAAAAAAABAUCAwYBB//EADURAAEDAwIEAwgBAgcAAAAAAAEAAgMEESESMQUTQVFhcaEiMoGRscHh8BTR8QYVI0JScrL/2gAMAwEAAhEDEQA/APuNKUoiUpSiJVa7U9rVw4y2mVrsiRM5QInMBzO0eNRXa/tg6ubNhsuXRnGpnmo6R161R2EuzmS7kFm3LECASeZA09KhT1Qbdrd1IihLsnZfSLHyi4cxmW4p56AgH0Mkele4nthmANkDIwBDEGdRMgeXWvm2cDnFWHhRmza/gA+Ayn0mqTiPEp4mDQbX6qZFSxl2VJcQxdy+mR7j5ZVu6chlWDDVYO4H2VmOI3QCBcaD+8a54pXMGtqSbmR3zKsBBGP9o+S5+KcVvSqi68NnLDMdYCgT8anPk/YxcDXbrmcwVzKqrcl9Rtyqp4wEXWzcxK/w6SAOUNv5g+Vl7L9pLFqLTgW82z6nMR7xY8uUct66DhNQ7mt5kmLdScrm6kj+SQBbwV3pUZwntHh8Tm9k8lWZCCMplTBIB3HjUnXXAg5CJSsLt1VEsQANyTArlwvGbFxsqXFZug5x06+leFwBsSi7aUpWSJSlKIlKUoiUpSiJSlKIlKUoiUpSiJXHxXitvD2y7mANhzY9AKrHa3tiUy28LcXNrnaA4HRRrE+PhVFxmMxF1s1xw7dSGHw1MelRpZ9GG5K0fyoA7S51vmsLhzOYBJYkwBmO/Qa11Ybhdx47pQdWHLwWZnziPqru4AALZkQ7FifEBiqkE7rAqUri6riUjXuYwWt1XSwxte0OBwVz4HBLaWF31JaACSSTrA8a3zr6fn7K9rFef55VSlxcS47qVa1gsq8r2vKxXq4+LAezk/NZG2k+8AQOeoJGnWorD2+Z947k776Dw0jQc/iZniA/VXP4H/0mooVMhPsW8VW1UY5gf1ssgedW7Cdvthct8hJU/EwfsmqgTXlT6erlpr8s7qI5gdurb2v4xZvWrfs7kmZyido3boR95qqJdIMgkHwmsTQisqqqdUScw4NuiNbpFlJYHtXiULqLhIBU97vawZGvLb8zUxhe3lwftLat4iVP3jpVQT9ofFR9Rb8a3Vm3iFRH7rz8c/VVU7nNkIBUxie3uIW6neADtCqEldATBMEgQNyRXbZ7cXvaIXCi2CM4Cn3YMmSSdJn0qsOak+GYX27oggMOvzlB21+cBPmB4VIhral7gA837d87eHktLXuvuvp6tIkbGva8Ar2uxU9KUpREpSlESlKURKrXa/tMllGtIx9sw0j5oPMnrE1L8a4quHstdbWNAOrEwB8fqmvkeN4h7W4zu4zMSTJHw8htWiaUMx1UGsnMbdLdysLdrOyr9JlU+RYT/wDWanv7Kw85coDRmgMwMSBMBtpIE+Nc/A8CjL7QyWzMF1MACV0AO/vamao3E+0ly1xeziW0wr58KrTobaPkuN5C73vICuPqHSVc7mQuI0A+FyOgz1t6Fe0dOGR3cL3yvpLYRQiqqnTKqZT3gSQohmPjrJg85rF2a3AvD2cmFZioV9J0hjBj5pPWJFdSp37Yk/tLfT6QP3Vl8oNkNwzGZgCBZcgEDQgSD5ggGqeCMSkBx3O6u6eV0YuPkuL9Ot/9RP6l/GvFxtv/AKib/SX8aqXyc8Gtnhtq7cs2nUtdBcorEQ5AzkjboduRjSbBiuzOFuW2RrFmGBEi2gImdQQJBHI1snp44ZDG4nBtew/qrKOV0jQ4KQfFIDBdQehYA/AmsVxts7XEPky/jXzz5YrIjCGBOa4sxy/V6eVXTF9m8PdUq9m0wMj3EB8wwUEHyivXU0bYY5XO96/Taxt3z6L3muL3NA2+66uKAmy8dNf4PnEeOWSKjDVU7LPdwXE7mALl8OVZ0DahRk9op120lTyO9XJsDMGysLrMsQp2gpIPx0Bnc1KFG9j+Wz2gRqBHY9+2yhTytLdbja2LH7Lke4o3YDzIH317buq2zA+RB+yoH5QbcYK6GWGHsyJE/wCIgzAiRGpEzzg6172QvquCsAjL3DroATmbntPnFbzRvEPMsb3tb4XuofOZcZ3U9P5+Na8RjLae+6J/Eyr9tRxxTX7r27bFLVs5blxT3meJNpD82B7zb6gCN6kMPgET3EVepjU+bbk+JNR3RhltXyW0FacNjrb3RkuI/cb3WVj7y8gfOu6o/H8Js3mAuW1bR99CDKahhqD4g10cNwRtW8hdrmUnKzGWyzIDHmRMT0Ao4M0gg57flVFUBzCugissPi/Z3FIYBgcy7ScsHbnynzryDXz/ALVcauW8bZvgfqbLmzPVoU3R/SwXzU9K20sLpX2abEZ+I29VoY3UcL9K8K4it+0txee46HmK66oXYfioUsSSbTxlYHu5usdIjveHPWL4rAiQZB2Irr6KqFREHXyNx2KnsJIuV7SlKmrJKUpREpSlEUfx2ypssWQMV7y/utsGB5ESdek1TiSeh+NWntXeQYZ0dyntB7MENkInmG5EDWqnYvKRCsGiJIIJ8z51xv8AiMgyMtuB+5XrVG9puJnD4V2XKrtFq2SQALlw5VJJgAAksfBTVU7c4DCvwxbVq9ZLYYK1uLtolgoyuIDSSwltNyBVnu/r8cq7phUzt0N+8CqD+W1nb/MFS5w681UjpA1HwqminFMWG2QdX9B8v/SysoLsBx39KwuGcyXR0tP/ABJpPquVvU1Ze3r/AN2Yzf8AYXeR+j5V8x7BzgeMXMCZ9ncuK9v+UF0PrbJB8VFfUO33/peM/wDgu/6anyQtjqW6PdcQ4eRsfwt0fulVb5JON2rfCraOLpOa9OWxfdYLn5yWyp8pqTv8Rsq6LbW9leRBsYhQjBS2he2BkhW0kkGIEba/kbMcHt/xX/8AW1XkbV5W8szSAg+8ev4W2Jzm2IK+G/LBdBTCEEEe0uag+FurbxDtlg7K5mvoeUAknn0B6H4VBfLvggn6KwZiXu3SQSNNLW2k/GrXxbgtrEWLlhwStwamSSGHusCxOoMR8OdWEFAyop4dZwNXqfJa568wvJAybeihOz/Bva4h8feClrqqLKCGCWoEMdSC7CDGsT12tRPjXzvsDxd8LefhuJ0ZSTZY7EHXKCeTDvL5kdBX0OKveWIwGt2G3kqOdz3PJcb3VY+Uw/3Zf/yv+7bqB4HifZ8MR98ll29RnNTvylj+7L/+V/3bdQXZ/De04dbT6dpk/qzisjbR8VomI5Qv/wAvssOxCn9CtMrasbhYHUE52B03BgDb66sa4oT3hlPKfdJ8Gj7YNUn5POI5Rcwz6PbYsAd42cejCfWrrHhvUGroo5XEnB7hZ/zJaeUtORf9surC27b3lVoMB9JiPdjYg8qmP7OsfQX4n8a5uzyAWiAAAHf64P31Jg1xVU4slLATjCuA4SAPtuFC8cfD4fD3Lxt2zkUkAhdW2VderFR61WuMcIwTcLNgX8Mb6p7TOLlqWvAl31mYYllHgRVj4r+uxdixutr/AMXdHXKSthT5vmaP/bqUTCjWQPDQadK3Rz8lrTc3vq37bfc+RCWVW+S7j/t8CqMZewfZHc93e2f6e7/LX1rs7iM1kCZykr6bgfA18H4Wf7O441r3bGLEr0BckpHlcDIPA19Uw/aUYUwdc2uUTJiAWHSBzOmwq8pXtp+Iamg6ZRcWzvnp2N/JeHZXilYWboZQymQwBB8DqKzrr14lKUoiUpSiKrX8e14gvaNplLAI0ZomM+k6MI9Kj+KW5TMFZnXVQvvHUHLEjRogzpz5VydtbGTGBnfEKLyqiqt5URsoYkAe9OrEx4VxYLiosMUb27LAIzFbgRZaADAdtj1MAetFWtGo69vFToi0Re1sseyfCsSbJuMii5eu3blwOSCGzRuA0qoVbYgfNnY6TY4Xf6W/63//ADrzhHHbHfU3VADSufuHvnMRDwSMzaHxjlXf/bdtlBtBroNz2R9mJynmzTHcGhzbQQdZrlJ4byux1/ssA1ndfN/lB7JY04jDYrDWc16yZJV1iEYOmYtl55hGuhq4dpXvYnht5UsXRcu2mti1C5gzKPebNlyid51j0qxNazEZoMbf8/8AFVTHdqXcFbQyLLQ4JzFZgEAjuzqZ10IqS2f2GNt7nX43t4rzTa/ZcfydocFgEw+LX9HvK1xhnZAGDNIIIY6axrVuPHbPJ5/hVnHlKAj66oAvLcDd7NmJDmZJOzSdyeVd+F4o7MikJOZg8tByhSRcVY1k7idNdeQmwwsq5HGQ2N72+qjzSuiALRdQnyuYXEY5sOuGsO62i7MxASS2TQZyDoF6Vb7VzMoMFZ1hhBHmJrixvESrZUCkgAkkmBOwgc+e+xHWsLXF4EOpnlkEg/H3fU89zrVvHLDCBAHbd/nvsqyWV0puVE9uOxv6YivbOTE2tbb7SAZyk8tdQeR86y4Dx7G5AmKwV72o0NxPZlH/AHiS4Ck+BI8tqmTxi1G5n6Ed74H7dvGsBxhde44PIQDPqGIHrFSDURgWLh81hqNrEKA7f3bl3BtYS0Wu3MhKqQQgDhu82gkhdh4+BPH2YsPbw1u3cRkdVykGOp2IJBEVKNel3zCGJLczodtY5KAI/d6a17NBIHt9nZQp5CRoI63Va4/2VNy6MRh39lfBGvJiOvQxpsQeddmC4tfURiMNcDDd7QFxD4wDmE9NamDXVw22GvIDGkvGmpHu7+MnzUVrqJ+VEXu6BISZnNjdn6hbeEcSKoR+j4knMSB7ErpCjdyqjUHnXZhcRiXctcteytKNEDLcuOdu9l7qgCe6CSTGoAgykUrgZagSPc/SLnz9Oi6RjAxoaOihezuHeb966jW7t66TlaJW2gyWlkEg92SYO7NUjiL5DooViGzSwiEgT3pMwTpp9VdBrBzqPh5zWDn636iPh8LD5L0ql/Kb2Zu4m3ZfDozX7T6ZYEIRJ1JEQyrHma3WMa7g3LyeyuEqrq0aOqhCAQYILK0edWs3guh0gSTygfma4sPgEJ9oU77F21mYYkQVP7p2IrqOBVDr6XNuGg2P/Yg29FGneGtU52K7X22spauzbcSBnK7BiApIOhA69KuQM6ivm1zAWiI9mseAA+BGoNdnBu1RwjrYvkvbbS2wElRoDmA5Cfw+iOrbM12+FhDLrOkDKv1KUrapCUrC7eVRLGKx/SU+kK8v0RauI8PW8hRhuNG5qeRHjXynF4EWbz2u6XUgELBY5jCkx3iT4619gqu8X4VGJS/FvLBX3Bn9pAhi/QKCNfpaEc6zilOJYS7q3OFg+PXYXXz27bZTDIymJhlKmDImGA03GnjUn2c4n7G44bMVcAgKswymCTrtlK/0jckCve3GL/WWwmUsi3C8zoGyFRpsTE+WvPWK4Td9pdUoRlVSX3+eNF6EzB/lPMVyTmubHrtggr2GmcyoaBsf0qc7QcZ9raChHQZxJYaFYOXYx3mIEHbnBioNRmYKhUnWZO0AnWATPh4VPsoIggEHcHWfSuTE4dQ1rKoBUmIAELkYN6arp1itNNKHvawhXppRe91GHAOmwtqpMsZbckSxhPUmK0NZZ/2kABj3IO4kQxPnqsfHnK4wHIwkgnXfbnv6Vj2jEXWI3YWzO+rEJPwA+FdXRwQsfrc3YX69MqvrWBrbsUfhSe9JJ7zanw8ecCF/lNb6127QUADl+TPjzrG4GzKQwCicyxOaQMsNygz51z8rhJI54xckrnyRdbpoKxLV6LbMQo0Zp107oA1OvT7SK1WsLlZMaXuDW7lc3EOHG5aLklVBUAqWDGLiy0jYDvjnox25+zXVxPhgjNAKqoQg69xRuPKTI5xO+/G1xV3IHLcfCrrhjgYjY3z8l5xWIxyNYBsPn+9llXhxmRlKgsykNA6aiCZ5jMIEnwNc/tWYnKVC7AkEk6a8wInStlu2AN9TqSdyepqdJZzS09VnQ8OeXB8mBv4q4Wr4YBlIIIkEcwazzVAcG4kqAW37pkw26kszmJjunYa7zoTU5XBVEDoZCwjy8QrdwINlkTWljLAdPzFZudKwRQoJ9T9prW3GVrOcLRjGzOqgbQ7EnSO9lHU94T6Ct63TG8eHLT8mtGEu55fTvZREgxAO8bHUaVvmu54dDyKcNIzuVWTu1PXmbb88jUZxHg63LgdrjKk282WQQqtJIYGR6DTU+FduHsMoOZ2eWZgWA0BkhdBsNhXRU1wuLLyKR0TrtVuXiLZQABMDvbjzgfjWD4t23aOUDQfefrqqWLz29EcqOSkBlHkNwPAECu/DcYuMyobaknmrEaD3mKkGAPM7gTJqoqn17W+9juLD8q0ilhebdVK3Nid9Dv8AjXV+g3vpW/6T+Na8LbzOByHePodB6n7DUxU7gkbxE6V5949fBZTWJsEoRSlXq1qkdo+xDtcuX7LCCARZCjf5zBt5P0fDxqq8IuZLhWNHIHkVDGIjb3j1k/D7DUfieAYe5cFxrYLiddRMgjWDroTvVbW0IqIy0YupMM5jOVRbmHl1bMwy5u6DCtP0hzjlWtz+t8Snd8IbvfGU+FfSrVhVEKoUeAA+ysb+ER/fUN5iaroOBCJwdruR4flSf55v7q+cMhd1tqGLvmjKCdhrJ2G40JE11XuxuMxJV3Nuz3lDIZeVQyCrCAJ0Ma8xX0BLQAgAADkBArOrmKlawZyolROZsEYXzni3ZO7YTOSHUblQe74kHl41CAV9dxOHDoyNswIPkagLXYWwJlnM+IHXoKq6nhNzeHHmqx8Bv7KouHwZuE65VHdkRmJ0MCQQBrv/AM12YHAFCSzZie6DEQoMj+Y8400HSp3i3ARh9U/ZsTA3IJljJO+s1EWbjlnDKAoICENOYQJJEd3WRFctWxzQyOif/cdF0FFTwtY1zRnv49VycavkKEA9+ZP7oiR6yB5TULbsquwUHbQAadJianuLYUugKiWUyAOYOjAeMajxAqFtAvOVWYDciAJ3jvEa1a8Kczk2G98/Zbph7VyvCPz/AL0qzdnezttsLN4Znd7nfIUMoDsqhSu0AbjcnXpW8diFzD9cxWRIygEjmAysInaY/GpRrIwSD0UbULqpEaeH55zUtwbisxbdsxJORt5ETlJn3hDGeYjWateH7N4Zf8JWMzL98/FiYHhXRf4TZeZtrJ+cFAbwIYCQZ5zVdVzxVDdJb5HssX+0FBxXi9KkX4Bp3brlhtmy5fIqqjSPHxqD/TLkn9WNyD39ipIM9zYkHbw21inbSSuw0X/fGy0CFzjYBbcQmU5xPIMBrK7THMrM9YBGtbLbgiQZB51xNcYuM5gMIUIzLDDXUiMxInpGXnNbFwxUdxmHgSWXrEEz8D+FXNHWGjHJqPh1t+FjNw2R41NtfsupqRXM9y4dIVdu8GzR5AqNfq89j28I4a1wsXdjbHdGyszT3u8oGg20iTPTW0dxOnGAb+Shf5fNa7hZafaCYBljoFBEk9AOtTvDcD7Ne9Bc6sRt4KPAfXqeddiWwogCAOQ0FbsNYzn90b+P7o+//fSA6eWveImCw/d/JS4oGwe1uV08NswpY7sZ/lA0+8+tdlKV18UYiYGN2AWsm6UpStiJSlKIlKUoiUpSiJSlKIqh28xVxslqzJcHO2QpmAggd0mY13jpURwvhTtam77QXCWiWjTZZCmKsXEsODfLMoz5QoYAglJJAnpM6dRXPcKiJMSQBLRJOwGu56VR1bGPlJc3PiFYwOIjACq/sbqkKzkMFBOqNvprCCDI668uca1s+zRzIzEu5MRLMSRvMchvyqR4lhgt7QnvrnInmMiA9dVH1ec+YHhpvNA91SpdiT1nIBzJA15AHnsYBZHFdwFlmXG2VZEwwCKq91VhRHQCK3pZjmeuutGtiBvuOZrLJ5/E/jVSXYUYDKZ430+z0rIGsTbBHn4n8axQCB+JrGwWWVhjcWLaFzJA5DckkAAeJJA1qoXmC5nYrbBOY6wgLHYSRzO/MkmBMCU7X45LVtC30wTLARoygkkxGZlH2AxXF2ftG+WD2bZAGquxYTmiCMmpBB+HlVrQRjHd32WwSsibqdv0C5rveKqImVckfNCsDPqRA9eldlecaxYW8ZVTooY2yTBBbcECd+Un7udb+ZlyqGtkEm4GEAgiFjeTr5RVZxVp55aNh+lS6aoEzbjddLD7vtFTXZ/9kf47v+tqg2QR8PtFTnZfCFgwK9wMzZoHezGSvoZnwjxiPQwOnk5beqxq3aW3Un/Zi30ZXB9mwKkAwWB31GoHiNenUymGw4RFRdlAA9K2Ur6BTUsdMzQwfHuqdzi43KUpSpKxSlKURKUpREpSlESlKURKUpRFy4/Ai4OjDY/ceoqhcZsfrnzgxCqQ0gBu8vdEwZBGscz10+j1XO1/DFf2dw2w+RoYE6FTMA7iJ8DvHM1AroxyzINwPRbY5NOOipOJxtmzJdsskBiSWgmSM2+Ub6nmepq4cCtFbKyIks/ozEifGIqKhIAOFtEAMoGcxD+8I9nBnnPjUrwzHZpTIEyBYAbMMpkCNFiMsRHTrXJTVTJRpapGvUu5+XmK9FYXnAgkga8zH21sqOvUNa7Y5dCftMVtrE7jyP3V74IqL8oOHb21vnbe2VYTuyOGQAR4npsPGuXAO9pAqsVIAkgxJE66eZq09qLRKqQCd1+MEDfmR93OqmZ/J/2qa5zhHHpNsHPjcj6KsrZiSGW2+6zvuXMsST46/bWEESUMP169Aw5j7OVeia9NQ3OJ97KhMcWO1NwVO8HAxDqokajMDuoGuvhpAO1X+1aCgBQABoAKp/YTGWQz28/69hnyc/Zrpm8pJ+qrnXVcHpWwwahu7P4Vs+odPZzkpSlXC1pSlKIlKUoiUpSiJSlKIlKUoiUpSiJXNxEj2T5gSMpJgSYjkOvOumvCJrwi+CioOHvB0VgGAYAwwgieRB2PhWxSysGQgMJGokEGJBAI5gH086342xkuMvJTHpuPqNaa+VStdBM5uxBIW0HqteLLXSDcytEgAJA70SdWPQD4118GXLdKiYyDSSQIaBoT0MelczHbzFExBt3EcKSO8rRHulSR7xA94Kfj1rOKVxeC4rJpzlWOtYadeWw/Gole0qEsGR0AA70BhqN5UmIEHX0mKkUxiHKM6y05QGBmBJy9YFWRY4AG262hwdsVHcQ4rmzoqBl1QsWgTswEKZg6HxkcqqeIRkPfED6XzT68vIxU+xlnI2LuR/UR91eEdeeh/PSr1tDG6EN26/FU08pe836KAmk11YvBqli0yoqyT7oAORgSoMDWAFExpPjrHpeG0ydo1memWAZ8KqZ6V0RsMrx8TmutZW3sGw9s+onJppqdRMH7vwq818q4XfvW7qvbXKQYl4AIOhGXfXxjrNfVF21rpeEk8jSRaylsjextniy9pSlWqzSlKURKUpREpSlESlKURKUpREpSlESuTimM9lbLDfYeZ5muuoHtLf1VPNj9g++oddP/AB6d8g3A9dh6ooW7cLEkmSdTWFKRXy9zi4lzjclbV4wrnxVxswVY1DNqCfdKCNCPpfVXQ331zXv2i+KuB5yhj4CfQ9KncOjZJUMY8XBv9CtUpIYSF7h7ZBYsQSxB0BAgKABqT0n1r04dd8oB0Mr3TI2OZYM+tZg1jdJymCAYME7TGhPhXdMjaxoY0YGFV6iTe61G2cwMayxL5mGYFSBmT3S8xLbnKDuTXuLvhEJJA6H7/GN4E7bGoi/xh8uWAWGUM6nKGIy5jbGvdOoBLD762YTHWyfoudO8e8fJiTPkCa1kiMWarOCjdOQ55t91I3MRbNsG02a0ma2zdCpUayNV6kabHYSMI/P5FMHct23eRAKqMoXVySZ08IA12DGYBr20kKBroANug686jyG9l0FONGpvisrQhljqPzyr6RVA4bw9r1xVAlZljsAvPXxEir8BGlWNC0hpKgV7gXgL2lKVPVelKUoiUpSiJSlKIlKUoiUpSiJSlKIlRPGeHJcZWdcwjLuQBrsQDrO2s7VLVjcthgQdjpWiohE0ZjPVeg2N1Wm4Ha5ZlHRWIA8gNB5CvP7Dt9bn9bV3MpEgkyNOXx29a89T9X4Vw0kWhxa4ZClCxzZRNzgjA927pOmZcxG+7BhP21B3TduAjuBZOvemQdCNTBkSNauBGq6nfw6HwqqYb3BUaUNjAc0C63QRNe4hwXLiLV7LKGGAGjENmI0I7oQCeXpPMCMu457igMRl3gA69Jnl4eXSKsEeJ/PpUNxXAhO+uikww5CdmH0RO/LvTpVnQ8Te53Lldvss5KGEWc1uy42BjfWteFV/1YYhnLW5KiASGDEgEmBCk+lbFYcjPjW7A2i9wCYy98n6gPWT6A9aujsvWZcApk29uv50qycG7MhlD3ZE7Jtp+9z9NK09krSF2kS4AKk8hsfXarbUulp2ka3ZWFXUuDixuFqw+FS2IRQo8K20pViq1KUpREpSlESlKURKUpREpSlESlKURKUpREpSlEUfxJe8p6gg+MER9p+NRtyyxuIwdgoDAp3YYtEEneRGkdTUvxJe6D0I+vT7xUfXK8Wbpnv3H4UiLZRXaHW2gj/EGmmvcuGopRAAAgDkIgeEV2dsL5SyrAwRcB+Fu6YPgYj1qGxfEAICEZjHjlHUwYnkBP1A1z87XOLbKdDKxjXFx2XYW/OlcWLx5kqm4iW0gSAdBzaCN9BPPauTF4k3LbW2VSHBVjJ906HuxMxPPprXLdQooFpAYKjLmygLOpmDJAnzryKDq5RariI06YTk9eyy/QVknvSSSSGIkkyTAMfAVIcMUC0oA11DdSwMMSesj8gVwX8QEEmTqBpJ1JgaAE/gJNTvZbhrXrly04a37MsxMAhpdhCkHlA361e0IkkNui0cOmc1znPJtb1Up2VQnEA7QrTrvy9dSKulcfD+FW7IOQancnUmuyuogjMbNJXs8gkeXBKUpW5aUpSlESlKURKUpREpSlESlKURKUpREpSlESlKURYXrQZSp2OlVTivE3w95Ue3KFZLrJ11iFAkjTUb94dNbdUL2q4Wb1qV1ZJIHUcx9/pVfX0onjvbI2Xhc5ou1VHj/FlvKqoGaGzElSB7rrEMASe90iKhFtEco57V0lq8muPNlXySGR2orQEPT6q0X8UqnLu2hyrqQOpHIfkV28965LnDpuMwIGaM0DvaCAATy+zWN9NjGx39o4WUHLLv9U2Hgt1oEwVJ5EEEz4EEVfuxXCDatM7LD3WzGdyNSCfEksfWuDsh2e2uusKvuA89PeIPLp41cq6DhdGWDmu+A+/mt8LCM9EpSlXikJSlKIlKUoiUpSiJSlKIlKUoiUpSiJSlKIlKUoiUpSiJWrEqxRgpysQYMTBjQxW2lEXyW7bIaCCD0PjXRY4bdcStt2ExIB386ueO/wDPW/4PvNT9ULeEMc43cbfpUNsFycr5nh+z+IckC02nUZf9UVZOCdjwpz3oJ5INh5nn5VaKVLg4ZBEdW58VubC0LwCvaUqzW5KUpREpSlESlKURKUpR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ww.uflib.ufl.edu/maps/MAPAFRICA054illu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84021"/>
            <a:ext cx="3276600" cy="35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travelnotes.org/Asia/images/asia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2786185" cy="308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257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Early Expansion</vt:lpstr>
      <vt:lpstr>Topic Question</vt:lpstr>
      <vt:lpstr>The Big Idea</vt:lpstr>
      <vt:lpstr>Vocabulary</vt:lpstr>
      <vt:lpstr>Muslim Armies Conquer many Lands</vt:lpstr>
      <vt:lpstr>Beginnings of an Empire</vt:lpstr>
      <vt:lpstr>Growth of the Empire</vt:lpstr>
      <vt:lpstr>Trade helps Islam Spread</vt:lpstr>
      <vt:lpstr>Merchants and the Spread of Islam</vt:lpstr>
      <vt:lpstr>Products and Inventions</vt:lpstr>
      <vt:lpstr>A Mix of Cultures</vt:lpstr>
      <vt:lpstr>Growth of Cities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20</cp:revision>
  <dcterms:created xsi:type="dcterms:W3CDTF">2013-12-19T19:23:51Z</dcterms:created>
  <dcterms:modified xsi:type="dcterms:W3CDTF">2014-09-26T00:22:03Z</dcterms:modified>
</cp:coreProperties>
</file>