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2441575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Californian FB" pitchFamily="18" charset="0"/>
              </a:rPr>
              <a:t>The Yuan and Ming Dynasties</a:t>
            </a:r>
            <a:endParaRPr lang="en-US" sz="10000" dirty="0"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7, section 4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under the 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02" y="2057400"/>
            <a:ext cx="2743200" cy="99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fornian FB" pitchFamily="18" charset="0"/>
              </a:rPr>
              <a:t>Government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38800" y="19050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Californian FB" pitchFamily="18" charset="0"/>
              </a:rPr>
              <a:t>Relations with other Countries</a:t>
            </a:r>
            <a:endParaRPr lang="en-US" b="1" dirty="0">
              <a:latin typeface="Californian FB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2192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Californian FB" pitchFamily="18" charset="0"/>
              </a:rPr>
              <a:t>What did the Ming work to do?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9411" y="2628900"/>
            <a:ext cx="2477589" cy="255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fornian FB" pitchFamily="18" charset="0"/>
              </a:rPr>
              <a:t>List what the Ming did: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64926" y="2895600"/>
            <a:ext cx="2971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fornian FB" pitchFamily="18" charset="0"/>
              </a:rPr>
              <a:t>List what the Ming did:</a:t>
            </a:r>
          </a:p>
        </p:txBody>
      </p:sp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Californian FB" pitchFamily="18" charset="0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latin typeface="Californian FB" pitchFamily="18" charset="0"/>
              </a:rPr>
              <a:t>Based on discussion write </a:t>
            </a:r>
            <a:r>
              <a:rPr lang="en-US" sz="5000" smtClean="0">
                <a:latin typeface="Californian FB" pitchFamily="18" charset="0"/>
              </a:rPr>
              <a:t>a </a:t>
            </a:r>
            <a:r>
              <a:rPr lang="en-US" sz="5000" smtClean="0">
                <a:latin typeface="Californian FB" pitchFamily="18" charset="0"/>
              </a:rPr>
              <a:t>7 </a:t>
            </a:r>
            <a:r>
              <a:rPr lang="en-US" sz="5000" dirty="0" smtClean="0">
                <a:latin typeface="Californian FB" pitchFamily="18" charset="0"/>
              </a:rPr>
              <a:t>sentence paragraph answering the question.</a:t>
            </a:r>
            <a:endParaRPr lang="en-US" sz="50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352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Californian FB" pitchFamily="18" charset="0"/>
                <a:ea typeface="Adobe Heiti Std R" pitchFamily="34" charset="-128"/>
              </a:rPr>
              <a:t>Discuss what life was like in each Empire. Who were the rulers? The famous people? Which would you prefer to live under?</a:t>
            </a:r>
            <a:endParaRPr lang="en-US" sz="5000" dirty="0">
              <a:latin typeface="Californian FB" pitchFamily="18" charset="0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7975" y="1524000"/>
            <a:ext cx="50292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alifornian FB" pitchFamily="18" charset="0"/>
                <a:ea typeface="Adobe Heiti Std R" pitchFamily="34" charset="-128"/>
              </a:rPr>
              <a:t>The Chinese were ruled by </a:t>
            </a:r>
            <a:r>
              <a:rPr lang="en-US" sz="4000" dirty="0" smtClean="0">
                <a:solidFill>
                  <a:srgbClr val="FF0000"/>
                </a:solidFill>
                <a:latin typeface="Californian FB" pitchFamily="18" charset="0"/>
                <a:ea typeface="Adobe Heiti Std R" pitchFamily="34" charset="-128"/>
              </a:rPr>
              <a:t>foreigners</a:t>
            </a:r>
            <a:r>
              <a:rPr lang="en-US" sz="4000" dirty="0" smtClean="0">
                <a:latin typeface="Californian FB" pitchFamily="18" charset="0"/>
                <a:ea typeface="Adobe Heiti Std R" pitchFamily="34" charset="-128"/>
              </a:rPr>
              <a:t> during the Yuan Dynasty, but they threw off </a:t>
            </a:r>
            <a:r>
              <a:rPr lang="en-US" sz="4000" dirty="0" smtClean="0">
                <a:solidFill>
                  <a:srgbClr val="FF0000"/>
                </a:solidFill>
                <a:latin typeface="Californian FB" pitchFamily="18" charset="0"/>
                <a:ea typeface="Adobe Heiti Std R" pitchFamily="34" charset="-128"/>
              </a:rPr>
              <a:t>Mongol</a:t>
            </a:r>
            <a:r>
              <a:rPr lang="en-US" sz="4000" dirty="0" smtClean="0">
                <a:latin typeface="Californian FB" pitchFamily="18" charset="0"/>
                <a:ea typeface="Adobe Heiti Std R" pitchFamily="34" charset="-128"/>
              </a:rPr>
              <a:t> rule and prospered during the Ming Dynasty.</a:t>
            </a:r>
            <a:endParaRPr lang="en-US" sz="4000" dirty="0">
              <a:latin typeface="Californian FB" pitchFamily="18" charset="0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historyofjihad.org/mongols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133600"/>
            <a:ext cx="34956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sz="5000" dirty="0" smtClean="0">
                <a:latin typeface="Californian FB" pitchFamily="18" charset="0"/>
                <a:ea typeface="Adobe Heiti Std R" pitchFamily="34" charset="-128"/>
              </a:rPr>
              <a:t>Genghis Khan</a:t>
            </a:r>
          </a:p>
          <a:p>
            <a:r>
              <a:rPr lang="en-US" sz="5000" dirty="0" smtClean="0">
                <a:latin typeface="Californian FB" pitchFamily="18" charset="0"/>
                <a:ea typeface="Adobe Heiti Std R" pitchFamily="34" charset="-128"/>
              </a:rPr>
              <a:t>Kublai Khan</a:t>
            </a:r>
          </a:p>
          <a:p>
            <a:pPr lvl="1"/>
            <a:r>
              <a:rPr lang="en-US" sz="2700" dirty="0" smtClean="0">
                <a:latin typeface="Californian FB" pitchFamily="18" charset="0"/>
                <a:ea typeface="Adobe Heiti Std R" pitchFamily="34" charset="-128"/>
              </a:rPr>
              <a:t>P. 187 Bio</a:t>
            </a:r>
          </a:p>
          <a:p>
            <a:r>
              <a:rPr lang="en-US" sz="5000" dirty="0" err="1" smtClean="0">
                <a:latin typeface="Californian FB" pitchFamily="18" charset="0"/>
                <a:ea typeface="Adobe Heiti Std R" pitchFamily="34" charset="-128"/>
              </a:rPr>
              <a:t>Zheng</a:t>
            </a:r>
            <a:r>
              <a:rPr lang="en-US" sz="5000" dirty="0" smtClean="0">
                <a:latin typeface="Californian FB" pitchFamily="18" charset="0"/>
                <a:ea typeface="Adobe Heiti Std R" pitchFamily="34" charset="-128"/>
              </a:rPr>
              <a:t> He</a:t>
            </a:r>
          </a:p>
          <a:p>
            <a:pPr lvl="1"/>
            <a:r>
              <a:rPr lang="en-US" sz="2500" dirty="0" smtClean="0">
                <a:latin typeface="Californian FB" pitchFamily="18" charset="0"/>
                <a:ea typeface="Adobe Heiti Std R" pitchFamily="34" charset="-128"/>
              </a:rPr>
              <a:t>P. 183 Ship</a:t>
            </a:r>
          </a:p>
          <a:p>
            <a:r>
              <a:rPr lang="en-US" sz="5000" dirty="0" smtClean="0">
                <a:latin typeface="Californian FB" pitchFamily="18" charset="0"/>
                <a:ea typeface="Adobe Heiti Std R" pitchFamily="34" charset="-128"/>
              </a:rPr>
              <a:t>Isolationism</a:t>
            </a:r>
            <a:endParaRPr lang="en-US" sz="5000" dirty="0">
              <a:latin typeface="Californian FB" pitchFamily="18" charset="0"/>
              <a:ea typeface="Adobe Heiti Std R" pitchFamily="34" charset="-128"/>
            </a:endParaRPr>
          </a:p>
        </p:txBody>
      </p:sp>
      <p:pic>
        <p:nvPicPr>
          <p:cNvPr id="1026" name="Picture 2" descr="http://static.fjcdn.com/pictures/Genghis%2BKhan_de039d_4709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64820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a/Kublai_K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54" y="4269377"/>
            <a:ext cx="1981200" cy="24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okingglassreview.com/assets/images/The_Great_Voyages_of_Zheng_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08" y="4234543"/>
            <a:ext cx="1961792" cy="25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876800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How did the Mongols live?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Who was their leader?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What title did he take?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What did his title mean?</a:t>
            </a:r>
            <a:endParaRPr lang="en-US" sz="4000" dirty="0">
              <a:solidFill>
                <a:schemeClr val="bg1"/>
              </a:solidFill>
              <a:latin typeface="Californian FB" pitchFamily="18" charset="0"/>
              <a:ea typeface="Adobe Ming Std L" pitchFamily="18" charset="-128"/>
            </a:endParaRPr>
          </a:p>
        </p:txBody>
      </p:sp>
      <p:pic>
        <p:nvPicPr>
          <p:cNvPr id="2050" name="Picture 2" descr="http://upload.wikimedia.org/wikipedia/commons/7/7e/Mongols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33222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reewebs.com/tavrvs/mon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ome.arcor.de/mustangace/mongol_war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72" y="1905000"/>
            <a:ext cx="1947095" cy="13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fornian FB" pitchFamily="18" charset="0"/>
                <a:ea typeface="Dotum" pitchFamily="34" charset="-127"/>
              </a:rPr>
              <a:t>The Mongol armies, led by Genghis Khan, tore their way through Asia. </a:t>
            </a:r>
          </a:p>
          <a:p>
            <a:r>
              <a:rPr lang="en-US" dirty="0">
                <a:latin typeface="Californian FB" pitchFamily="18" charset="0"/>
                <a:ea typeface="Dotum" pitchFamily="34" charset="-127"/>
              </a:rPr>
              <a:t>Who was spared by the Mongols?</a:t>
            </a:r>
          </a:p>
          <a:p>
            <a:r>
              <a:rPr lang="en-US" dirty="0" smtClean="0">
                <a:latin typeface="Californian FB" pitchFamily="18" charset="0"/>
                <a:ea typeface="Dotum" pitchFamily="34" charset="-127"/>
              </a:rPr>
              <a:t>When did he turn his attention to China?</a:t>
            </a:r>
          </a:p>
          <a:p>
            <a:pPr marL="0" indent="0">
              <a:buNone/>
            </a:pPr>
            <a:r>
              <a:rPr lang="en-US" b="1" dirty="0" smtClean="0">
                <a:latin typeface="Californian FB" pitchFamily="18" charset="0"/>
                <a:ea typeface="Dotum" pitchFamily="34" charset="-127"/>
              </a:rPr>
              <a:t>Surely the brutality of the Mongols ended with Genghis Khan’s death...</a:t>
            </a:r>
          </a:p>
          <a:p>
            <a:r>
              <a:rPr lang="en-US" dirty="0" smtClean="0">
                <a:latin typeface="Californian FB" pitchFamily="18" charset="0"/>
                <a:ea typeface="Dotum" pitchFamily="34" charset="-127"/>
              </a:rPr>
              <a:t>When did China fall?</a:t>
            </a:r>
          </a:p>
        </p:txBody>
      </p:sp>
      <p:pic>
        <p:nvPicPr>
          <p:cNvPr id="3074" name="Picture 2" descr="http://jambudveep.files.wordpress.com/2010/04/mongol_empire_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657600" cy="24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50858"/>
            <a:ext cx="6248400" cy="1143000"/>
          </a:xfrm>
        </p:spPr>
        <p:txBody>
          <a:bodyPr/>
          <a:lstStyle/>
          <a:p>
            <a:r>
              <a:rPr lang="en-US" dirty="0" smtClean="0"/>
              <a:t>Life in Yuan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9067800" cy="20573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How were Kublai Khan and the Mongols different than the Chinese?</a:t>
            </a:r>
          </a:p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How did Kublai Khan control the Chinese?</a:t>
            </a:r>
          </a:p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Who is the famous Italian who lived there?</a:t>
            </a:r>
            <a:endParaRPr lang="en-US" dirty="0">
              <a:latin typeface="Californian FB" pitchFamily="18" charset="0"/>
              <a:cs typeface="Iskoola Pota" pitchFamily="34" charset="0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7000" y="32004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End of Yuan Dynasty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4191000"/>
            <a:ext cx="64008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Who did the Mongols decide to invade next?</a:t>
            </a:r>
          </a:p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Did it work? Why?</a:t>
            </a:r>
          </a:p>
          <a:p>
            <a:r>
              <a:rPr lang="en-US" dirty="0" smtClean="0">
                <a:latin typeface="Californian FB" pitchFamily="18" charset="0"/>
                <a:cs typeface="Iskoola Pota" pitchFamily="34" charset="0"/>
              </a:rPr>
              <a:t>How did the Chinese feel in the 1300s?</a:t>
            </a:r>
            <a:endParaRPr lang="en-US" dirty="0">
              <a:latin typeface="Californian FB" pitchFamily="18" charset="0"/>
              <a:cs typeface="Iskoola Pota" pitchFamily="34" charset="0"/>
            </a:endParaRPr>
          </a:p>
        </p:txBody>
      </p:sp>
      <p:pic>
        <p:nvPicPr>
          <p:cNvPr id="4098" name="Picture 2" descr="http://www.visioninconsciousness.org/Visioninvendis_Main/Marco%20Polo%20Travels%20-%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52800"/>
            <a:ext cx="3086478" cy="33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49530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What were the years?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Who was the ruler?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What were accomplishments?</a:t>
            </a:r>
          </a:p>
        </p:txBody>
      </p:sp>
      <p:pic>
        <p:nvPicPr>
          <p:cNvPr id="5122" name="Picture 2" descr="http://weaponsandwarfare.com/wp-content/uploads/2013/12/mingwillowleafsa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4057"/>
            <a:ext cx="4729162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L6mYU81Poi-kT6Fefa03mEtaq-m_NyAb6mpn1z9vdI1rsOOF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5317"/>
            <a:ext cx="2590800" cy="33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FsRsrume1Wk/UD-ARiW7u1I/AAAAAAAAH0o/gRYYjGtWEKQ/s640/Chinese_Ming_Dynasty_Empresss_Xuande%2BEmpe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6918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95600"/>
            <a:ext cx="48859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Great Sea Voyages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55" y="3886200"/>
            <a:ext cx="3886200" cy="2857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Who was the greatest sailor of the time?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Where did he sail?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What were his contributions?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4400" y="228600"/>
            <a:ext cx="413983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Great Building Projects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5637" y="1981200"/>
            <a:ext cx="4038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Describe the “Forbidden City”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Californian FB" pitchFamily="18" charset="0"/>
                <a:ea typeface="Adobe Ming Std L" pitchFamily="18" charset="-128"/>
              </a:rPr>
              <a:t>Describe the Great Wall</a:t>
            </a:r>
          </a:p>
        </p:txBody>
      </p:sp>
      <p:sp>
        <p:nvSpPr>
          <p:cNvPr id="4" name="AutoShape 2" descr="data:image/jpeg;base64,/9j/4AAQSkZJRgABAQAAAQABAAD/2wCEAAkGBxMTEhUUExQVFhQXGBsaGBgYGB4cHxwcHR4cGCAdHxwaHyggGh0lIBsaIjIhJSkrLi4vGB8zODMsNygtLisBCgoKDg0OGxAQGywmICQsLCwsLDQsLCwsLCwsLCwsLCwsLCwsLCwsLCwsLCwsLCwsLCwsLCwsLCwsLCwsLCwsLP/AABEIALQBAAMBIgACEQEDEQH/xAAcAAABBQEBAQAAAAAAAAAAAAAFAQIDBAYABwj/xABHEAACAQIEAwUEBggEBQMFAAABAhEDIQAEEjEFQVEGEyJhcTKBkaEUQlKx0fAHFSNicpLB4TNDU9IWNIKi8RdUc0SDssLi/8QAGQEAAwEBAQAAAAAAAAAAAAAAAQIDAAQF/8QANBEAAgIBAwIDBQYGAwAAAAAAAAECEQMSITEEE0FRkRQiMmGhBVJxseHwFTNTYoHRQkNj/9oADAMBAAIRAxEAPwD2THTiJa6nYgjqCD+TivVzpGwB2wVuAuzjpxU+lGNr3+EYdTrsblbW989LYxizOOnFZMzP1T8emG/SGMRHOfdH44NGLc46cVQxYwbQT74jY9cdVcspAsd/fvHrjUYtTjpxFUrbwJOI6lQyh5G+MAszjpxAlcEkdJv6Yb9IgnmOUYKRizOOnFX6SZ2jyOJkqT6cvxwGZbj5ws4hqV1AJJsBOIDxOl9r5HGoxdx2KlDOqyFuWrSMTd6MYxLjsRiqPPEVSt4hBsB88YxZwuBwzl41T7sL9JMi/wAuuNRrCGOnFDv3MqLGOfrviLvmOzjcQJ6fjg0awpOOwLNWoQWBMHY8o3+7EVbNkQA/rIJxtJtQZnHYFZiu2iZ5H78Rd+2rdvnzxtJrDc46cB69RlQs1TSNhJOK7cWpkWqi1/ai3vwtGs0E46cZ5uI/viCLeL++Jk4ig/zBPO/98B0g0xcpmKQGlq8iANIiPku/niB8whYgFokxFNjPvgbYrvXQCSTH8JO08gJOG5Li9Mmmq95U0k6NKOCJBBBtDCD1B9cThkvwKyxpB+lQMbGYsDa9sQZ6m6mwUKFkk3M+d74Wr2jy4Pt6j0W+/KdsU+J8cRqcL7RF5BIF/LnbDrzEbQ1cwR4hAboJH9fuxaquFGpoO5P9hzwAFUsQ0Kb3AttvbC0M8SbimJGwuYE3PT2sNYmpB+hXLT4QDv7QPnNjbDgztvMHa4M/PAmnxEabFLnlva3UbzjqFXVBtG8swA+AxrD+AQz9XSU0k6jLETt0+MHEKZkmJg2JFxyMRvitmOJQQjN9mCh8MDaSwuTOKmfqUkpgs4Kn2gkM4iW5csPFCyYUfOBAQVUEzzkmekHEjZgadMhiSCBPiPkL36RjOnP1KQCimjEC7GsgIueUEA+nXFZeI1JBKU1vyrBj6wAIPvGJuTvYpGCrc0hzBJ8LgXO56aeZNt9sOp5ogyWUopuVM+g/tgOc8rKC1SmQWJGpgCQQqiwB1THIcji4uoAh2DEmFUAAIvoAPEenKPPC5culBhititJEEmOhw0LCleRMm2EDc8czHHL3pHV20KiwIBIEza19pxIM2y9DNgTNj8RM4iLThrGd+f8AW2Cs7TsV4k1RarZ2B7cnTsAfIdYw7L5rvAdJ2ifDG8gRPpgEhdZpFiNQhWIsQOsbN15mJGIBxLSGCV8sxEalfl5gq0kH961rY7FPVG0crx1KnwaB80Ftqa+xgzboOY88TDOjVF7wJ3EtAG197fHGUfidV93yx8wWY+tmwTy+epKqvqDGQWZoA1LexG9+XKMFN1uLKKW64DFevUQ6ZVmkqZMb3EfjivSzLMv+STsQDN9rE/0nFDNcRZhKvqYxuZgXaI2g7XxQdqixo0MYgypWOfL82w8WmuSTkaUOCuljCgCbmw+HlGK2fz9MBWUgS0LMxte3uwMo5sgsp1IbSxFjysTuJ2wucCgEjWV3ktYzf3RB6b4XUk9xm7jsFWz59rV4dEgbSbRNtsN4vmdGqKtQEEQNxBi+3rjOVnZyqNri2kiYt4efS1sSLwwxauwiPAevWb7+mG1Q8RdT8Bf1tWZlHeGJHL1wao5R9KvrpDVAkoB95gm22Ah4b3ZHiZyeYMgR7gf/ABiLiGbaqgRtSqloQEyd557XEW3xpuL+EEG18QZNUhk1urAFSR4QL8vPbFjI0jU1kd2gWSAqggzPM+Qxm+H3UjpeWkNa/p1wZybus6TZxe94MHpiM5JbFYXLhEP64Akd2xhriDeT9Ui+qwkj4YspVq1FYJRPUMPCQSebbbdRPPGHXtcqrWRw4bTCmR/iCVbYQLwZ9cHcq1fM0qTSaOpQEd/CHJJJgEibBYMRfCSjp5VFITc3RoSbo1Ve9K7xuB5G2s9Z92JMnkaPtUTTqJzVySQZm95B8iMZ7McEzaMZzBibeC0es4OcDpIAabVtNRpM2DuJJsecCBzxz2+VI63jjR2cyqEyECksJCm1zFhy35YqZjLxqWpT238JtPQ8/WcWs/kwhHjqOp5FuYgXjfD6WfYbDlBW5WPIEyPSThVmcfGwSw6ltsBq9CnSWUZRBspn+pthFqrTgahpAJ1Era4N5jEmc4fSckt3niYCzR7RC2tYCcAs1xWnr3apSJ0+FhqNgN39ek47cc45Fs2c08Mo80Ha9AqNKKbjcCNJ/rzxWr95ECg5lWUzpEFhEyTcXvbC1O0lETuYvaesblcRjtLQIudM2vePgDhE8v3f36le1i83+/8AAr9nKROoVCvPSq2ErFiTtN9hiCh2YpBgXrVCqnZREjcgncbciMS/8R5ZQdVRSREaFeCIHUb4r0O19LWFRKbEmxbUYtP8PXliiyZeKGePClyFsg2UoeGkhNUQO8ZdTeLmCPCu/K+CYWJUDYkD44B185UCvUXK03uPGFcEk81qadPLkD64YeNZqCwyixaT3jc5j6l+fyxGWNy3f5gjJR4/I0CG8cvPHcz+eeM7+vMzJjKr/M/+zCfrzNTP0Vf5qn+3A7LD3EaOmeUY4N5C2M3+us1Nssnxqfhhq8Yzk/8AL0/jUwVi/A3cQX41VIoVWXdELD/pv90/HEOeyOqrUU0tQVmgsviUEm6FPEwj7QYbYHDNZyqCjUKAVgQ2o1FsdxvJ92CGWp1qngerQ1cqba5VuZUu8n3HywUtPiBuyTJ8IoioSq1biPFUEcvqhd7Yh4hwem2nTUqpBmNSkTMzBXqcS1qj6ToqsWmzsJt7+Xx9cQ5Y1gPGVY8m0tJBMwbgCLbYPdk90ykunjVOLHUsmVAhwfECSUuRG0qbXxMN4IltO6yCepM23+/ERqP+7Hof92KVHP1DLtSrUyoaQaDGVBpyIk7yIIHI4SKlJ3sSl08FtTL+XypKrKTHtEmT5ffhudZl0ydKH2gWg+6BMdcVst2kpO6ogqAsQPZI3+6L4tZnJLUOpmqT/Ht8rYM8ii/eVE101rYSiqlrrAAuSSAZFo1QTty5H0w3NmnTQlIvv4/ncz8sTLl0C6SNfOah1N/Mb4D8XVVBJ7sJIQiYN4IO1rG/picJLJPZsq8ShDgI5RkOl6lQW2poSL/vHp5C/mMJVqAEspBkyVmPhHrtgauTyiCNTNHOHA62vtiWlkBrXRQIDeyajMs+Y1NttfFZJXdmjCDjTLWZRmIKuUAEEEwQT1nEtMVgoUnUeoaI+H3Yy3HsrmKNR6lPUyu3sqCSo5i0yPMdcS8FzlQ+JnBA0wR9ZSd9r78sGm42mcU04zqi2v6PmqVzmKVWg9F3eoEr06hEMSQGUMpaJPMbY3eT4JRprp0U9oIVNKR0CSYHvOB1Xi7UkXv69OXBPtKCoFh/8knmAPPGTzfbSsHLFi9OSdClVJHLxASOVxjkl38j0+R6MYxhubrOEoTpLAEQAYKg8ioIJBsRG2KOVqmmWKqgLRJ035ncHnOANPtajqGYU0JAYrqY6ZGxOkzzvOIc12upIdJUk7+GTb1KjA7OaOyLRcX4fQ0bXJhVWWJOkbk7k3kn1xUyvf1VLUqdMqFRiGYg+JBUsBvY4F0+01N1kQJBv4gR5+xA/tgzkc2y0nipqUE0VRUL6SihT4oBFj6YeGGV3NCzbr3b9DPHtLqVXC2MMp0tvuPrTYjninwjiL1KzdzToM6qb1KRMgGNkBg3mfIYO5XhNNGFOkoJoAsVDElVEi7NzvA54s8NpVK9J6ifsXsKYcMSR7R1hpZRERtOO2KjFe4iEufeZms9w2szs1V0TUJ000ceUBdI36k4Dnh1S3zGlvwxuKnZ3MyZrU/XQ5O58v4fiemI37LVjY100mxik8307W8z8BisZVyxHJeDZhKvDWjcyP3Ti72Sy4p5nvahqEU0doRTqJiBE877bmMaOn2KqhbV1m3+XUOyxz6kfPFvIdl6tDvqhqBl0hVlCsks3I7gQhNvLGzZlHG2aKua3ZJm6Gaq1f2NaroaNIqd22nrJKyAPlGDFlhQdYAA1NuxG7WIAk8o6YqrmmVQqaINmJmT5TO0+QmcN79+lOfVuk9ceVLqoSSs6ey09i5InZfh/fDAfIfkT1xU+ktue7B8tR/rhTmDb2Pg39DbCe04w9qRbmeS28v74SbbL8MVe/baEn0aPhqnbCd+w+xf91v92N7Tj+Ye1IsVRK2gbnb8zvtgdlMsKjN3z1XZfao6oQiwFReek87wDIOLIr7A6f5Tf08WGip4g0KCs6SFIInz1dN8MurggdmRaq5dSbJUUdJSw5X1Yq1MrTNQMC4ZQZHgvYi9x+GJKuefeV9Akf1wLzWf7koz6nUkh3i4BgAdJgmLXjGXUqTWkpUkuQq+UMCA249rQQRz2abjnOIauTrhpouaQ8gpPvOq/wAMXcjw+KdMUqtQ0lVdFkMqACLyNxPLltiweHtA/aVJG9lv87bfPHZRzvMuG2ZhzmadYKR3gaS9Xwg3k6SQTp5HrfD8znHUCB7UAS5MG55C+2wwezGTqIp0J3rzKl9CzJ2mdgCMZrtBVzNEKXq1QrD6pEIfs2BA3MemHUdT3oTVGtiXJZuoaoUkOAJJWREzuJPMDpvgi9JTuqn1A9OeBuY4vUYau47unZtNN7FzBZmlYkFtt7E4qZ7i1SnTZtDSpi7iOfRfLHPmxuUri0i2FS0raw/TAAgKoA5ADAbijgMf3SIgbBx5bCUPxwH4Z2hrVH0FQfDq8LEWsOczuNsHqFE1qcnUCwYHxXUhZFit7nbAhjlF3JhyRfFA6sSRDeIdDt8f74dwoKWVFplkTxaUBYgrcDUQYW2OzHAK7E+JD5sxkn/pSMO4RwLMU3OuqBSIuqO1yLCRA8+eLarT3OXTuHX4auYVdNHvHpIKZLOupWBN4JAaTf1nAZ8hlWqENRfSHOtjWOkXuJp20rsQL28sHs1maGhnWlUptVnUwWtDbE2EdfLAw8EGepQGqqk2aCiEcwEYTUM8wY88RhLf5HQ9SjQRrdnqNOmgWiKqBEXvO+ZdWnbbzmI+0cV63YpK7a6muhA0hFYObk3OoHTc7E/DBbhmSy2QpaVLmAWLOWdoEA6VEhRcWQYGcP41RFVxVrFlrVJujLojZfGOdhP4jBch4vJ8yhwjhtJqBAy4rKmtCzV9JGmZUhYEgtFr2wVyOVqsSaSrlwjmpMFyzsIOq/sx7/LC53sTSq1GZ6rim9TvPA2kkQAU1DYEwZ3998aagaVJRTXRTCiy7QOt9/W+I5MyrZmc9wOeJppL1P2DkgOwurEbEsokDzMeeJK1Rl0/tCQRIhj+TheM0cqpFWoKYqCSpM3gTJAsQOpEYFHi+XP+fSJP74JJ8o6npjn1S0rS2ZJPwCJrt9tv5j+OENdvtt/Mfxw2nkqrMsIopxd263iFMTsJM88RU+GUFvVqPmnmQp8NJfRR7Q/iLbYaOqrlKge7wkW8iGq3DtoX2n1EqPIHZm8h78QcRz2sgLIpj2QTudyT5nCZrOu9iQFGyqIUe7FNxt78JPK2qQ8Me9sao9nn/c4cfaO838uWEF2/Pl+OHK0wfztGIuJUgPsz64e+/wCb3wwXE+f4YkBsL8j9+Mo2ZsSYY/D5YQqdO2x+RwrkgifzyOGqNx7/AHb/ANMFx8DCEnwx5/8Aj89cPYbdD+GI02sdvlhDytYfjb8jGowqjwsCeU/dhjJKkEDSRsbgzy+GHO53jcEH7vw+GGzH/jp/fGSMUMrmTlWCPqOXJOlok0zOx6rePd8dADqUOv7ROTJLj3wJU+oGBzqCIN+o3sb4GHJPRc1MrUNMn6o9k+V7D0Mi+KqSl8TJuFcBPO56otqdCoxPMoQPnBPywM4i2XpsrV80hrH6pUqFG1gN7iPdvi7Q7WVQVGcy6FdmqKtxbmFMe+2BWXVKoIRFq6Szd4AVddbF4gkhl1cz1x040k6+pGV/oGMtxKihHctUVwLuwBSpPIodgORERfDeMdoEYimalMKQdYqKHXwidmAiOl9xgS+TcAlhptMNFwN49LfHAziCJmEFNwagE6GBgoTElWvvAlbzGLwjHzJ9yXii3kOMpTcui0mUyA601UwApIECwuLY0mX4otUll06j4jJgkxG3oBcYzvZvghVO7Sj3yKJdSYm2kwxNmI2E4hzfDMyak5WktSnYKKUI6R9WolRg2odbz5Ww0pY5Omx9Mqs1aZ9SmsFCv2gbfGcQNxemBOqn5+KfuOMpTzyliHs4MMRuCNwwNjHn8cX80tNtLqNREBgqxKzz0wUa+9wYwe1FMm5S8jaZmuFFGlnKi1XcgJTCQm8SZ9uLXaB0XFji3GaWXANVwJ2ESx9AOQxgO1nFXNalmSWNNVV0UBd1JJIJPiBIHpG2IaXCDmtNVqxCssu1RoJkW0n7X7uJrHGk5MqssI7Ldh3NcbyebejTp/SalS+gCkx2sTtG8SzEgRyxqMh2dSlTZYVncQ+vxSOhJ+4WxV7P18nll7nLqxYJLMWDMw1AXbUYlm9n1x1ftVT7wImpt9QIiIgWPXyv7sc2V26gMpzS94GZniT5L9mvfSxARGpPVQyQNKstxOwlrTifivG2VKStQVquqa1Km6O1JN5PJZIiJ5GJgnFzP8VqGEpsiVIkB1DkR5Ai3mcZKrxutTrtRq1dQEMdCIILSf4wYmxne2BiipLjcGWVbsKZDi4eA66WJgAsCY8wNjf2cFdEHz3+F8Ac0ukL4aonVqks7U3JMgyDoY0yrBT5wd8Vc/xp6CoEcNMRrEyBcmRF9h53xpdPqrS6Jw6hp1IOcWr5oI7I4qtMinVHKZ0hkvIEQSLxjFv+kWsrEPkwIMEamEWmLixgzg/khns4CKFLTTvNRzC7g7tc7cgd+WBOa4HVLksKrMxDM2hjqYArO0RFrdMdGHDFfzgTyTf8pFf/ANQzH/LN/N/bHH9IZn/lj6avwGJavZ9n9qnVt+6w+6MOXgbAAaKsfwE/eMdDw9HXL9Cfc6ryIE/SIZBGVJ/628vLHL+kI8sqf5z/ALcWKXBHFglXYD/DjYCOVtvvwyn2bbfRV+GCsXRvxA8nU+S9SF+35Fvo0ern8MMb9IJj/lv+8+vTBF+APIOipImPCvmDv64qv2aqgeFKthGyGwjzw3a6RDdzqPIsZbtY9RFfukE20lyCCWK+/FfifbGrTKhcurkoGJBeBOy7Gdji1lezrCmmrvFaNTDuyY0tIEjnt+OJzwVwKehaphIMhVIIJ5Meh5Thni6OMIvx3v6/oPKeV2l8q+lgB+3uYH/0yCb3LdAOnQ/PCntvm/8A2qj+f8MGP1HUie7qRDKfFT2aJ+t5DCvwWqfCUb+an8PaxOujI31VbV6gUdts59XKp5jS59+Il7bZs2+jU59GtsevmLYPU+CVU9lG/nTryjDE4G4ZRoYSSdWtSFJ0gnefqrYdMC+j8DL2vxr1A7dtc4N8vS94P44izHbLPaSRSpKvXQT/APtjZ0uzWUn9ohqkbapAj0VgfPfFuvwnKOsGgpB3AaoB8BUxOWXo1wn6IfR1XmvUC8NyGfqR9IqCmT/lqig+hINvUYNJk1QEqCjMPtsxImfrk8xif/iUZdhTzFDXREaKg8RECL9D8/M4JHLZHORUp1CWUGNFQqVG8FSR9xxzScJXSrcotaW+7M9mqQqNTlgCq1FclSYDrEwu5BAMbxgFW7UZilNBMpSKyQrkFTUCkjWYBN9O1iJEjBL9cimGNVkAspYMSdXmBy5D0OCeTzdKsisratjYkdDPxAwzaxx3VonCWt1wZ9+O5l1Anul3K02Nzvvb5YvUuOOVIfSXIjWxIn+JlGoeoxfXhNA7IR6MQOnXFXimQpU6VR1plmVCyguwkgTeDiaz426o6NE+bMjx3iTJVem6gENKuSSWUbFS1ypnqeW2I8vxCIMxHP8AO2NXXq01AFOhIYAprqKykMo2DvqG/KL4ygyeVVoWpUKKRq7winAJA0GPEWmQG529cd0MkWtlRKU3jXv7nonFuA5fMKiEaWojTSbSSAOasoI1CwPUXje+f47kauUy7KVVgVkMrpytYGGIE9J9cHeE8LydEyyaj4SBUqVH1A3hVdtJIgyAJ2xhu0PZwVVVxXYAagdQJTVcgeNgabHkrRAIjpiEFTSvY0vvJblPsxxY0qOZ7pnSs70VDhUhVGtt3sGYzy+qME+z1bxsarMQylRUD7xAO3ssCQJA874wmUzbUKjQQWG0E6ZB+sPrR0OL/B61ZnpuhNRjURCkQJchRJHhWSFv5jHRPFds5smRyZr+DcGFR1qtmq1N2WXqidUxdSANtrRy6Y11FOH0nFWm6VcwB/i1qkkEhZIVjOwBGqYkxEmcbwHJZnvqzrSrNTeoAioQw1kiS17C48RECcT0+y9dmRgFZKssvhLMPEYW8bbAzthMcG5e8wptqkjU5avSbMBqeZpB3kVRIqLUUSfGn1o5MIIk4N6ckCGSnSqGI2GkSdUgGSb+mMHV4ZWpUalRKWtlR9LlDKtFwukg3E+uL3avsTXzD/SabElMvRU0V8LM4AkDYEaCWkGZthsuNydqX0/UpCoLdfU2WZzlR7EnTGwsB7sVVBJ1Xx4xXyRpNoepVDA6CBUeNYLhhItHh39DscIuXH+tUN4lKrEeyrbz54VfZ7fvOa9Qrq/BQfoex6THO+OZDKi+398ePHLn/Uqn/wC4/wCOFehCkl6tgf8AMff49OmM/sz/ANF6hXW/2P0PXlnf0+44VV8jf33x469NVMNUrbAk63IuJOx9MMUX9qr/ADv0nrgx+zV/UXqCXWV/wfoezgG2Gwb748fpIjOFDVLsQCWcDYkRJ8ueOBpxvWiJ3aNp+16fPBf2dH+og+1P7j9D2FhOGkGfXHj9XSGIHeEAkT4vl4sNHd3kVJEQLyd9vHuIwz+zIVfcXqZdXLjQ/Q9cB3kj4jCVG8xbzH5548jFOixgK4MMRq8gT9o+WGd1SvCP+O/PXhP4dDjuIHtc+dDPXjVWfaWP4hb54iWulwWXy8Q33648kGXpQf2TeW39XwtLLUG1fs4ClbGNiGO/uGMvs7HH/sRvbJtbQZ6u+bQb1EHq6z9+GfrGluatID+Nfxx5cuRocxT+WHfRaIjwIfIRfb487Y38Ow8vIje2ZeFjZ6U/FctEGvRtzNRdt+uAmaq5EsTTroKhIju2LGZmQoke6MBMl2bVhTlVGvuRMeyaoqb7XU0Tb94YmynC5yyinQRa6tmNbFVJmmEKoDMf5h/kGFfRYlup2x+7mrfHt/g1OQp5guoqqalJiZd6KhhIMGfa3O8YLrTA+qovNlA9+2+PMzwrP7SJ22o77dPniTJ8Hzr1KavGhnQNK0rBmCk2E21DGfTX4gWT+09KLkC0nyEf1tgRVr1NCIdS1NTjxKjqylyUkh5Uwbk2Axkst2azj02dqiIYJVNCeIxPJCFEwL4sdrci1LKkqiwpy7eytwwqhyxAkqdSCCYtsMJ7PHix+60roCJXeo6uUMINB1GbhgAAEv4eQJuBacOznGaLVw2pkSVIOjWZW0CZKjn1xW4DWqBC48Y9rqBpIOygnVbbFujVyXe6qzVVRgAaRHMkAzULGEm9hPMHF0kmcPxO2eqcR4elUDWzaQG8OuBcQDa8rAIJ54y1bsHRZi1TN5hyx1NqqAy3U+czjv8Ah7Lf6X/c344c3Acrzpf9zfjjjUkuGz2fY3VbFd/0d5T/AF6tthqSB53640HB+H0srSSirSqEsG1LcsyvLaSNcFRE7RgPU7NZZSAaMGAY1GYO0ibYb/w9lf8AT+bfjh9clzJgXSRatUa/K59abh9QJ8XiLz7ZUkXbqgP/AJxaTjxEeKjFoHh3uevv9+MNV4Vk0uy0wP3mP44GV81w+ntTDkfZB+9iBii1y4snPDjh8Ukj05e0UAE1KQ6+yev44rZrj6uIL0OntAcosQd8eaUuJZJiFXJgliAJCRJ2kziXstwsZnN0qj+BBoXugAIDEqth5ajJG6+WLw6fI+djly5MUK00xeI8WpJm6ZrIrU3zZe/sFNL0SYPhi4v5YRe5zObZ0pzSqVWMEDSG0mQIsNpEY2md/Rj3pAYqO6Sr3IUGATU1AaYuugkRbDsh+jepTpaBWh+/ZyypAjRpWAT4Rc/LB07c7h7sVN/h9aRnv1PRAaKVO1VR7I2JS3zOG57hVIU8wRTQFVtA28E2xrW7A1iqxXqg31iFMsCYO4iRpjf2cMzP6P6rL4a9XxUxqBCmWiDMsPWL254NInr+Z5Y6ur0ROmSsi4n2I+R+eKsVe6nvL64mW+yDH9cetcQ/RyzVNS1WCLo0qEUyFVQQWNSfq9BuLGMRf+mTitesTQ76dIQT3c+zq72Zi2rTNtsLHZbovknGUm0zzGjSdswQCX/aeBZNv8TafLDna0AmNItJj2By2x6bw79HD0q6VXrllRyx8CryZQZFQncg7cr4rHsElPuteYZl1UlZQtO6yq3IeQGAN1kjGV3x4BeSGlK/GzC5CtOZZSSRFexMi1OoRY9CAR6YoZOoWDElthuSftY21TstnUzNQ91U7nXXCSqeyQ6pfXJ3XlN/XC9keyNWtVqUszqQtRYo3gBVwVuArNNi29sNe3Ar0rfUYzK0C9VVUFiWcAH+Ann6Ygq0GiqQzXYEb2u+3xx7BkP0aLSrU6hrO+kkw2mxZSv1VG0z/TDMv+jamNWrMMdSkC6eFrwRCDbzn0wt+9dBc4aEr4PIszRYFxJ9heR/cwW7F5RmrGxaFTV6kMB8Tj0mh+jSkNfeVnbUgC+JRpYFTYhBEgETB32GJ8j+j2jSFcd6x73uoJqQV0EkgFVBEyOuw2wGmLHJGN/gCqfBCRLBVBrRYSYDX5RyOLNTh9NKdYhBIqKNREkAFDbpz2xqqXBKQWC8wdzUa4gC56yPnhx4FRMTyN/G0G8+/pfCyjJixnFMwXEqyrl6DEt4c0WYATCq7nVt0JFsXOF13nOVKAZkOZZiRpsGp0iJkjqb42K8GoKmiKZ8RaD5sTblz9+Isl2do0+/pgg0MwW109VhICeGRYQOu+FWLctLqYyi1+/AxlXtRUSxWr5EUwwMGDDKSDsbYiqdrnH1a8f/ABf3wW4VwFaWvL6iwpzpmVaZHXqDMixti9+oxGzCdiD/AGwsotPZAhLG17zdmZp9rWPLMehp/hhmZ7Sll0vRrMvNTREW8iY92DtThY3WoI84I++fliu/D6g20n0a/wAGjE7a8DojjxS4kAaPHUT2MpVU/u5dBuImxwz9cpP/ACdSf/gSfjO2CPFFr00Jp0WqObKqlYnqSTYD44Xh61XRS9JqbwAysV36yDthHHa6+oyhjTrV+QS/VagG4uZuzG/v+4YX9X0+cbjYm/Tc/LE2Zy+qLD42/Plipl8mDygDYY61CPkee82Ti2WamXRoLksQTzi/ODO3liKtw2gwOoGDt4j9wOJUyQ3tMdf7Y45JiIkdBAw7SYinJKkyk/Z3JTJoU5+8/HESdmsoEZQiknd/rAfumZFueCJybch8/wAMV83Qb5HnvOGTa4Yj35JKfZTKs7N9HUggjSDAU3lgJsdojzPPCcK7N5egabU1VKiNqLBz4jBFzN+cTMTiThpg1CTEo8Wubdf6YStWVaNAELBc6jpBbSGBKzuPCDbE/aJs659HGCbs0ArvYzO8+IwefWMIM0P9RRtfWfh7VumB2ZU6awK0tA/wyoWd7aSLkR1xUqtT7vWAupgF0wLR7TeUjT8TibzDx6SMldhts0N9aGLadVvXf34R2JhQ4ltob2pttPlinVFLRZFKd3YyoMx/Dr1TynEKVB4BqAY0dIadiSdzy6e/BeUC6VPzCLqVkkgLtOqwNvO3PCGqFaGanbkTe8G/554A1Ms6KZIUEgadXte4dPPBDP1lZqoISFQaSAJkafrC5npPLA7z8h/Y43zZZzAQMq1HUEsIUtck7DzFxAwjcMo+KGSSQRLDwlbiJNoN8Cs+1NKi1NFJmWrlVBZVbSGemGZZ2IEmRtjXpmU714q0ipXwgMJB69BzxaE7V2cubDpaB9SuxJHeLBMnxbn4zz9LDHUsoaUtqUESCZEibe75Yv1c2gVQ1amrXuGG0mNgL3GEqMgZajV4UACAwhjHMQSflGDqXmR0vyBlQqQAKiWkiGnkCfMwMOqV6IAYlYeeW97xa0HHVtJNN9dNkTVr8UGbjY72IGBOVVIo6gv199p+qG8p64nknpqjqwYdablewV+k0va1AAGJjY7xt+RiFc5RE+NYJBNj/t/MYq1v8JBUCL+1EhAoOmDJhLemHcSRAreBQJGggp8tKyRG+o4TuSLLpsdrkl+nU5nWJgAWb+q4Rc7RgDWY6AN0jFLJ0ACwOgvoBQNBEmDztMTAOHUR+0XvBTB0mAIALXjUFtv/AEwvekN7Jj+fqWW4gsyXvzMNcREbeWOfPIROog3ghWtMW9LYhVBNHvAgc1BIAUDRI9oLbefdhFziwvgo6jUIsi2W0CIiJ+tvjd1iy6fHFXv6kv6xS3jO4kaWv1nEVTiSgAguSNo5DynA3NKA7hfZDMBzsCYwuWpajExP44Ec0nJIfJ0kI43JWWRmVIgUzA5Tb82xMj2MqdjufT1w+llVUczh9SiWBHXHTaPNVlfvLgLTPkJEfK04kWfsH1nl54kp5WLgYd3RFp/P9cCw0yZKQIE4jWmoMTc3jymJMbYqd6xO/T8PvwE7FZlnqcSqO8w9BBqI2D1/COQ+qPdjKLpszluaxVGE07b3Pnijn86aNNqtS4UeyIknoJG5xheKcfzOa9kvRpMNOhDJqEXswANvrEGAN+mGjjct/ADkk68T0bIMKzVNB1LSszAiO85IDzIFyeUgbzHVVkMIvHnOBHYjj9H6OmX9nuV0v4Y0mYJI+ySLP8b41NSiDEiRyI6evnhXzsNTWzMFms06sESnrXYtrAVSIAvc3k2jEFZHdqbbFA7MkzfwgGd7bGxicRdo8oMowWmpiQzVqvsgPYIii02uSBtzJw/iJZqXeMkFQJDG+mRqAizW5WscQlGmUyZ5StNhMi044Yiy7Su0CYHoLSemH6sczZ7HStvCh4woN8MD44MOoxrLFDi3GVyqI1SmXLHSSh5gT9Yje+BR7dUf/b1fiv8Aux3bo/sacf6o/wDwfGKqFY2Orry36b4MMEWt2/VnPkbTdHpnAuNLmUZ0plNLFLmTMBpt6jF3M19CtUMnQpJAMSB4iPKYxmf0cMppMrMFmvEnkCtMT7saftDSppTcJVWoDRqGRFvCRyJwVhStcr57m7i00+WmL/xPlAYdCskKJrtcmTyHkcDOK9rqEU0pUytSpWp09Qq6oBYTII6Aj348vWsWYeMHSy7QD7Jv63+/E/ehK9AkkqK1N2Mg2DC9udzbyx6c+kwaW1FHhxz5NStnrVdptN7/ANvhgJ2k7TnKuiikj611T7MQYjY4hXtAtPMHvnV6QLjTTgkiSA3qLHfA7t9Vy9RaFahV1+0hXoLOD8ZHvx5rwRbWr/R7s5bbDT+kJv8A2yfzf/zjV8G4j39FKpVV1iYHK55x5Y8hzNQEWEdbzO3l+ZxseznaRaeVpAoxKkrABOsAgmDsDDD0kdcZ9LBbxW/4sljyPVUmbmcNnDMpW71FemlXSwkakM/KQcTfR6n+nU/kb8MLTOu0RVHABJIAG5NsBPppOaJpsjhU06Q0FyDJgxBieuH9rc4tFFXMUKrUqupTAIMgAj2onmd+WMFweuEIWkDdh4gIMBhpkzAubjniuPG2mzzOvzUtCPUcrVLLqaJNxyi+1+Yxf4e6h5YgAA3JAHLmcDHzvhRijeOwA3D7wRB3jfGU7TGqKhRqhambr0I32AAMec4PTYXkyVwJPrIRwU7bD3a7tqrBqOUO4IesLWPKnzP8XwwX7F9pRmFFKp/jKIB31jrb6wi/Wx64wPDuAPUAcsqUzuzXJ8lQXdvKwwcqVkyYR7U2B8CsNTvyLVWX2QR0ss88elkjjjHT4nnYlkySvwPSUqA4fqGBvCuO0swsxLC5EgOB1PJx+8N8PzXElSnUqQzd0DqWIawnY2v1mMcmkvxszPVO0eV0t+0bbcI/pMgWxic1xhKCfs6ivOcp1WXSQClNZE6hZgQYAJ9rywfznC89XYrUdUUctVv5Vuffgb2j4UMnTTSgdn1K1SowAXaAEnc3+GKwkuB54Uld8BfinGcvUWnVeqrUysqtSFW4Myhksw2MQJxls/2l1yMuQGIg1TEgdEUeyv5vi1+jMVlfMimTdKclYP1m3xq6tCq8ipTV/VEm/XCSlUqluimKCcbi0n58s8wyGbeg2oNriSBJVgTvDXibSDIPMHG54B29IqKikuSf8Oykb/Vnu262ZfTFfN9lKr1lYKq0DuqsVYWj03g2wY/V2qi1AlRS7ttKzaQJBvv4owZyjykbHie6lJUitmO0dLN11Z1po9MssMdWnSSSQLqpYFQY3iJti8KRH7KJRlM3uBBEETG3S+MB2RyZbM8vCutVViJY2hSPeD5DHoWazWkiwOptP2gCRzNoG/vIxy5dpHHzYY7JZdWrOrU1KIIEwTyvDWjfGlbLUw0fRhp6gUvuIxiEzbU3pmmDLMzGEm1pkzAmeYM43dHMozMqkFk0hxzUsNQB92HxvbgpBtLko53h9FmQmhVt9kUwNwbwcTI9K47l18yKccz9W+4j34u4aUHQYokh7fmAu1XZ1M9Qp0yXoFX1wArcmSDB85xis1+izpmPih/HHqOgdMI1IdB8MPdeANUvNmX7C8E/V+WqJULVC9TWNJj6oWPFH2fnhc3xerXD06NN4qTSgsZUuqwZ2iHJPoMaRqHn/wBq/hhtPLAcgbzGkeXl5D4YNq7oWnxZ4anZJ6DsqgtFiWpsAdMiRvAMYEVOEMtUK5Ud5UEVDP7MCTt0JN/QY+jD78MqvpVmJICqSfQCf6Yr3vkJ2/meR8J4HTfLpXFSkxQimD3ZuY9rcWM9MTDsWc0ved7T0rKrEi8SQRPpB9cetQJkfGIt/TCg4hsnaOh5pOOn97HkdT9GEpaogaIBBm8C/tDcyMS53sy9DLLTAV3oFSukwWFViST44F0A92PV4xU4tljUosoEmJHqL4bVq2ZOMnF6kB+zGfp08rRSoKQdV8QJexkmLAjBY8ay8CO6Bi8s+46GMY88MrAWp1P5TgdmeD5g1FfRVgKyxoaDN56TbFViXmI8jbto0fa/McPrUf27UPBLINbKS0HwgxzBjymceS5DhfevCvSohBCgAsHPiIDtKySVUbeLeMF+1XB82yKyUHfSSTKNsQBsd8AuEcQdcwUqMgqBhPeKI1LeCd1iLegxHJFrZCSdmhqcQ7orRzCsCTr1a9iZ2AnwydMcsGKtQU0pVDBSmChmnJggDUC1hy3G+2M0naDMd46JS1U2JA1ASQW5yIuZiZxrMkDqqBhoLqbiXUSNGxuwBi1hvjltxaY0GrLtKjVr0lrUGpw6mDULaxuOkLttgLnuzNZmYsiuTcnWCT/3j8nGs7P8NOXytKmXDaBplQYME7TGFocCy/0j6R4hWuCeRlQptPRR8MdEZNHVJwa5MVw3gNfWtOmAgH29UJ5gg6l/6d8azN0hSRhWzOv9i9tAFypHtFhqE7SMFs1VCmASfPb+uAPaTstl83pet3gIGkaCnr9dSZnAtt+QsnFRpOy3w86adt7X5nFfKZdM6aq5hAy0aqqgEgXUyTe5vjsdjWyCS2QvD+zlDKk9ypUsQGJMkjeJOLVZQDYc8JjsK2ysUqKdbOHvKaQIcwTeYAm18Ue2dstudwd+akMNvP7sdjsaDdmn8IE7UHRRp1ltUYqzMLEkBjJIv+ONFmB+ziT7M+/eb+gx2Oxyz4RCJd4eNdamGuA0fIGfW52xsaGURGqOo8VQqXMkyVEDfoLY7HYtg+EeJPjsdjsXQwhGGmmOmOx2GMMaiD1+J/HDDk1P2v52/HCY7GBRXXLq1R0Mwukghmm4O5mSPLzw9+FIQQWqQQQRrbY8t8djsFtgpDG4dG1asP8Aq/EYo52k63Fat72H4YTHYrDcSQKfi1cf5je+PwxGeNZif8VvgPwx2OxfTHyJWxx7RZgfWH8oxWodpK7ZkAlTpEi3MowvBg7fM4THYScYpcDRkw+2So5tlfMUadRqROgkbTDG0xuox5v+kenTo5hsotKn3TmnWZiDr1mVPjmQI5eeOx2OR8lZcAPjFdqhWkximHAAHQTaTci/PoMazs4g1VLXDuobnpVjC9APQY7HY5s20UJHk9CyzTTU2E9AMWNAkWGOx2FTdHUuEKUE7C3liRDqny6Y7HYdM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travelchinaguide.com/images/photogallery/0020000/forbidden%20city%2010019647t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upload.wikimedia.org/wikipedia/commons/a/a7/Forbidden_City_Beijing_Shenwumen_G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37" y="4191000"/>
            <a:ext cx="330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data:image/jpeg;base64,/9j/4AAQSkZJRgABAQAAAQABAAD/2wCEAAkGBhQSEBQUExQWFRUVGBcYGBcYGRwcIBwZGRgeGh8YGhwZHyYeHRkjHBgWHy8gIycpLCwsHB4xNTAqNSYrLCkBCQoKDgwOGg8PGiwkHyQsKioqLC8vLSosLCwsLSksLCktLCksMCwsLCwsKTIsLCwsLC0sLCwsKSwsNCwsLCwsLP/AABEIALIBGwMBIgACEQEDEQH/xAAcAAACAgMBAQAAAAAAAAAAAAAFBgAEAQIDBwj/xABNEAACAgAEAgYECAsFBwQDAAABAgMRAAQSIQUxBhMiQVFhMkJxgQcUI1KRkpPSFRczU1RicqGxwdEkQ4Ky0xY0Y3OUoqOD4eLwRMPx/8QAGgEAAgMBAQAAAAAAAAAAAAAAAAIBAwQFBv/EADwRAAEDAQQGCAQEBQUAAAAAAAEAAhEDBCExQRJRYZGh8AUTInGBscHRMkJS4RRisvEjM3LC0lOSouLy/9oADAMBAAIRAxEAPwD3HExMTAhTExMTAhTExMTAhTExMTAhTExMTAhTExMTAhcswG0nQVDdxYEj3gEH9+BP4RzJJCRZeSmo6ZyCB4kGPY/q2cG8D87wKGU6njGr56ko31kIb9+FIUiM1ynzc5B0xrHQJLSuNO3hoJNczZ0159wR+k2YjCSt8WmyxanmgLHQLokizy2N/wANsGW6MQs+qQPLtVSyO61+wxK++sa5zojlpAw6vQGFN1TNFqHg3VldQ377wrmk4FO1zRiJXbiXSCDLgGWQLq3XmSfMBQSR54zwTjkeajMkV6A7JZFWVq9uY51Ro7YF5T4P8pG5bQzg+pIdS340RuQCau6vFbolnY48xxDLqiwxwzK670KkjWyByA1KTz9buwDSntQh3Vx2ZlN+ITgbmuMqiFzsg9drAvuCj0mJ7gBv3YQuP9IsxnI3jiYwxMCur13NUAoU8ifP2k7rhK1op0RLyoawuwXpUGZV9Whg2klWog0wokGu/cbY64E9FMvCmSgECqkZjRgBv6Sgkk+s18ydycFsXhIpiYmJgQpiYmJgQpiYmJgQpiYmJgQpiYmJgQpiYmJgQpiYmJgQsYziYxeBCziYxeJeBCziYxeJeBCziYl4xeBCo5zNSD0QFpqtgWBB29Q2vtIIxRyvSQ3IJYmXq6YlQWBQ3T1QejpYcu7BzAni/R1J2V9TxyKCA6GjXgfEeWK3B3yqDOSJZbMrIiuhtWAIPiDjpeE+LotnBUfxwpCgpdAIahyBAqvrHHHhnRfNpne1mJDl1UMW1kGVyT2NOpiEWtRNi7UDbVaNfUMAt77+KgOOpO+JhU+D5DFk3WRrKzzqWYn1ZCBuxJ5AbkknnuTeCHGukogAAQvI9iOPkXPiAeSDvdqAHedgbC8NbpE3JkVnzaIVDuq62CrqIGpjyVb5nyGO2POlB+N5WfNSCSYzhVUA6Iw6OmmJdz6TIS7bmu4bY9DvFNmtLLQ0vZhMJnNLTBWmYlCqSe7u8TyAHmTQx5R+FFi4nnZJOsZ5BCY0jYgElFCmwLVfAjcg95w3dKukJ1/F4KaYggDmEJG8j+AVTsDzJ8Fwh8Jpc7mW6yNuxGDO4LAHYERr/eEnsjktKNqpcZrbbG0gQ29wv4x6qymybzgrs2WZ3WTMFmdr6uIMzn2KrMdXmSdI9ZiKqZs0dLqXfY9RG17f8WTYafIaV7rcYu5iEqpZi0CPszubnm9p9RfBFFjuCY4ZdWCnqkXLxjcySDtH9amOx/WkN48ua7qh03GTzzdJ7sFpGEDnnmUd6OdLYcrkwmYljEkZkUQxgkqqMQqDxJXSQTpBsVQwz9HeOLm4euRWVSzqA1WQjFdW3K6usJfAOjUGdy+YBJMgm2zFdokwxnflqG9VQHKvHBP4Nc6BHmstdnK5qaOzta6tQPh3kbeHnj19nc9zGk4QPJZnimG3TpSnTHLM5pY0LuyoqiyzEAAeJJ2GFXjXT9F1pllEzJ6bk1En7T+sfJfpwhcUnmzDdbKsmZYC1JUrCg/UViqn9piLrvwta2U6d0yUopk4r1fgXSWHOB2y7a0RtBeiAWqzpvcgeNV4XgpePJOBdI8/8XMGUyrFjI/y1Kyi9yFKgQijyOory5nDBluBcXkWp83GFYAMFHaAveiiLvXPffltzxuptLmBziBPj5Kom+EyZrpdlI2KvmIwRzF3XtrbBHKZ6OVA8TrIpumRgw257jbC4nwbZOu2rufEuwr2BKFfTgVw7oRmshI7ZOYSI393LYHtYAgFht2hpPiMWFtMjsm/aok5hN3HOOxZSEyzEhQQNhZJPIAd5/ocD+jHTOLPvKIVcLEEtmFWz6jpA8gqm/1vLAbNdAJs7T5/MvY9GKIKFT3spsnxoeFnFjoJwWPKT56CNnYI8Jt6vtRA+qAPHuwrtANuN8+CkSnLGMcszr0Hq9Oru1XXvrfChn34vKxjRIIF3HWq2r3rfa/7B7RikuhWMZpHEDvTpeM48y6I9Hc9luJRfGZmdGjnauudwdOhbKttzfbnzx6ZeGBSkQVnExi8ZxKhYvFPjE5TLzOpAKxyMCdgCFJBJ7hhZ4vls0HMk7yNF4Zd2UJ+uURRI3dZ1vXzQMVZ+IIyDXmZMzGvaICCRQALDSGCPcDmNW177kAjBWtnVOLdBxMXQJnuhRKUYvhCzrE1MRRCgGNB6wW9tV7kb6qojmTQ4jpjnyBpzTHbkerB5+aV3jw8sadMHhM/WxyI6zxq1qwO6jQTW9dnq+dd/ngVk1t7BIBvlXOiaUgbdw276GOeyq5zA+8XZrY2HAXI7L04zlV8YfVy9FRyHPdRtfM+GInTPOekczIoo/NNee6cx/7Gu4HxDLdoBWHedxVgkjeruqG++x8DWOIZSjkNqcUrUdx3FK320kkgeH0MCSMSmgA4I1N06zjaiuaYUapdO3dv2b3vYV4eWrbMdOc7ak5h11bUAvPSCBy7wCe8c6vel+LKAbrpAIq9dla50QTtRNgiqFYrZrLurAk2qMgHM+lsa1WQbY2ASNj77BeYBVUkYhM46bZurOZl3BA5bXyPLyP/AL42/wBsM2I9QzMtiiQSD3b8xXft7vnCgwgKqpDAEkiufMijtzNj+PvkS7lCQbHcGvn32BVAn6TivSOtP3o1/tdnVYasw+53Gq/PnW3/ANGOA6ZZzf8AtUlBGs3vQ2vlWrz2s+3dfzGZ7YVSSrEnWSSqjke0L1NdCxYF774sZyPdBVAEbC96IJra7J9+4sDDCbpOKWRkr/AOKZ5maOORzI8shsMR2zTMd9gouydue94e4YHjbSSZ80wHWSMeS92o+rGPVXmx352cL3QqCWDMZiFqOZdYiX9JYYQl2x2tyxrT3sLOy4bIomIKZfsoSWkzDGyzd5W/Sf8AWPZFbeXD6RtZc7qx8Nx2H7ahiU1MIdxpNEUiR6pc2yhxp9JShDqxP92gZRXee7yVs504nLqkebkUuNnLbVvuVr0iunkLJOwvZn7IsAunKqCCbad7IY97Xzlb2Uvn3Y8pzmX6iQgEE5ef01cKaR9Or0aS0POzW5G4w/RlSdJhxF++68YAXCApcRki/D17fb37WqQOauzZfMvzANklL9vjgrwqWuIZl9abRxVNKmkKKA+Sj257Bd+Xzr3FZfLVv2QFbY0dAN80Vu1I3678+eCuRkC8VmYllJiWnmXXIT2PQQesQTQAFD1e7DV+1p/0nzHPmDcpG1FppQp6wA6uRmzHP2KmxH7PYHkcVnybONbnYH8rmKVV/Yj2A+hT7cF48kQTIQIv+LOQz/4VFIg8r9q42RVvVHE87D++l2UD9UsAAP8AlrWOSKuj8POycOPgnkBJGc400E0wjzM2k9WxosmpigCiJAASTp0ihuD+qCKfR7KzTySRnUNTszw6iLfmWmY2B3bAMTXsxf4vMJOISOXV5ljjRVh7RF67KFtl2IUynlyFWMD+jEaNmisi62MjKIEJ01sSzEkAqToFsdyBsbrHohVIs8C4hoPDwu23eCpxdKaoIV2WMCdkOxAqGM+XMMw8e0fPHWTIoXvMFsxINxGFLKvsQdke2Q74u5qfSerJtgK6jLAsQPBmFaRX/LHtxynVo0AkkiySeqi6ZJD7BWgN+yrnzxwtNxvn34Cf9o8VdKR+PcUzCZmVFkmhTWjBEk0hQwQn0CBZs2Fut99sdhx3Ms1ieTYmvlJAOfiGwJ6WzBZ5Qomp5IVuUt1h/JsWbYsLrbbYEAL3Ct8fjUqGba75ntEbdlfSPKr/AIb49Q0F9JkCIAwGwX96paQCUcPGpmi1GaYs1kDrH58u5u4D+PlfF+NzVfXT2tD8o4uvfz3H/wB3xyiyU0oGiIogGzSnQed2F7T+HMC6GKmT4dJPnDCMwqKikuzrpWlYqdG5LjtCt99zQGEBbBl2F55CsLoyV5ePzjU3XzbD1pGrewe/l2tj416WKnCeIZppJOpfMTuxUkJqYXpq2cGgV0gDUTsO/fDrwvohAo1RxSZyStpJuzED4hTzF+Ab2458EzJ+NZvrZ+rbriBDl01FtKKurdGOkbAbCiWxiNvaQ7qxMDPwyEnfCL0OTg/EnIO8YAH5Sd3I90bDfljjPkpkNTcR0j5qO1m+e16sN8yoxr4tmJyO+Z9I+h3/AIJjTrZUBCLlMsDzAGo++wgP78Yhb6p1Dd6lx4J4heajNOkpR8w8jEO1632CyBKstqF0G7t8EzxWSjcz6e1dyEKQCefNTtvZXw5iiBudkeTiEgQiaQEgMtKgJlc6iQSEX0TVsfI3hu4N0OXaSRllK18o20EdfMB3lIPex034HbHUtFdlNodUOIw551JWFbdCeM5mIqI1VUzM8S9bNqBK2QRDFdk0eewHhtePYxjz6PKUyOgupYC88npMBMnZQbaU7uQXwB549BGN/Rdp/EUidRjy59sFmrRpXLFYo8bQnLTAczFJXt0HF/FDj3+6z1+al/yHHUVK+es7mzH1Z3Laq1E2QDtZBPLV2t+8D5pxbjXRr9JRH6rMLG/Owbu/bR78V87HcOs7lqNny7RNXW4Q89qB7t8MvRrhInEU0qa2dbjgU80uuslY+hGSCa5tvQ5qfP1qradPScteap8D6JyZoCWZjDlgLLFqLAVdEn0dufLYDeqxtxrhccE9wxssEi9hmpQZEoMRrINEaWBoWddCsP7rZ7QE0iVSDsxREcrJ2seJtvALha6XcHbOZabSzTyIGcSatEMZUElIx67FbS9+e7LyxyKNudUrAvMNwjITn9zGoAqTclH44rLyA1E8wDXMX3E3fImtwTd4p8Va4zq3a7Grbcqe8c6J1CuZF+eMHiQaOIIpZ5VUoqUWY3fL1aO9nyxZ/BEspkcqsjxI5Y6qhgAFk6j6Umz7jy7rI7l1My65IXXLhkVmMgjMTFmr5MKLKkAgtzrZgav3Xth04b0BRV63iDIqDlCrEKL+e+xdj80fvxc6HRf2YSQ9gMoMubnFu5oX1amhoBtQzEDbkw3waiRNQeKNszJ3TSmgPNXYbDyiQjHDtlueXFjOzFxjHebm/q8lLRclrpplUkTLNHEUiQtGCV6sU66hpXmFBiuyB/EhU4VDrPXkjvEZNAKoJRpKHK2DIo8r2x6D01yshybySyqvVlHVE7ILKw5u9sxosBWnnyOEXhJrWootr60CqVQ6j5Rz3kEMBfKjXO8aLDU0rNccCR64nvvyUnFMHAWRMw+sSJHImXZYiSzzyNqXURqJ0jQ3YNAczpAw2Z0jYT9rbsZWPtXXLXy1DlzpB588JfBw3xtHViLy76sxMBSIktsYARXotpvkLJs8i6ZSQkN8WTY7tPJfb81vtSe00vhYxzbcIeHbB4ZY5fqOwIasZnWU1Zhlij5dWrUK8GfYsf1Uoe3HnfSqAddPpjKAIsiAoFsaK2XYqtxu1nclVFVzd0zsfWWmrNzja0AbSfDX+Ti9mq8LPTAyfGQJOqQtFWhW1EBWb8ox00fldqFe3F3R006sYXd2o4Y5YlM5c0lZmLEsC1GrDSkNvvXYj5930jBDhz9XxJuUOrLgUoMrt+S2oA9s8z6VAe/Afg2+XiALHsJaxjQoIFEMw5mxvv7sFOGl4+I18jllOXNnY7XHVDZdRIHP6MaqzR227HenOBUjCU1R5SRjqWMKR/e5htbD9mNTS+9l9mOMjQMakkkzbg7ogLqD5rH8mv8AiONxAj8xLmjz+UPY9y1oHvXHaeWVU7ckGVQcuRIH+IhB7gccKTPI93cAidSSuJ6zn8wvVOgaPL1EpUWAHFu6mkHkCTgJ0aiqZ07TfK0YoSfFR8pKSDRGyjUPWJwUzIEuezGh2zFqllm0qQFQgsFAJW2YBRtgfwFflWDPYEzAQwWATSAmwR2QDVWKO/hj0rLqUH6W69W/yO1Vj3XoTt1Y6sssA7svlhqkPtZVJHmVUft9+Oa5N0VnVIsqvNpZTrf2tTf5pfdi06PGnOHJRd57LOfeajDe0PivBloWYMsEuZbuln5X4r11UP8Alx1jz7XXTz4kwN5crJXl3SIdZm5dM/Wr1sAEiqC7fkwSoA0KoOw5352STfD+FJD2kRYyeckh1ufabofW92K3SCYtPPqZQ3xxLWPtHsug3YgHbu5cjtghElEGgD4uS7e4d2PSPeeqaNnoO7yhKwXrsIdfzpP1pDpQedAAH6vvxxSauJQESQi0ZNWjUqGpGAC6t3+T2o+WLiwMxHZ1Hxk3r2Iv86xzZ2HEsqVdDIpCgclXWs60QCTe993LlvjK0zpD8rvJM4ZppbIdYDqXMZkn863VR+5KX96N7cAehGXkHxmQdRllaaRdxrawFJUMWVdC1ttvuSBWD+czKBGM+aPZG/VHTXmNG9jlZrC98H+XTqXZcu00mtrlbTpFgdlXkY77drSD3XeOYwn8PUnYNnGG8EFMrdSfSmaQnmEGrf8AZRWrHCaCOwI8rK/Pcx6f3yste4YJFs0eSwIPAs7/ALlCjHL4tNfymZCeOhUH+YWPfeMLXxnx/wAR6pueZXmGVj/teaJXSBJyb0BVt262Zu3sL33OPSYCzkFFMpHKWXsov/LQC69g/wAWPNuCR6nkK3IzSykFiNOm1GoaR2mJ2Jruod+PRJpVYlZJHzLDnFAKQeTUa+u/ux1uk5LmjUPQc3kDXKGAQuPE5E9eVp5Q8ZAQWqHrF3peyvtJvHo+POc/LIqIrGHKqXjCxCmd7kUV3KP8IPtx6LjtdAfyHd/oNQjdKz1/iWcD+PSacrOwFkRSmvYhOCGKHHP91n7/AJKT/IcehWdeR9FeFLLD1paMtpJLOoaPLLy3DUHm7N77CgT3Xt0QzgieTLIGZWcsmkES5gEWru1DRCEFltvTUDnTC+CZk5bMBWYJGWGqzcYukWYqaunA2Nc1O2nclxNCmeQqJ0WdQr/KfLT9rbvBjViUX1aUMAvdjyNVhLnMcZDhI2Rz63G9aZTckWs6Cqysv9zHtDFtydvWb2gnwUY2lp9iDmCvKNKSFSO4knSxBHeWI+aMaZeQMoRV1gbdTFSxJ4h5OTtd2Bf7PfjaTMlqXrGatuqyg2Hk0vq/THjhEGef38u8pklHgYhmzKnSkrEklLIRZRrVE1D0FZmAUDtFSTQoAl0ayerLmExxytCSOrYFIhRsTTk3qkK6W0UdI7h6WNuN8OaOdJRCkKSK0Z7ep2ZbcM7VQ7PWD0mJ/hpkjblDA2YEiWsWoKmpOZbWQNw0e5B9HYY6z6hqUtKdRyyuOffmiLlY+D+TVl1WmzDxEpqahFGFZlAjsGzpXUSFLdoWRywyZzPhDU2YVCf7uO9R/wAzn/CowqdEXr4xBIz3HPJWWy4NKCQ2pmWuySxA1MB2TW/Joh1RC1igyynmzsLPLnp2J9rnHOtjR17ic8MM9U+g8TipZgqedgEsbrFk3dpEZOsnpPSBG5kuTvJoLjz3KFi0ZZQVeIUNR0g1rBe9jtqNcsekDi8ZP+8PKR6uXQkbV+aVj9LY80zTlCVAASGVq6wMCEWVgLB3B6sjwO3PHQ6N0iHNI1a9oz8MAEOuRiIscxlmoTflQFlASBKAfVqq2IK6t+VChdHDcWE4tic0D3L8nl/p3MvL/iDyGEfPFD8WLa8yqzUYglRsTuF1nsKCVFruSBuTyw/ZjNUo+M5iGLb0ImF+wM3aI9ijFNsBGgRjf57L90bSVAEkrMkPZCyuEQcoorjWvDbtt7tI8sKfTSNI0h6qAKnyikhdIOrQ3NdyajIs3zwzRZlBXUZeVz84oVB/xzaf3DAjpxJO0MTSxoidYB2HZ3to3FilVRtew1d3MYosZc2u2ducZHJM4CEtcIzwaLR1jkqzrojXcfKFt23rZgeYxf4e5XiUVQ9WeqYBs07ECx6e5PaJBAA8TvgXwbMBTKpkIGtGVIx8+NTzA8qNULvBPJRg8Ti0QySGmaswzAA6H7VsrCqHZCg9/mcdesBL7vlJ2XidigTCcTmA2zZp2/VgTSPYDRJ+nGMsiBtUeTdn+fIBq+swavpGO0zSoty5iDLL+ooH/fMdP/Zge0+Wk5yZnNfsmVl+iIJHW2PPtEi7DZPoGjiVOilbixaTiMwkh1Mdigk7IHVQkaj38jyB37u/FDgEGiZwZaIzGkrGpZzWnYE2a2ugosjfwx3kRGzkipl2CmbSIzSUeoPpjVW+m+1Z57E416MQlMw20eXRZnt2cNpAA7KBjW+ldzXvoDHo/hox+QeXeeA3pAL16Hl8k2rWkIU/ncw2p/cq3X1l9mOWckivTLmJZWP93Ff+SEFq82OOHxmB+6bNnxolb39ZtMYG55GsZl4i8KbDLZNP1iGP0DQl/wCJsed0HF3IPGXbgrIXnmcVA7qiuo+On5JVAKgSmgxHJvAFh/PB6ONl+ZF7e037jX72wIzc6tQEryg5tvRUKN5WNjSoFnnz9bB6BCOSAe02f3X/ABx36xuA54+yhmC5hQefWS+R2XbyGlfpvFHiUR+OZf5JCFaDsdmqbMFN+7cvXL3eBNyb7UoQeQUfve/4YA8RzKtnKDlxqyg9Mgmpg2lWUALuVN7VRwlCS6dh9tgQ/Beh8WmeLLS0MvCererbYHSe4IAdu7Cx0Pz2mIrJnEUAvUSFVq3I1MzAtZ07KK2JPfi9xjgwjys5+KZZCY2FyytI57JGxZD2u8Ux3xS6JzSJGI/jeWy4t2ESxqzgNI27MxChrBoUdgMc6mxos7ovvx8Nmlzmpnnf3IxJIrns9fL3bHMsPfVJiDKNzGVZgOerQBQ8pHv92LYzgUdvOux8dEX7gsRxU4vxFFy0rDMZhiI3IIUiqQkWViUAbYobpEgNGz5vZqmUhdC4OtRRpaQu16AdK7k1rba9q23od2+PQ89M0YVHlSBe6LLjtey6v6qD24T+g+SJiiHyrhRQSMhBtd2wIs357AC99g6r8gK+QyoPh23P01v9bGvpF4NeMYy5n9PipYbgquRyfysZTLsoaWLVLL6RqRTyYlzy5msekjHn2QzMc2YhQNJMRICSwAUaVZr9XfYdnn5Y9Ax6HoQO6gl2vbqGv7LNXPaWcU+MD+zzf8uT/KcXMVOLH+zzf8t/8px21QvBps0j6UJq9u0V3sAEej+qu+9Vi+j/ABnJnc646EvVxlpJKXeaWU7qpjdjXiCAdtqOYLNCzAhU7NAADVpB2PfXZ2AJ5d+xNrI5rq21MZVgcaJRG2gsLIQ7j0VZiGOodmXv0knzr2yLsRh7ePmtJTXwjOLJGqt8swA/s8K6YohW0b7hSRW4djvyXlZSd5AoMsqZaMcglX7Nbivcq4VuBZ1oi2XkkeDQx0wooeRyfSJZQ9bjUdP5wEtuBhiy8RHajy9N+cmfte89t/dYx5+0UtB+zLk3bge8q1vPOKD8ejjMRlhgmmeNlk69+5VPbKtKQSOr17ItcsD8wAGR2XUEkWwz6dSv8mQSOS9sMRy7PI4Y585ZqXORKCKZI1QnfmLYsxFWPRGFTJ08IVqFhomJBLErcbNRoncN4412cnQvy78Du1ZIOpWuA5jqc9mcuWWFW0MsGVuSzp0HthbWgoJ2Xc8xhojyilgy5RnYevMwJHs1l2/cMJPBuIImdj0ugMsBVosnEA2sMG0upB0tesltvR5rhufLF/8A8aSQ+M+YofVVnHL9XFVsZDwTdIGzC7MjVrKRmHPPBEJ8+6Cnky8IrkzWR7iyjHnvFMqsuYzJ1pImu3kUUoDxA3sSAA1gnfxo1WHiPJTqOxHlYPMI719AjGFTjkcgzjFnWRmSG3WNQBZdQBbEqRoJsG68axPR+ix7g0iY9Rs/uTPBzQjifEkOUi15lnawTEoASxatuo5jcbMee1bY9DyCSAAwZSOEEbGR+0B3Wsasbqti48MIHFmk+Kyo+aRCkgAiaPVYcJN+UO4Nv4DZT7cNfAoxNlonaKeXUi75iWg3ZHaCXWkm67PLF1uYOrB2njePpB4pWYojnMzp/L54R/qxBEP0trk/hgB0m6jq0ZFmdusQdZIJWFFWsapSOf6tHwIwzRwtELAgy4/VX6e0dA8N6OAfSfMI0agZjrWEsfyYdSCCd7C3XZ1b3tjDZD/FbE45XDxgeqsfgl3hryHMM3ycWqONi8g3JR3UnbSHYWFLWLoX347NmtXEYQZWn2AqHsMRol7AIKAAc27X+LHLK5fVnFPVRE1Ktycgw6ti3one9R2r0m3xYzOdviUN5hJRYTTlhR2WUaFpydtQsijR7qx2Knxn+k+2MTlrCQFNyZcx9pcvlsv+vKwZq89I9n95jjLxEyGhmppfLKw7ezrO0AP8eO0GT3tMsg79crWdu/YOfpIxzzfElFCXOpHyGmIJq9g1mRvoAxwh2jrO/wDyPEJ4PPISLmQvWN+Xv401jrKc9pk3cE77USHHhuCMXuhnDnM0pjhgBRmtpSX03QrYWSPHULwKmAKxvrkYM+vn2gWkDfSRz5b9wrdg6LZAF8yPixlIl2MrbLz2IYsS2wN6SeW+O/anaNI90cY1hVMF6YppQ20uaklP5vLrpH0x6n+lxjrlcsV3hyqRn85MRq9prVIfewxyfOkHQZootvQhTrG9w3r6mMCLUR8hLKfnZlwi+3SSdv8A08cCDEZbh/aPNWpJz2ZL9WxkBJzTMQi+M7na7vBrqLHJm/aav3Lt+7AIzfJZW3X8pG1IOVm9ue+9cueD4S/Vc/tMR+68dmtdHeeclDVvDlypG0a+df8A8wvcVTXPM9mQKY1OkgXpEZqwRtbFbB292GWOEHmkY82F/wA8Lufh1xyvYIJmI07DZmKn2EKq+Voe/E2U9sk93H7KHDJMHSDJFcvL/ZMsgIpiXDSDcCwSBbb89ROMdD+I6YNETZSMgBmCq7bvZGtlKqZKqxZI2xOk+SC5ZictAN0rW5drMg9EshHKxd8icXOBQtHl40LZWMqiWEW/UFFrK9o8ztjA5zTZjP1c5uTwZEBWMzxSQ/8A5ca+yK/4uThf6VcUY5OZPjMblkK0IiCQSAd9ZC7NzrDK8+3+9RL+ysf82OFXp9nf7LoGZ60uyjQI49wLNmgCe0F5H6cRYwDVaIGOr/r6qXkxz7q10UhDRKT1840KAIrSMUK0hrUGtwTZ37hWDiIUvRBlYfORwze8Itn62KnDuFBYkDRzvpUV1kpUbDbshgvLyxaGVjUbRZdK+doavfZxVXeHvMc7j6JhgrvR7NtJnIh8ZSUKsjdXGmlVpQt6iWJ9MiicPmE7oc2rMTnUh0RxKNC6QC5diPPZU39mHHHsOi6YZZm7b9XoFgqmXFTFXiigwSg3RRxtz9E8sWsVeJfkZN67D7/4TjpqteKCyGaqDeimwUMoBv5tDsknkBVCyK2l4QH3eiGNEIANmB2BO9UCun9U947W2YgVEs6Vj7ndhQF2pv0wfWoXuTt3Y6JOkqlkkUkBhStdKEFDT6VWAN/Idwx5y/ELYqHDD1UkYM6Qc4pWi0q9JpW31BgNd5dyw8+VHDN8eyI9JzO3i5kmPt7VqPaAMKnGpIXMqgJ1qDVemm0qmplBoA6UbUQCeX034c4jwI4YhSoc78rXc2RYrtCxQHIaqJxVXs/WQ8kjuuUNMXIy/TaCMqqQyDVrCHQsS2gtt2IqhXd7LwKyUrMZSRoDSyMoSmNOxfc0RsWIwF4nxeEMro6llmiktRqJ9R+2TuNLihvupN74acm6zhjG8jhWKkgJVjuB79u8EjFD6DaDZDTfiTP7ZpmmSgGdz7LNEvXvHonbSFiJk0TAMWRtw1lnAGnbuvDgsQcAFM6979uQr7iBIv8ADCx0tR4wH/tCoAhLKVKhkZgC9jsmpOyR3g4vQcZhbknEJO0V36xu0DRB7dar7vHuwtWm6oxrmA+H2jPaoEA3o1+DFv8A3MtXe0qn37scCOK5fq56SFYtcIGlWUavlWFkadNgsCLvl3cx1TiUJ2GWmNi6YSXXM7EkVim6RSz9mBkHVNuF9YOD3jnR8O7CWem9r5cDF+P/AKKZwuy58FSmnkUZhTI0XWwhwDHr1GJjYvtH0GG4qq57YN9GHPxSEEZqUqunZtC9litL20BUVXfywN6RI0cfWCRkHaV1Olm0yxmOq5khmW9hsOZ0jHTo3nD1GnXmDpeQaYo9hblvS07+l44utLJpSNY4CMhOrNK3FMyQm7XLRKfnOwJ/7FY/92KXSFphChZ4goliJUI/c42suNvHs41JvfqZ3/bkA/cXofRgdxQr8mvVQoTIm/Wa32s8gLrxOr+h59CnNRvf3+ZJVjsOfZU8vlj1sBMaTOXK07UO1FIfBuzag+jvQ5G75cSzTrxCEO8Mekqo+LAu6grINIDKe2brddhpNY7cRjDCK4xIOui7BbSd3CEPdBlIYDkeankTdfikmjOQi4cuAUHyIDFLWUVQWtZ5cu9cdU3umPlI5x16lWM+cuc0yjJiTnBPL4HMSkDv9TUf8uN5maEGny+V2JpEttvC6v6Djizhhumal/aJjB8qBQV7RjlnppEy0xSGKBRG99qzyI5RqBftbHKAJIB53k/pVmXPPFKkqacsrd5ijOu7IZUJNDkCSV7u4d94OcD0mfNDq55vlLANqNy+76ios+Y5Y45+FxCUZCzBLUKKJFaKAshaJojc3sN8acN4xKs+ZKovakFktuD2/Ijcht6PdjsVmGox2j5xmPFVNuN6b4BKFpVhgHgLf9y6Fv3nHHPZRQhM8zuCDSlurQ7ctEenV7CWwFzPFZQO26g2drkY0BZI0GNTtvVdx76wq8U4vmIkJkMuprGtKQVv6OkhnU+kp1keINUcNHo+o50yB3Y7zfxTuqADBdspNLJlYnjicxwvESQoFaFBZgl6mFNYIJvfYbWbTi0RIXXZN+kQnI8jqrS2x7LUdjtsaRcvxaOOykjXuAWZweZJFn2LyPecGMx0uywRRLHJmA19pyQtjvUHn7a8N8dOrZnE3NOeF3n7hZBatQKbm0qNQELFQWALhrI3AABO/d78CM1PHFl3WSaIt1RXSHUkkjTQAYknUX5b+j2aGF5eJcPSRteW3JAC6NVDvJ7Wki62G/jyxdj6V5cDTFknN/8ADWvDervbbbz8cKyg5mDScDkPUoNd03NRTjfHstLl9CM5l2LWSD2UZm5EWNvDFuLpxw6FKjQUOdKn0kliSfM74SzmDI7v8X6o6ZK202WBUKBQHreXI4rkux2gjB8DIv79xifwNMtDHTGMaSu62pAIYvSMv03jkXVFl5HU9+mhyJ5hSOSsfccAekXEpc28arD1KLalma7YkbAAKa23NYWssJl3RUQnwY7+Z02rd/MYJQ5lkKEiyGVjbMLIrvZTV1yuhsAoreGWOlRdpMF+V594VjS54giE2RdaSbaPvoBGY1V3ZlAPhdV7gxFH4/NRIlj1DcgRqNuVgMb57URY28dgWZ4zJ2iCFJ1b6q2Memh8ou123Lme8Y0m6QOIyOsj7ILABb3HKxRU2RvfniRZrsBu+yaAMV6l0C4S7NI5nmUa0kKKI0VtqpqjBKgLWxF78jj0LCN8GuX0dcpFELFZqrNvuR3Heq8sPOOxZP5Q8fNZKnxKYAdL+FZiaJTlsycu0ZLns6g4CnsN4Dv5EeRwfxyzPoN7D/DGkqtfN2flkizAkmHbLKyncKQq+grR1S2V1BdJBrlZxTzMilElHbYOir8oRpOiTXRQ6helDd7Hx3w39N8pH1aNqAksKjbR3qcXGKc21sH3B9AknfCa/aWPrDpKvKtAgHUKJJUmwSZKoj1T7uZSIcGuj9ti1NLmhzSbsp1rlm4VkBLzSjZR22LcgBsdNbchqawK3xYg4A/Y6uSOdENr2qK76ttmAN70dvLHGLJsTRsCufIg0COW173sNqxvBwxo2ZtKvftFb8xoII9goYvqaGDHRsMedyyOp1XDSRDiHEHeIxZjrVFMV1dQRddzjS3rV78WuGjLrGnaiU6QGEkTjeq1WHCE78/IeWKCR6wFaXTs20m5FCxpLi96A2a/Hz0/AbWTGwYb0yAiyR4it/L+VE1dSC2C6L8sEzWOIib+/wB0R4tmMscvIFkyjEqaIVg+ob7XK3a7qqt/o6xdJH+LipMslJYSMrqJIIIbWQFkrTyG5UXdaSAOSkPNXIu7PbFVvu4I5kY5xcI1kgdWlVu5C7+yIHbzIrC9QwNvfPPcnY18w0k+Hsnzo0sTu7RzmaR1VjTOVVSaAJYLclhroJR20gb4Y04WXRtOkseRoA0eya7q3B+qMIHBuknVurTyZptAvQscaoX00W9Ma1GkVddx7qLZwvpdFNIkUME0jNpBGlQArHdnOs7aSdgNyBXLGOtSdpSOfJXA61txbh3WxTREbtGwBonSVqg17ijy58x5YC9EusMGYlAfREhlssBGG6ksNXee0BYHdzw+5NtbsygDq5ZIZAt2Skh0g2SSxjMd3zJOEzpVxJ9UuX67TCXMaxJGqoEFobKqXJ1BxeoEijixtJrQW1MARzwTMY6qYZzzKPQdGZpYo5NER1ojbySMLZQeyGaq32BOBGYyyiSAal1NMo0qgW6V2IsAk8h34sdCeDwr10qqfkokMZclirSsw1jUTpNIOVEAnxwXyvC0RaWNd6uhV+TH0ibqtzZ33xlq02Bwe0m+TF3IUvY5jiw5IBxrKdYhqKSTSU7CLqJIdWo2OXZ33O17YEZ3X8YhdIUhZZYlQUOTJNz00d/Z3DDoIKa7vnZPkDV8xtd39GFvOZ8PUzB9CyowK7FuolkDdWGO45tXILzIsAzTBN0cn9kDFWSMwxGqbqw3LSo/zaVPhvvjjmej/W6VmlmawC3bNAd9DfuI3238LwfSKVo21gBiFuIHsximIjBI7cmwDOa32AVRRUuK9MSI1UxSQyEjsOoBEYtSV1AbgjY1Roi/CW0S10MAu1cyo0pF63TjKQKgdZohHdF6Nj0dSlSWOqgLG+xFg4UeIcZAzEhikkSOQkjdkBAdq1d4OxoE414z0jkmGgKxiVibsk89usNb6dRHIc7N3gQsgJjBRiTXZ52NcmrvFncbVvvjo0aOjLiMVS54NwVibM6/ykimgSCWY7Hs3R9p2vn9OMMgCH5QBVC8quiKA7JJJIPf5YsrkJACTkpCADyU87oC6O1WfcccZY6JD5ZgLC2V0++2XuA/hiwOGXoiGqr1MRh1aidJO2wYlv1Tz9oxvCkRY0SerokMBXPcCwbvwruwQyEYNFcuaNrqDLaAiutbbs0CxBP04IcOy7oUlRzQYrGVN6zppzpkVjpUMRzYWwqgQcDqkKwAASbtfuqoytGyRsBZC7WaoUrp2u/TRoWboXjJyPV6/lEKhnDsAaXQBY0kN4g1vucEp8vqIIUxkxJbIAE3ZRpCgAA9+1A0NsbSzN6VU/ytIWRbO2/IAE34YzmoTH2VD6wDv4ccVVXh9OFvckgFUSuyoa2IRa9IAY7RZMkek6/k7NEDt0TpNiyNxyx1im3rUDbdu5PRGheVVqOqxv4Y1hkXqxZQr8jpoMTsRq1Xtz7h7MUlzgl62ocSThkFw+I3V9YbVLVnAKhnYEkmxQAuvPGIsgg7lI1CmLi2ILdkgclpQLx01Lt2t6jBkEajVUjggAkAE2o92MpMo1bsNya2HVj5TtCrIvc3XdhpPM883pZccfZVZ1VY5NouzGdYAZt+qNaDvXaPM+GHPhvCljy0TAKDpSgUHzQCzVvz5ed3hQ4g1xPQcnq6W2JBUoi21Cix1DnXM7bY9LgUChRsAABdjsoW/RJvs4qrEhoV9nGJ7ke6Ck3Pa0bQ3vvz8fZzs3ucN2FzoktGTarCmtrG7c6AB2ruGGPHUsX8kePmlq/EVMaS+ifYcb41fkfZjYq0hZngsUpLOl7abN3o3vmfFia8NuWPPel3wYSIWly+p03LIO0y7D0fWaPb0RbL4MMev6BWM9WMeepVnUzIWpzA5fNceYljrci6q+8DYV6rd2+L+W48eTAHxPL+oP7seycf6EQZkNt1bsbJAtWPeXTkT+uKbzNVjybpL0MkyjW9IpPYthTeSmgbrucL5XjosdSr3ZqialLArqnGYiKYlf2ht9IsY7x5aNhqjNecbnu/ZNYBZngksSBmjkHMtaMukhqo7czYNHcDfkRjXJ5RpHHVxu7kEjQpLELdkaBZqjeA2WPhJT/i5+NoKYmklArXr85ASfZqBsjyN4nxtyKaME0AShUBqO1qQACPf4gXgSZZUfQ2sN8xwdW4sbMNXLFn40yhTJGwDeiaZQ1c9OrY+49+KjSqDKVPWUH4yOfFXWz0eoExOvO+xyO1HY0Qd7G55b9+L/Bs/CGYq1yCN9LHWpDOOrBTc+iXB3o7WPIRHxBD3ke3/wBsGuHyJITuANOkhASwGmi2km33Grs7g+qwHZogjIq4BsyHXauSs9FGjOdjcx38qSrSc9RRlW5DZL6nU6i13XLGJlVnDdkkMWYlbvcmgfDtMcWBw9CFaLMglhJqddOgZmPRNHoLVsULkAtuVG+Kc6jtAqupnkY7D1gtIL3UK2sgCuYPPA9p0e0VtZWYKhcwTdGQzJVnO8RePLTvl5WiCCCwm1rcqaT+qDXLywycB4fl4NcnxkSSOq6neZWsC/MbdptzZ3omtioZfKKMtFqLN1sEfWKxJ1N2G1A8wUddRU2CCwGnYGswyuWsuEWQFQqo0bSJe5bS2rQwBFErYPIA7ierECnJu91lrOL3uqa8vAJ76Q8YjhUoKeQLqZeSooGr5Uj5wG0Y7TAn0QdWAPCcuC8KEF2dgXLtWrQGnK2dkQlKobCzzOFjM5kaComQAuBdO+zU7u5jBJq6Lblje2GJpJMrJHJMqMI3DsFdbKFWVxTaXB0OxFr4DChmiWjKd60M6trHQe1HuuHSzpTm0zA6l1jGg61FTb2SGNxitQ5bnb34R5kzEs2uVZZNfpsyMeQ9nojbsjbB3iuQh15gqL0ySEMCdxq1AgE8ipGOL5CEFG09g7bk12vRPPGhjmMEAcFz3UnuM5auHBCpjndGgxMo2OnSQL5kgE70d/Dc4HmaUFtVkDbcX33yO3PfDIOGxiQjQKYWOexA3H898Wo8lH8wfvw/X02i5qltmc7UgS9JswKAkcDSdhWx7h2RVctvbi3w3pRmQ2lppVsFmIdUOpRQ0l1I5k+iL8O4YuJkFMci12lZqO9/OH7tsdjl1CJIFA5aqvk2xFiu+voxW51I3aKkUnC89/vuWsGVjkYyu0ju50lWDS6lqg7nRQ0i9lFEle4GyEoiOnUJG08iTXPnWoirHkMVJ8tEN2Ubd9n+ZxyGWjraNd++sZzffJWh9m0riSO4x6LLrGAtlPQQaTpvUCCzagSeQIxxeSEA24N69wKYaqoClqhWxPicbusQ5rGPoxyM0I5AH2Jf8sOPFJ+HptxI8Sfso/FoQQRdqbFDmdIXtdoXsB77Pfjj+HFX0Ua6QE2AaTl6pxu+bUeo1eYUfzxVl4pXJV95/kB/PFgYTlxSltFuBG4nzlQcbIoLGAByBLeN8l0i73vHJuNN4KO+6bz+cx8T9Jxo/F23rSPd/Mn99Yefg26KJP8A2vM6ZKI6qIkMB/xZF899KkdxauVWODWN0nBJpgmG+QCs9FuiKZnJpLmC3y2ohRpVdGrSpOlQxJCk+lyIw7/F97Cja6HMaTsRfidz9HKqwQFeA8sbgjuxy3v0zKtk5qx0ejov7F/i17fv9/lg1gdwn1vd/PBHHcsX8kePmslT4ipitn2qKQ7ikY2P2TizirxMfIy/sP8A5TjWMVWvn5Ok8zkXmp02G5lY93l/DTi6On2aXYZoty7RjT+cSk37cKKrsPYP4YsZTItJq0mMaSAdc0UfMXsJHUnbvAx2a9GyMbpVWtA7gszXPOBKY8100zD6bzT7EHsgRA13ko4J+jFPKcekQymOYXMtOWsubGkkPINYPseh3DFEcDk8YP8Aqst/q4weCSfOy/8A1WW/1cZ22jo9vwlg3eyYiocZRn/arM9msy0SpelY/k1AIrTpCkMKArUTR3xnhfTTMZdgUnZ6PJ3dhWwqmOljtzO/gcBfwM/zsv8A9Vlv9TGRwh/nZf8A6rL/AOpiTarAcXNUaNTam/PfCrnGqmgT9lbO3mWagcDs78IGal9OZTsQV6uNlIJB9FkPgO/uwCHCn+fl/wDqoPv42bhjn18t/wBTl/5NiBaujx8zVBFTausudikvXDECdy0fWx7m9wocpV76QgHhV4x1sK7xrpbmGV5NvZqFnvPdzruwOSMkWNHf/eJ3GvHyxucu36n2iYhz7AcSOKWXKxmYWzMsznqVEhWQjr+qHWBaLKrFRqJLGmv0jV46SzT9srmJzqK6rlSS6qrcEGgCe/ffwOKgy7+CfaLjIyz36l+PWL/LGV1OwuM9Zz4hXi0OAiAr3DXzRNLHHJSjYgnsrZJpJASO2bon0Ry3xT/BZd2nlbrGbtbClFVdBWAqgB5bYnxeS7Gm+e0g5+Ow542kglbdqb2yX/EYrNGx/wCrzuTC0kfKuceTkaSvi4YAaqYMoNVQJZuR50N2quRxbzGUdX1N8XUkUIwHrc+lQWr7tsVTk2tQQg1MFsuAAT3kkbDFxeDNX5XLfbj+S4kU7APiqKDWquMhZijNtqkjHWAD8lOQKGm9h4Huvljg2UdohD1kIAFaist9nceqSLoDl34sfgV6rrctXh1+30aMT8BN+cy323/wwaPRo+fncjrKyrDr2ABaFStEGjvXPcA3fsHPFiHKsW1STCL1doGavHby8rJ8NsQ8Bb87l/tW/lHjX8At+dy32j/6OAN6N+rncpNSsc1dl4QgLN+Eo9JAqsu+okbdpdPZ+k45pw2Lqgv4QPhpEEh2G/pdnc/R54rjgLfncv8AXl/0ccpOESB1RSkhZWb5PrWoKVBv5G/XHd4+VyB0d9XO5KX1OSuz8MRjQzLaa9KRXA2HIhGkI3scu7GJOA5cc83qP6kMrL37W5U3yvagDzPLGo4BmPzTfUn/ANDGx6O5k/3TH/BmD/8AowaXRw+fncl0nnkrfJcPylgSTzV6xWJR3d3yjmro8r289u+a4LlNR6vPtp0+tl3sGv1Wrn4gf1q/7M5n8032eY/0MQdGcz3RP9lmP9DAa3R31+fsjtaldHRjh+r/AH2VkrtHqlWv+4km65LjWHoxlVoiVJhpFjrJVJa9+ysIKLXiTfccVT0ZzR/un+yzH+hjB6K5n8y/2OY/0cAtHRw+fz9lPa1ea6ZronlWYVmASzALGglI3I7Op0HKzZBOw8cMXCuHnIfJw5xEjdixViBvQBLOUUjZaHaB51vhVy/R9m1amVCrMpVoswTt3nTCed8jvjsvRn/ix/Y5r/RxJtdgFxP/ABJ9FPa5Kas/0tkEuk5iBQOYUzSqb3stdcqFBqHtxYj6WO2lxnUC7BkMZ7jRug78t9Wq+XtwlZvghSN361TpVmoRZgXQJq2iAHLmdsDhjTZ22S0A9UJjG6PMKZdrXunQbiyzS5kLmWzKr1dEoEVbL7KLLHlzbc0OfPDjjyr4EW7eb9kP8ZMeq4z16YpvLW4JgZUxW4l+Rk/Yf/KcWcV88hMTgCyVYAeZBxUMVK+XI+Q9g/hghmOFvBFFMspAzAJ0qSK0UPf6VHwIIxdj6A5+h/ZJuQ7h4e3Gw6AZ/wDRJfoX+uPQVBTqXOgjUYKxQg4zsn52T65xBnJPzsn2jf1wa/F/n/0SX/t+9jK/B7n/ANEk/wCz72Kuosv0t3BEIL8dk/Oy/aN/XGfjcn52X7R/64OD4POIfosn0p97Gw+DriH6K/1o/v4Opsv0s3BRBQEZyT87L9o/9cW+HB5C95iRCkbOLkk7Wn1b1bbWb8sFB8HHEP0V/rR/fxt+LbiH6K31o/v4g0rLFwZuCIOpb5zhc2Vhas/NpjcoFWSVdymsDSstKSxG3zTqvuwF/DeY/Ssz9vL9/BcfBpxD9Fb68X38bfi14h+jN9eL7+EbQsg+IMPg1PpPylBvw1mP0nM/9RL9/EPG8x+k5j7eX7+DI+DXiH6M314vv42/FpxD9GP14vv4bqbH9LNzUaVTWUE/DOY/Scx9vL9/GBxif9IzH28v38HPxZ8Q/Rj9pF9/E/FlxD9HP2kX38HVWP6WbgjSqayuScJeaFGkzsqgp1umSRyAVYgEnrj2e+61C17I1XgfxfJ9TIUWeR659txVqrAbSMNQtgQDtp89io+DDiH6N/5IvvY2HwY8Q/R//JH97CtpWYH5Y7gg6RyKWusPz5PtJPvYnWH58n2kn3sM/wCLLiH6P/5I/vYz+LHiH5j/AMkf3sWaNl1N4KIKVWY/Of7R/vY13+c/13+9hs/FdxD8wPtI/vYn4reIfmR9pH97BFm/LwUwUpH9pvrv97DJH0ah138bZSAorrFB7aK5S+trUWGkH0RpOojbFn8VvEPzK/ap/XGfxV8Q/NJ9on9cK4UDgWjcpEjJLmeOlyqzSOFJGrW9GmIte2eyQAQfPFfrG+e/13/rhu/FRn/zafaLjI+CfP8AzI/tB/TDg2cfTwU9rak/rD85vrN/XGC3m31j/XDj+KXP/Mi+0H9MT8Umf+bF9oPu4NKh+Xgp7W1JRPt+k/1xc4Rk4pJQssgiQg2xvn3DkQLNbnage+sNH4oc/wDNi+0/+ONh8EGe8IftD93Cl1HIjgpvQOTgWSVGbrtR0xPpBQklmpwAd7oWF5p63PAQZdPmr9Aw/R/BJnK5RXz/ACnf3+py5VjofgkzZ9WHn+db+SYpFWm3UdymCk/hvBsrIjmaRYzqQBdJvQSA7ClNmjtXIgk7YtcWyWWjQdTKZGJkGxBACuNLHsggFNQ8zTChthkj+CDOb31B/wDUbbn/AMP2fRjC/A3nfn5f67/6eHFWnPxDgpRT4Ej283+zD/GTHq2Ej4Ouhc2QacymMiQRhdDMfRLXdqPnDDvjn2lwdUJCduCmMHExMZimUxMTExKFMTExMBwUqYziYmIChTGMTExKFnGMTExBQpjOJiYlCmJiYmBCmMYmJgQs4mJiYELGJiYmIQpiYmJgCFnExMTAULGM4mJgQpjGJiYEKYhxMTElCmMYmJgQFnGcTExAwQv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" name="Picture 20" descr="http://www.alrahalah.com/wp-content/uploads/2010/09/ChinaZhengHeShip1405vsSantaMaria500px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4492625" cy="28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320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Yuan and Ming Dynasties</vt:lpstr>
      <vt:lpstr>Topic Question</vt:lpstr>
      <vt:lpstr>The Big Idea</vt:lpstr>
      <vt:lpstr>Vocabulary</vt:lpstr>
      <vt:lpstr>The Mongol Empire</vt:lpstr>
      <vt:lpstr>The Mongol Conquest</vt:lpstr>
      <vt:lpstr>Life in Yuan China</vt:lpstr>
      <vt:lpstr>The Ming Dynasty</vt:lpstr>
      <vt:lpstr>Great Sea Voyages</vt:lpstr>
      <vt:lpstr>China under the Ming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15</cp:revision>
  <dcterms:created xsi:type="dcterms:W3CDTF">2013-12-19T19:23:51Z</dcterms:created>
  <dcterms:modified xsi:type="dcterms:W3CDTF">2015-05-11T16:12:26Z</dcterms:modified>
</cp:coreProperties>
</file>