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sofworld.com/japa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077200" cy="2441575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Bookman Old Style" pitchFamily="18" charset="0"/>
              </a:rPr>
              <a:t>Geography and Early Japan</a:t>
            </a:r>
            <a:endParaRPr lang="en-US" sz="10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51054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Chapter 8, section 1</a:t>
            </a:r>
          </a:p>
        </p:txBody>
      </p:sp>
      <p:pic>
        <p:nvPicPr>
          <p:cNvPr id="1028" name="Picture 4" descr="http://www.lib.utexas.edu/maps/middle_east_and_asia/japan_pop_1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587625" cy="28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ecx.images-amazon.com/images/I/51RbZd73IWL._SL500_PIsitb-sticker-arrow-big,TopRight,35,-73_OU01_AA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74" y="3860074"/>
            <a:ext cx="2769326" cy="27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Emperors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Iskoola Pota" pitchFamily="34" charset="0"/>
                <a:cs typeface="Iskoola Pota" pitchFamily="34" charset="0"/>
              </a:rPr>
              <a:t>Yamato rulers</a:t>
            </a:r>
          </a:p>
          <a:p>
            <a:r>
              <a:rPr lang="en-US" dirty="0" smtClean="0">
                <a:latin typeface="Adobe Ming Std L" pitchFamily="18" charset="-128"/>
                <a:ea typeface="Adobe Ming Std L" pitchFamily="18" charset="-128"/>
              </a:rPr>
              <a:t>What were their claims to power?</a:t>
            </a:r>
          </a:p>
          <a:p>
            <a:r>
              <a:rPr lang="en-US" dirty="0" smtClean="0">
                <a:latin typeface="Adobe Ming Std L" pitchFamily="18" charset="-128"/>
                <a:ea typeface="Adobe Ming Std L" pitchFamily="18" charset="-128"/>
              </a:rPr>
              <a:t>Where were they located?</a:t>
            </a:r>
            <a:endParaRPr lang="en-US" dirty="0"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8194" name="Picture 2" descr="http://upload.wikimedia.org/wikipedia/commons/0/01/Yamato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38600" cy="37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wowasis.com/travelblog/wp-content/uploads/2010/09/SeagraveYamato1b-201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" y="4191000"/>
            <a:ext cx="163372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Learns from Korea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3048000" cy="2438400"/>
          </a:xfrm>
        </p:spPr>
        <p:txBody>
          <a:bodyPr/>
          <a:lstStyle/>
          <a:p>
            <a:r>
              <a:rPr lang="en-US" dirty="0" smtClean="0"/>
              <a:t>Language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Philosophy</a:t>
            </a:r>
          </a:p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267200"/>
            <a:ext cx="8382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dirty="0" smtClean="0">
                <a:latin typeface="Adobe Fan Heiti Std B" pitchFamily="34" charset="-128"/>
                <a:ea typeface="Adobe Fan Heiti Std B" pitchFamily="34" charset="-128"/>
              </a:rPr>
              <a:t>Discuss how China and Korea affected each of these aspects of Japanese culture</a:t>
            </a:r>
            <a:endParaRPr lang="en-US" sz="45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9218" name="Picture 2" descr="http://pixel.bnetwork.netdna-cdn.com/wp-content/uploads/2011/10/japanese-kanji-symb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4" y="1207498"/>
            <a:ext cx="22326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okyo-foreigners.com/wp-content/uploads/2013/06/religion-in-japan-5-1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01" y="1447800"/>
            <a:ext cx="162376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owtp.org/wp-content/uploads/2011/09/1101200_yin_yang_symbol_2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6942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3.gstatic.com/images?q=tbn:ANd9GcRJGwlZJEcEMVyFV-JZtUPzwTqU8HAzkCS7jKyx15Gbsiv04dnIz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98173"/>
            <a:ext cx="206864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/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/>
              <a:t>Based on discussion write </a:t>
            </a:r>
            <a:r>
              <a:rPr lang="en-US" sz="5000" smtClean="0"/>
              <a:t>a </a:t>
            </a:r>
            <a:r>
              <a:rPr lang="en-US" sz="5000" smtClean="0"/>
              <a:t>7 </a:t>
            </a:r>
            <a:r>
              <a:rPr lang="en-US" sz="5000" dirty="0" smtClean="0"/>
              <a:t>sentence paragraph answering the question.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eross.org/images/mt-fuji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058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How did early Japanese life change after the influence of China and Korea?</a:t>
            </a:r>
            <a:endParaRPr lang="en-US" sz="5000" dirty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9" y="280081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64874" y="381000"/>
            <a:ext cx="4979126" cy="533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Bookman Old Style" pitchFamily="18" charset="0"/>
                <a:ea typeface="Adobe Heiti Std R" pitchFamily="34" charset="-128"/>
              </a:rPr>
              <a:t>Japan’s earliest societies were both isolated from </a:t>
            </a:r>
            <a:r>
              <a:rPr lang="en-US" sz="5000" dirty="0" smtClean="0">
                <a:solidFill>
                  <a:srgbClr val="FF0000"/>
                </a:solidFill>
                <a:latin typeface="Bookman Old Style" pitchFamily="18" charset="0"/>
                <a:ea typeface="Adobe Heiti Std R" pitchFamily="34" charset="-128"/>
              </a:rPr>
              <a:t>and</a:t>
            </a:r>
            <a:r>
              <a:rPr lang="en-US" sz="5000" dirty="0" smtClean="0">
                <a:latin typeface="Bookman Old Style" pitchFamily="18" charset="0"/>
                <a:ea typeface="Adobe Heiti Std R" pitchFamily="34" charset="-128"/>
              </a:rPr>
              <a:t> influenced by </a:t>
            </a:r>
            <a:r>
              <a:rPr lang="en-US" sz="5000" dirty="0" smtClean="0">
                <a:solidFill>
                  <a:srgbClr val="FF0000"/>
                </a:solidFill>
                <a:latin typeface="Bookman Old Style" pitchFamily="18" charset="0"/>
                <a:ea typeface="Adobe Heiti Std R" pitchFamily="34" charset="-128"/>
              </a:rPr>
              <a:t>China</a:t>
            </a:r>
            <a:r>
              <a:rPr lang="en-US" sz="5000" dirty="0" smtClean="0">
                <a:latin typeface="Bookman Old Style" pitchFamily="18" charset="0"/>
                <a:ea typeface="Adobe Heiti Std R" pitchFamily="34" charset="-128"/>
              </a:rPr>
              <a:t> and </a:t>
            </a:r>
            <a:r>
              <a:rPr lang="en-US" sz="5000" dirty="0" smtClean="0">
                <a:solidFill>
                  <a:srgbClr val="FF0000"/>
                </a:solidFill>
                <a:latin typeface="Bookman Old Style" pitchFamily="18" charset="0"/>
                <a:ea typeface="Adobe Heiti Std R" pitchFamily="34" charset="-128"/>
              </a:rPr>
              <a:t>Korea</a:t>
            </a:r>
            <a:r>
              <a:rPr lang="en-US" sz="5000" dirty="0" smtClean="0">
                <a:latin typeface="Bookman Old Style" pitchFamily="18" charset="0"/>
                <a:ea typeface="Adobe Heiti Std R" pitchFamily="34" charset="-128"/>
              </a:rPr>
              <a:t>.</a:t>
            </a:r>
            <a:endParaRPr lang="en-US" sz="5000" dirty="0">
              <a:latin typeface="Bookman Old Style" pitchFamily="18" charset="0"/>
              <a:ea typeface="Adobe Heiti Std R" pitchFamily="34" charset="-128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earlywomenmasters.net/soundings/covers/child_LP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38400"/>
            <a:ext cx="4217193" cy="40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90999"/>
          </a:xfrm>
        </p:spPr>
        <p:txBody>
          <a:bodyPr>
            <a:normAutofit lnSpcReduction="10000"/>
          </a:bodyPr>
          <a:lstStyle/>
          <a:p>
            <a:r>
              <a:rPr lang="en-US" sz="5000" dirty="0" smtClean="0">
                <a:latin typeface="Adobe Heiti Std R" pitchFamily="34" charset="-128"/>
                <a:ea typeface="Adobe Heiti Std R" pitchFamily="34" charset="-128"/>
              </a:rPr>
              <a:t>Clan</a:t>
            </a:r>
          </a:p>
          <a:p>
            <a:r>
              <a:rPr lang="en-US" sz="5000" dirty="0" smtClean="0">
                <a:latin typeface="Adobe Heiti Std R" pitchFamily="34" charset="-128"/>
                <a:ea typeface="Adobe Heiti Std R" pitchFamily="34" charset="-128"/>
              </a:rPr>
              <a:t>Shinto</a:t>
            </a:r>
          </a:p>
          <a:p>
            <a:pPr lvl="1"/>
            <a:r>
              <a:rPr lang="en-US" sz="2200" dirty="0" smtClean="0">
                <a:latin typeface="Adobe Heiti Std R" pitchFamily="34" charset="-128"/>
                <a:ea typeface="Adobe Heiti Std R" pitchFamily="34" charset="-128"/>
              </a:rPr>
              <a:t>Read green box p 200</a:t>
            </a:r>
          </a:p>
          <a:p>
            <a:r>
              <a:rPr lang="en-US" sz="5000" dirty="0" smtClean="0">
                <a:latin typeface="Adobe Heiti Std R" pitchFamily="34" charset="-128"/>
                <a:ea typeface="Adobe Heiti Std R" pitchFamily="34" charset="-128"/>
              </a:rPr>
              <a:t>Prince </a:t>
            </a:r>
            <a:r>
              <a:rPr lang="en-US" sz="5000" dirty="0" err="1" smtClean="0">
                <a:latin typeface="Adobe Heiti Std R" pitchFamily="34" charset="-128"/>
                <a:ea typeface="Adobe Heiti Std R" pitchFamily="34" charset="-128"/>
              </a:rPr>
              <a:t>Shotoku</a:t>
            </a:r>
            <a:r>
              <a:rPr lang="en-US" sz="5000" dirty="0" smtClean="0">
                <a:latin typeface="Adobe Heiti Std R" pitchFamily="34" charset="-128"/>
                <a:ea typeface="Adobe Heiti Std R" pitchFamily="34" charset="-128"/>
              </a:rPr>
              <a:t>	</a:t>
            </a:r>
          </a:p>
          <a:p>
            <a:pPr lvl="1"/>
            <a:r>
              <a:rPr lang="en-US" sz="2200" dirty="0" smtClean="0">
                <a:latin typeface="Adobe Heiti Std R" pitchFamily="34" charset="-128"/>
                <a:ea typeface="Adobe Heiti Std R" pitchFamily="34" charset="-128"/>
              </a:rPr>
              <a:t>Read Biography p. 202</a:t>
            </a:r>
          </a:p>
          <a:p>
            <a:r>
              <a:rPr lang="en-US" sz="5000" dirty="0" smtClean="0">
                <a:latin typeface="Adobe Heiti Std R" pitchFamily="34" charset="-128"/>
                <a:ea typeface="Adobe Heiti Std R" pitchFamily="34" charset="-128"/>
              </a:rPr>
              <a:t>Regent</a:t>
            </a:r>
            <a:endParaRPr lang="en-US" sz="5000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098" name="Picture 2" descr="http://www.onmarkproductions.com/assets/images/shotoku-taishi-horyuji-edo-era-pain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0311"/>
            <a:ext cx="2286000" cy="40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lleenday.files.wordpress.com/2013/05/shinto_shrine_sun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76200"/>
            <a:ext cx="3429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Geography of modern Japan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your devices and go to this website: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close is Korea? China?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highest mountain?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are the bodies of water around Japan?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many sea ports are there?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country’s capital?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2354580"/>
            <a:ext cx="10134600" cy="800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0" dirty="0" smtClean="0">
                <a:solidFill>
                  <a:schemeClr val="bg1"/>
                </a:solidFill>
                <a:hlinkClick r:id="rId2"/>
              </a:rPr>
              <a:t>http://www.mapsofworld.com/japan/</a:t>
            </a:r>
            <a:endParaRPr lang="en-US" sz="180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shapes Life in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What are the islands of Japan?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What percentage of the land is flat?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What is the most important geographic feature to the Japanese?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What makes up most of the Japanese diet?</a:t>
            </a:r>
            <a:endParaRPr lang="en-US" sz="4000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Japanese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Dotum" pitchFamily="34" charset="-127"/>
                <a:ea typeface="Dotum" pitchFamily="34" charset="-127"/>
              </a:rPr>
              <a:t>The earliest Japanese had:</a:t>
            </a:r>
          </a:p>
          <a:p>
            <a:pPr marL="0" indent="0">
              <a:buNone/>
            </a:pPr>
            <a:r>
              <a:rPr lang="en-US" dirty="0">
                <a:latin typeface="Dotum" pitchFamily="34" charset="-127"/>
                <a:ea typeface="Dotum" pitchFamily="34" charset="-127"/>
              </a:rPr>
              <a:t>	</a:t>
            </a:r>
            <a:r>
              <a:rPr lang="en-US" dirty="0" smtClean="0">
                <a:latin typeface="Dotum" pitchFamily="34" charset="-127"/>
                <a:ea typeface="Dotum" pitchFamily="34" charset="-127"/>
              </a:rPr>
              <a:t>a. lots of contact with the mainland</a:t>
            </a:r>
          </a:p>
          <a:p>
            <a:pPr marL="0" indent="0">
              <a:buNone/>
            </a:pPr>
            <a:r>
              <a:rPr lang="en-US" dirty="0">
                <a:latin typeface="Dotum" pitchFamily="34" charset="-127"/>
                <a:ea typeface="Dotum" pitchFamily="34" charset="-127"/>
              </a:rPr>
              <a:t>	</a:t>
            </a:r>
            <a:r>
              <a:rPr lang="en-US" dirty="0" smtClean="0">
                <a:latin typeface="Dotum" pitchFamily="34" charset="-127"/>
                <a:ea typeface="Dotum" pitchFamily="34" charset="-127"/>
              </a:rPr>
              <a:t>b. little contact with the mainland</a:t>
            </a:r>
          </a:p>
          <a:p>
            <a:pPr marL="0" indent="0">
              <a:buNone/>
            </a:pPr>
            <a:r>
              <a:rPr lang="en-US" dirty="0" smtClean="0">
                <a:latin typeface="Dotum" pitchFamily="34" charset="-127"/>
                <a:ea typeface="Dotum" pitchFamily="34" charset="-127"/>
              </a:rPr>
              <a:t>	c. no contact with the mainland</a:t>
            </a:r>
            <a:endParaRPr lang="en-US" dirty="0">
              <a:latin typeface="Dotum" pitchFamily="34" charset="-127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12738"/>
            <a:ext cx="6248400" cy="1143000"/>
          </a:xfrm>
        </p:spPr>
        <p:txBody>
          <a:bodyPr/>
          <a:lstStyle/>
          <a:p>
            <a:r>
              <a:rPr lang="en-US" dirty="0" smtClean="0"/>
              <a:t>The Ainu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648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Iskoola Pota" pitchFamily="34" charset="0"/>
                <a:cs typeface="Iskoola Pota" pitchFamily="34" charset="0"/>
              </a:rPr>
              <a:t>Pronounced EYE-</a:t>
            </a:r>
            <a:r>
              <a:rPr lang="en-US" dirty="0" err="1" smtClean="0">
                <a:latin typeface="Iskoola Pota" pitchFamily="34" charset="0"/>
                <a:cs typeface="Iskoola Pota" pitchFamily="34" charset="0"/>
              </a:rPr>
              <a:t>noo</a:t>
            </a:r>
            <a:endParaRPr lang="en-US" dirty="0" smtClean="0">
              <a:latin typeface="Iskoola Pota" pitchFamily="34" charset="0"/>
              <a:cs typeface="Iskoola Pota" pitchFamily="34" charset="0"/>
            </a:endParaRPr>
          </a:p>
          <a:p>
            <a:r>
              <a:rPr lang="en-US" dirty="0" smtClean="0">
                <a:latin typeface="Iskoola Pota" pitchFamily="34" charset="0"/>
                <a:cs typeface="Iskoola Pota" pitchFamily="34" charset="0"/>
              </a:rPr>
              <a:t>Where were they from?</a:t>
            </a:r>
          </a:p>
          <a:p>
            <a:r>
              <a:rPr lang="en-US" dirty="0" smtClean="0">
                <a:latin typeface="Iskoola Pota" pitchFamily="34" charset="0"/>
                <a:cs typeface="Iskoola Pota" pitchFamily="34" charset="0"/>
              </a:rPr>
              <a:t>How were they different?</a:t>
            </a:r>
          </a:p>
          <a:p>
            <a:r>
              <a:rPr lang="en-US" dirty="0" smtClean="0">
                <a:latin typeface="Iskoola Pota" pitchFamily="34" charset="0"/>
                <a:cs typeface="Iskoola Pota" pitchFamily="34" charset="0"/>
              </a:rPr>
              <a:t>Where do they live?</a:t>
            </a:r>
          </a:p>
          <a:p>
            <a:r>
              <a:rPr lang="en-US" dirty="0" smtClean="0">
                <a:latin typeface="Iskoola Pota" pitchFamily="34" charset="0"/>
                <a:cs typeface="Iskoola Pota" pitchFamily="34" charset="0"/>
              </a:rPr>
              <a:t>Any similarities to America?</a:t>
            </a:r>
            <a:endParaRPr lang="en-US" dirty="0"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6148" name="Picture 4" descr="http://www.tofugu.com/wp-content/uploads/2013/11/Ainu_woman_Mongoloid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37" y="4038600"/>
            <a:ext cx="26289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4.bp.blogspot.com/-314_usCbH5I/UdFZMxv2CQI/AAAAAAAAGiM/i4LHs95mLqI/s639/Ainu+people+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37" y="312738"/>
            <a:ext cx="2740025" cy="34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newsimg.bbc.co.uk/media/images/44718000/jpg/_44718776_ainuman2_other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2438400" cy="30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First Japanese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12" y="990600"/>
            <a:ext cx="4753687" cy="3124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Iskoola Pota" pitchFamily="34" charset="0"/>
                <a:cs typeface="Iskoola Pota" pitchFamily="34" charset="0"/>
              </a:rPr>
              <a:t>Small farming villages</a:t>
            </a:r>
          </a:p>
          <a:p>
            <a:r>
              <a:rPr lang="en-US" dirty="0" smtClean="0">
                <a:latin typeface="Adobe Ming Std L" pitchFamily="18" charset="-128"/>
                <a:ea typeface="Adobe Ming Std L" pitchFamily="18" charset="-128"/>
              </a:rPr>
              <a:t>Who ruled the villages?</a:t>
            </a:r>
          </a:p>
          <a:p>
            <a:r>
              <a:rPr lang="en-US" dirty="0" smtClean="0">
                <a:latin typeface="Adobe Ming Std L" pitchFamily="18" charset="-128"/>
                <a:ea typeface="Adobe Ming Std L" pitchFamily="18" charset="-128"/>
              </a:rPr>
              <a:t>What was the ruler called?</a:t>
            </a:r>
          </a:p>
          <a:p>
            <a:r>
              <a:rPr lang="en-US" dirty="0" smtClean="0">
                <a:latin typeface="Adobe Ming Std L" pitchFamily="18" charset="-128"/>
                <a:ea typeface="Adobe Ming Std L" pitchFamily="18" charset="-128"/>
              </a:rPr>
              <a:t>What were the duties of the ruler?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3276600"/>
            <a:ext cx="37338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Iskoola Pota" pitchFamily="34" charset="0"/>
                <a:cs typeface="Iskoola Pota" pitchFamily="34" charset="0"/>
              </a:rPr>
              <a:t>Japanese honored their ancestors</a:t>
            </a:r>
          </a:p>
          <a:p>
            <a:r>
              <a:rPr lang="en-US" dirty="0" smtClean="0">
                <a:latin typeface="Adobe Ming Std L" pitchFamily="18" charset="-128"/>
                <a:ea typeface="Adobe Ming Std L" pitchFamily="18" charset="-128"/>
              </a:rPr>
              <a:t>From what were they descended?</a:t>
            </a:r>
          </a:p>
          <a:p>
            <a:r>
              <a:rPr lang="en-US" dirty="0" smtClean="0">
                <a:latin typeface="Adobe Ming Std L" pitchFamily="18" charset="-128"/>
                <a:ea typeface="Adobe Ming Std L" pitchFamily="18" charset="-128"/>
              </a:rPr>
              <a:t>What are the beliefs?</a:t>
            </a:r>
            <a:endParaRPr lang="en-US" dirty="0"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7170" name="Picture 2" descr="http://whc.unesco.org/uploads/thumbs/site_0734_0001-594-0-2009092118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48861"/>
            <a:ext cx="3581400" cy="25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siasociety.org/files/shi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55658"/>
            <a:ext cx="3352800" cy="22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276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Geography and Early Japan</vt:lpstr>
      <vt:lpstr>Topic Question</vt:lpstr>
      <vt:lpstr>The Big Idea</vt:lpstr>
      <vt:lpstr>Vocabulary</vt:lpstr>
      <vt:lpstr>Geography of modern Japan</vt:lpstr>
      <vt:lpstr>Geography shapes Life in Japan</vt:lpstr>
      <vt:lpstr>Early Japanese Society</vt:lpstr>
      <vt:lpstr>The Ainu</vt:lpstr>
      <vt:lpstr>The First Japanese</vt:lpstr>
      <vt:lpstr>The First Emperors</vt:lpstr>
      <vt:lpstr>Japan Learns from Korea and China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8</cp:revision>
  <dcterms:created xsi:type="dcterms:W3CDTF">2013-12-19T19:23:51Z</dcterms:created>
  <dcterms:modified xsi:type="dcterms:W3CDTF">2015-05-11T16:38:10Z</dcterms:modified>
</cp:coreProperties>
</file>