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2441575"/>
          </a:xfrm>
        </p:spPr>
        <p:txBody>
          <a:bodyPr>
            <a:noAutofit/>
          </a:bodyPr>
          <a:lstStyle/>
          <a:p>
            <a:r>
              <a:rPr lang="en-US" sz="15000" dirty="0" smtClean="0">
                <a:latin typeface="Parchment" pitchFamily="66" charset="0"/>
              </a:rPr>
              <a:t>Feudalism and Manor Life</a:t>
            </a:r>
            <a:endParaRPr lang="en-US" sz="15000" dirty="0">
              <a:latin typeface="Parchmen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0292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9, section 3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Adobe Caslon Pro Bold" pitchFamily="18" charset="0"/>
                <a:ea typeface="Adobe Ming Std L" pitchFamily="18" charset="-128"/>
              </a:rPr>
              <a:t>When a knight received a fief from his lord he needed someone to work it.</a:t>
            </a:r>
          </a:p>
          <a:p>
            <a:pPr marL="0" indent="0" algn="ctr">
              <a:buNone/>
            </a:pPr>
            <a:r>
              <a:rPr lang="en-US" sz="3500" dirty="0" smtClean="0">
                <a:latin typeface="Adobe Caslon Pro Bold" pitchFamily="18" charset="0"/>
                <a:ea typeface="Adobe Ming Std L" pitchFamily="18" charset="-128"/>
              </a:rPr>
              <a:t>Describe the system that was created.</a:t>
            </a:r>
            <a:endParaRPr lang="en-US" sz="3500" dirty="0">
              <a:latin typeface="Adobe Caslon Pro Bold" pitchFamily="18" charset="0"/>
              <a:ea typeface="Adobe Ming Std L" pitchFamily="18" charset="-128"/>
            </a:endParaRPr>
          </a:p>
        </p:txBody>
      </p:sp>
      <p:pic>
        <p:nvPicPr>
          <p:cNvPr id="5" name="Picture 2" descr="http://cf067b.medialib.glogster.com/media/ac/aca3f4375f615b0f310ffd4834dfc21e67c00e3d5ce38a8ca348c2787abea9fe/manorlif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46" y="3048000"/>
            <a:ext cx="640995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Peasants, Serfs and other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57" y="1447800"/>
            <a:ext cx="41910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How much land was a serf allowed?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What did the serfs receive for their work?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2200" y="1447800"/>
            <a:ext cx="2590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Discuss the different gender jobs.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Men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Women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Children</a:t>
            </a:r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s://encrypted-tbn3.gstatic.com/images?q=tbn:ANd9GcSJL4vxXhKRPbxltl2hJ50Fo1pjFZLCBAl7sB-hnzNlG3eym-bz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2770"/>
            <a:ext cx="4267200" cy="23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Manor Lords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Discuss the responsibilities of a Manor Lord</a:t>
            </a:r>
            <a:endParaRPr lang="en-US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pic>
        <p:nvPicPr>
          <p:cNvPr id="7170" name="Picture 2" descr="http://api.ning.com/files/2VUZhnxWuyO9mWId5g2VP0ID-nBhdYWytcrexrkL8dyxObu-xmAXXnYfCb5TbJdju4QdfnJ0*FW4URMPZAES26uNR*VHTu5hHwBg5yCUJQc_/lancelotandguenevere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387335" cy="433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encrypted-tbn0.gstatic.com/images?q=tbn:ANd9GcR1SLCDUXhV-JTMkRyy8G8vnvmtOEx-LdAYbJizXbXBlY4HkA2YX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encrypted-tbn0.gstatic.com/images?q=tbn:ANd9GcR1SLCDUXhV-JTMkRyy8G8vnvmtOEx-LdAYbJizXbXBlY4HkA2YX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://cf067b.medialib.glogster.com/media/ac/aca3f4375f615b0f310ffd4834dfc21e67c00e3d5ce38a8ca348c2787abea9fe/manorlife3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4.bp.blogspot.com/-SPtJO_sob4s/Ttu40b0lryI/AAAAAAAACJw/LDVz6xY5P5s/s1600/medie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09" y="2335863"/>
            <a:ext cx="50292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3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705600" cy="2514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Adobe Caslon Pro Bold" pitchFamily="18" charset="0"/>
              </a:rPr>
              <a:t>What were women required to do?</a:t>
            </a:r>
          </a:p>
          <a:p>
            <a:pPr marL="0" indent="0">
              <a:buNone/>
            </a:pPr>
            <a:r>
              <a:rPr lang="en-US" sz="3500" dirty="0" smtClean="0">
                <a:latin typeface="Adobe Caslon Pro Bold" pitchFamily="18" charset="0"/>
              </a:rPr>
              <a:t>What were the roles of a:</a:t>
            </a:r>
          </a:p>
          <a:p>
            <a:pPr lvl="1"/>
            <a:r>
              <a:rPr lang="en-US" sz="3500" dirty="0" smtClean="0">
                <a:latin typeface="Adobe Caslon Pro Bold" pitchFamily="18" charset="0"/>
              </a:rPr>
              <a:t>Peasant woman</a:t>
            </a:r>
          </a:p>
          <a:p>
            <a:pPr lvl="1"/>
            <a:r>
              <a:rPr lang="en-US" sz="3500" dirty="0" smtClean="0">
                <a:latin typeface="Adobe Caslon Pro Bold" pitchFamily="18" charset="0"/>
              </a:rPr>
              <a:t>Noble woman</a:t>
            </a:r>
            <a:endParaRPr lang="en-US" sz="3500" dirty="0">
              <a:latin typeface="Adobe Caslon Pro Bold" pitchFamily="18" charset="0"/>
            </a:endParaRPr>
          </a:p>
        </p:txBody>
      </p:sp>
      <p:pic>
        <p:nvPicPr>
          <p:cNvPr id="6146" name="Picture 2" descr="http://assets.yourobserver.com/articlephotos/large/photo-14-15392-20111114135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67682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arahpeverley.files.wordpress.com/2013/06/master-of-lucy-legen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9555"/>
            <a:ext cx="4267200" cy="26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0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 and Trade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What led to the growth of Medieval </a:t>
            </a:r>
            <a:r>
              <a:rPr lang="en-US" b="1" u="sng" dirty="0" smtClean="0">
                <a:solidFill>
                  <a:schemeClr val="bg1"/>
                </a:solidFill>
                <a:latin typeface="Adobe Caslon Pro Bold" pitchFamily="18" charset="0"/>
              </a:rPr>
              <a:t>TOWNS</a:t>
            </a: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?</a:t>
            </a:r>
            <a:endParaRPr lang="en-US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pic>
        <p:nvPicPr>
          <p:cNvPr id="5122" name="Picture 2" descr="http://images.fineartamerica.com/images-medium-large-5/medieval-town-square-fairy-fantas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199"/>
            <a:ext cx="7391400" cy="41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3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Euclid Fraktur" pitchFamily="66" charset="2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Euclid Fraktur" pitchFamily="66" charset="2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Euclid Fraktur" pitchFamily="66" charset="2"/>
              </a:rPr>
              <a:t>a </a:t>
            </a:r>
            <a:r>
              <a:rPr lang="en-US" sz="5000" smtClean="0">
                <a:solidFill>
                  <a:schemeClr val="bg1"/>
                </a:solidFill>
                <a:latin typeface="Euclid Fraktur" pitchFamily="66" charset="2"/>
              </a:rPr>
              <a:t>7 </a:t>
            </a:r>
            <a:r>
              <a:rPr lang="en-US" sz="5000" dirty="0" smtClean="0">
                <a:solidFill>
                  <a:schemeClr val="bg1"/>
                </a:solidFill>
                <a:latin typeface="Euclid Fraktur" pitchFamily="66" charset="2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Euclid Fraktur" pitchFamily="66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epazahar.org/recursos/file.php/46/Proyectos/Feudalism/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009220" cy="35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Euclid Fraktur" pitchFamily="66" charset="2"/>
                <a:ea typeface="Adobe Heiti Std R" pitchFamily="34" charset="-128"/>
              </a:rPr>
              <a:t>Discuss the basic structure of feudalism and how it worked.</a:t>
            </a:r>
            <a:endParaRPr lang="en-US" sz="6000" dirty="0">
              <a:latin typeface="Euclid Fraktur" pitchFamily="66" charset="2"/>
              <a:ea typeface="Adobe Heiti Std R" pitchFamily="34" charset="-128"/>
            </a:endParaRPr>
          </a:p>
        </p:txBody>
      </p:sp>
      <p:pic>
        <p:nvPicPr>
          <p:cNvPr id="1028" name="Picture 4" descr="http://middleages.pppst.com/banner_feudal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81400"/>
            <a:ext cx="67532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12307" y="914400"/>
            <a:ext cx="5229219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bg1"/>
                </a:solidFill>
                <a:latin typeface="Euclid Fraktur" pitchFamily="66" charset="2"/>
              </a:rPr>
              <a:t>A complex web of duties and obligations governed relationships between people in the Middle Ages. </a:t>
            </a:r>
            <a:endParaRPr lang="en-US" sz="5000" dirty="0">
              <a:solidFill>
                <a:schemeClr val="bg1"/>
              </a:solidFill>
              <a:latin typeface="Euclid Fraktur" pitchFamily="66" charset="2"/>
              <a:ea typeface="Adobe Heiti Std R" pitchFamily="34" charset="-128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historymartinez.files.wordpress.com/2012/10/feudal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0"/>
            <a:ext cx="371230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Knights</a:t>
            </a:r>
          </a:p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Vassal</a:t>
            </a:r>
          </a:p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Feudalism</a:t>
            </a:r>
          </a:p>
          <a:p>
            <a:pPr lvl="1"/>
            <a:r>
              <a:rPr lang="en-US" sz="2000" dirty="0" smtClean="0">
                <a:latin typeface="Adobe Heiti Std R" pitchFamily="34" charset="-128"/>
                <a:ea typeface="Adobe Heiti Std R" pitchFamily="34" charset="-128"/>
              </a:rPr>
              <a:t>P. 243 Feudal Society</a:t>
            </a:r>
          </a:p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William the Conqueror</a:t>
            </a:r>
          </a:p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Manor</a:t>
            </a:r>
          </a:p>
          <a:p>
            <a:pPr lvl="1"/>
            <a:r>
              <a:rPr lang="en-US" sz="2000" dirty="0" smtClean="0">
                <a:latin typeface="Adobe Heiti Std R" pitchFamily="34" charset="-128"/>
                <a:ea typeface="Adobe Heiti Std R" pitchFamily="34" charset="-128"/>
              </a:rPr>
              <a:t>P. 244-245</a:t>
            </a:r>
          </a:p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Serfs</a:t>
            </a:r>
          </a:p>
          <a:p>
            <a:r>
              <a:rPr lang="en-US" sz="3000" dirty="0" smtClean="0">
                <a:latin typeface="Adobe Heiti Std R" pitchFamily="34" charset="-128"/>
                <a:ea typeface="Adobe Heiti Std R" pitchFamily="34" charset="-128"/>
              </a:rPr>
              <a:t>Eleanor of Aquitaine</a:t>
            </a:r>
          </a:p>
          <a:p>
            <a:pPr lvl="1"/>
            <a:r>
              <a:rPr lang="en-US" sz="2000" dirty="0" smtClean="0">
                <a:latin typeface="Adobe Heiti Std R" pitchFamily="34" charset="-128"/>
                <a:ea typeface="Adobe Heiti Std R" pitchFamily="34" charset="-128"/>
              </a:rPr>
              <a:t>P. 246 bio</a:t>
            </a:r>
            <a:endParaRPr lang="en-US" sz="20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3074" name="Picture 2" descr="https://lh4.ggpht.com/2nAFhc2IDben_Kr5AjfQnq0R7QtLNm1HOqont7Gev9RNqSkne6fQxUEHuNa0AN-PmuGG%3Dh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193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urquoisemoon.co.uk/wp-content/uploads/2013/03/EleanorofAquit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05" y="1752600"/>
            <a:ext cx="24021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inlesson.com/books/baldwin/quixote/zpage27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3352800" cy="26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Feudalism Governs Knights and Nobles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449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Invaders became a large problem for Europeans.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Name the invading tribes</a:t>
            </a:r>
            <a:endParaRPr lang="en-US" sz="4000" dirty="0">
              <a:solidFill>
                <a:schemeClr val="bg1"/>
              </a:solidFill>
              <a:latin typeface="Adobe Caslon Pro Bold" pitchFamily="18" charset="0"/>
              <a:ea typeface="Adobe Ming Std L" pitchFamily="18" charset="-128"/>
            </a:endParaRPr>
          </a:p>
        </p:txBody>
      </p:sp>
      <p:pic>
        <p:nvPicPr>
          <p:cNvPr id="4098" name="Picture 2" descr="http://csis.pace.edu/grendel/projf982e/The_K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33" y="1143000"/>
            <a:ext cx="414676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4038600"/>
            <a:ext cx="4114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How did the king help?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How did nobles respond?</a:t>
            </a:r>
            <a:endParaRPr lang="en-US" sz="4000" dirty="0">
              <a:solidFill>
                <a:schemeClr val="bg1"/>
              </a:solidFill>
              <a:latin typeface="Adobe Caslon Pro Bold" pitchFamily="18" charset="0"/>
              <a:ea typeface="Adobe Ming Std L" pitchFamily="18" charset="-128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3.bp.blogspot.com/-wxdT-sxBt0s/Trxlmua1OgI/AAAAAAAAAL8/PYggLr0s2I0/s1600/Viking-sh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43265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1371600"/>
            <a:ext cx="8425543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Euclid Fraktur" pitchFamily="66" charset="2"/>
              </a:rPr>
              <a:t>For Nobles to defend their land they needed…</a:t>
            </a:r>
            <a:endParaRPr lang="en-US" dirty="0">
              <a:solidFill>
                <a:schemeClr val="bg1"/>
              </a:solidFill>
              <a:latin typeface="Euclid Fraktur" pitchFamily="66" charset="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3600"/>
            <a:ext cx="3200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List the needed supplies:</a:t>
            </a:r>
            <a:endParaRPr lang="en-US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2514600"/>
            <a:ext cx="4953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What did the nobles give to their soldiers?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What did the solider owe the noble?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u="sng" dirty="0" smtClean="0">
                <a:solidFill>
                  <a:schemeClr val="bg1"/>
                </a:solidFill>
              </a:rPr>
              <a:t>noble</a:t>
            </a:r>
            <a:r>
              <a:rPr lang="en-US" dirty="0" smtClean="0">
                <a:solidFill>
                  <a:schemeClr val="bg1"/>
                </a:solidFill>
              </a:rPr>
              <a:t> became a ________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u="sng" dirty="0" smtClean="0">
                <a:solidFill>
                  <a:schemeClr val="bg1"/>
                </a:solidFill>
              </a:rPr>
              <a:t>knight</a:t>
            </a:r>
            <a:r>
              <a:rPr lang="en-US" dirty="0" smtClean="0">
                <a:solidFill>
                  <a:schemeClr val="bg1"/>
                </a:solidFill>
              </a:rPr>
              <a:t> became a _______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b="1" u="sng" dirty="0" smtClean="0">
                <a:solidFill>
                  <a:schemeClr val="bg1"/>
                </a:solidFill>
              </a:rPr>
              <a:t>system</a:t>
            </a:r>
            <a:r>
              <a:rPr lang="en-US" dirty="0" smtClean="0">
                <a:solidFill>
                  <a:schemeClr val="bg1"/>
                </a:solidFill>
              </a:rPr>
              <a:t> is called ______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0.gstatic.com/images?q=tbn:ANd9GcSjeh1O1lht2q9V-dK8iR1MF9C684DwKTGSKAoh6dvP1vEinZE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3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Lord’s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Euclid Fraktur" pitchFamily="66" charset="2"/>
                <a:ea typeface="Dotum" pitchFamily="34" charset="-127"/>
              </a:rPr>
              <a:t>A Lord had many responsibilities to his people and his vassals. </a:t>
            </a:r>
            <a:endParaRPr lang="en-US" dirty="0">
              <a:latin typeface="Euclid Fraktur" pitchFamily="66" charset="2"/>
              <a:ea typeface="Dotum" pitchFamily="34" charset="-127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597331"/>
            <a:ext cx="3276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Adobe Caslon Pro Bold" pitchFamily="18" charset="0"/>
                <a:ea typeface="Dotum" pitchFamily="34" charset="-127"/>
              </a:rPr>
              <a:t>Lord to Vassal</a:t>
            </a:r>
            <a:endParaRPr lang="en-US" dirty="0">
              <a:latin typeface="Adobe Caslon Pro Bold" pitchFamily="18" charset="0"/>
              <a:ea typeface="Dotum" pitchFamily="34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601685"/>
            <a:ext cx="411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Adobe Caslon Pro Bold" pitchFamily="18" charset="0"/>
                <a:ea typeface="Dotum" pitchFamily="34" charset="-127"/>
              </a:rPr>
              <a:t>Lord to Land/People</a:t>
            </a:r>
            <a:endParaRPr lang="en-US" dirty="0">
              <a:latin typeface="Adobe Caslon Pro Bold" pitchFamily="18" charset="0"/>
              <a:ea typeface="Dotum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2743200"/>
            <a:ext cx="0" cy="3886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encrypted-tbn0.gstatic.com/images?q=tbn:ANd9GcRTlfgWVuzeFZOgoKupAM6nWCWUNNrLR09ZGK721Q9NRTknjg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8319"/>
            <a:ext cx="4671763" cy="30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ddmcdn.com/gif/knight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6525"/>
            <a:ext cx="2362200" cy="348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A Vassal’s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8153400" cy="1219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Euclid Fraktur" pitchFamily="66" charset="2"/>
                <a:cs typeface="Iskoola Pota" pitchFamily="34" charset="0"/>
              </a:rPr>
              <a:t>A vassal had many responsibilities to his lord.</a:t>
            </a:r>
            <a:endParaRPr lang="en-US" dirty="0">
              <a:solidFill>
                <a:schemeClr val="bg1"/>
              </a:solidFill>
              <a:latin typeface="Euclid Fraktur" pitchFamily="66" charset="2"/>
              <a:cs typeface="Iskoola Pota" pitchFamily="34" charset="0"/>
            </a:endParaRPr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242457"/>
            <a:ext cx="1981200" cy="301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  <a:cs typeface="Iskoola Pota" pitchFamily="34" charset="0"/>
              </a:rPr>
              <a:t>List what a vassal was required to do:</a:t>
            </a:r>
            <a:endParaRPr lang="en-US" dirty="0">
              <a:solidFill>
                <a:schemeClr val="bg1"/>
              </a:solidFill>
              <a:latin typeface="Adobe Caslon Pro Bold" pitchFamily="18" charset="0"/>
              <a:cs typeface="Iskoola Pota" pitchFamily="34" charset="0"/>
            </a:endParaRPr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457200" y="6096000"/>
            <a:ext cx="735992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  <a:cs typeface="Iskoola Pota" pitchFamily="34" charset="0"/>
              </a:rPr>
              <a:t>How could a vassal become a lord?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  <a:latin typeface="Adobe Caslon Pro Bold" pitchFamily="18" charset="0"/>
              <a:cs typeface="Iskoola Pota" pitchFamily="34" charset="0"/>
            </a:endParaRPr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image.tmdb.org/t/p/original/8xHJTl8MUuU1dL1rXHmjX9OK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6477000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Feudalism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12" y="1143000"/>
            <a:ext cx="7877888" cy="518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Who created Feudalism?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Who brought Feudalism to England?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In what year did the Normans invade?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What was the leader’s name?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  <a:ea typeface="Adobe Ming Std L" pitchFamily="18" charset="-128"/>
              </a:rPr>
              <a:t>How did he reward his knights?</a:t>
            </a:r>
          </a:p>
        </p:txBody>
      </p:sp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348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Feudalism and Manor Life</vt:lpstr>
      <vt:lpstr>Topic Question</vt:lpstr>
      <vt:lpstr>The Big Idea</vt:lpstr>
      <vt:lpstr>Vocabulary</vt:lpstr>
      <vt:lpstr>Feudalism Governs Knights and Nobles</vt:lpstr>
      <vt:lpstr>Knights and Land</vt:lpstr>
      <vt:lpstr>A Lord’s Duties</vt:lpstr>
      <vt:lpstr>A Vassal’s Duties</vt:lpstr>
      <vt:lpstr>Feudalism Spreads</vt:lpstr>
      <vt:lpstr>The Manor System</vt:lpstr>
      <vt:lpstr>Peasants, Serfs and other Workers</vt:lpstr>
      <vt:lpstr>Manor Lords</vt:lpstr>
      <vt:lpstr>Women in the Middle Ages</vt:lpstr>
      <vt:lpstr>Towns and Trade Grow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23</cp:revision>
  <dcterms:created xsi:type="dcterms:W3CDTF">2013-12-19T19:23:51Z</dcterms:created>
  <dcterms:modified xsi:type="dcterms:W3CDTF">2015-05-11T16:18:39Z</dcterms:modified>
</cp:coreProperties>
</file>