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64" r:id="rId3"/>
    <p:sldId id="283" r:id="rId4"/>
    <p:sldId id="284" r:id="rId5"/>
    <p:sldId id="285" r:id="rId6"/>
    <p:sldId id="286" r:id="rId7"/>
    <p:sldId id="287" r:id="rId8"/>
    <p:sldId id="266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594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10/8/2015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Interim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on devices.</a:t>
            </a:r>
          </a:p>
          <a:p>
            <a:r>
              <a:rPr lang="en-US" dirty="0" smtClean="0"/>
              <a:t>Log in to device.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Interim Assessment 01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F16D-00F6-41D7-BBEC-4A32727223A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3581400"/>
            <a:ext cx="11274663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 to: Go/</a:t>
            </a:r>
            <a:r>
              <a:rPr lang="en-US" dirty="0" err="1" smtClean="0"/>
              <a:t>iAssess</a:t>
            </a:r>
            <a:endParaRPr lang="en-US" dirty="0" smtClean="0"/>
          </a:p>
          <a:p>
            <a:pPr lvl="0"/>
            <a:r>
              <a:rPr lang="en-US" dirty="0" smtClean="0"/>
              <a:t>If that does not work, go to:</a:t>
            </a:r>
          </a:p>
          <a:p>
            <a:pPr marL="0" lvl="0" indent="0">
              <a:buNone/>
            </a:pPr>
            <a:r>
              <a:rPr lang="en-US" dirty="0" smtClean="0"/>
              <a:t>fresnounified.illuminatehc.com/login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Logins</a:t>
            </a:r>
          </a:p>
          <a:p>
            <a:pPr lvl="2"/>
            <a:r>
              <a:rPr lang="en-US" dirty="0"/>
              <a:t>Username:  </a:t>
            </a:r>
            <a:r>
              <a:rPr lang="en-US" dirty="0" err="1"/>
              <a:t>Shortname</a:t>
            </a:r>
            <a:r>
              <a:rPr lang="en-US" dirty="0"/>
              <a:t> (4-characters)</a:t>
            </a:r>
          </a:p>
          <a:p>
            <a:pPr lvl="2"/>
            <a:r>
              <a:rPr lang="en-US" dirty="0"/>
              <a:t>Password: District password </a:t>
            </a:r>
          </a:p>
          <a:p>
            <a:pPr lvl="2"/>
            <a:r>
              <a:rPr lang="en-US" dirty="0"/>
              <a:t>Teachers can access list of student logins by going to: Go/</a:t>
            </a:r>
            <a:r>
              <a:rPr lang="en-US" dirty="0" err="1"/>
              <a:t>studentlogins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1444767"/>
            <a:ext cx="7443374" cy="32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Interim Assessment 01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F16D-00F6-41D7-BBEC-4A32727223A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41" y="1473200"/>
            <a:ext cx="10278489" cy="537342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341812" y="5327855"/>
            <a:ext cx="3967316" cy="958645"/>
          </a:xfrm>
          <a:prstGeom prst="wedgeRoundRectCallout">
            <a:avLst>
              <a:gd name="adj1" fmla="val -54166"/>
              <a:gd name="adj2" fmla="val -98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Upon entering the student site, students will see links for assessments that have been assigned to them. They will click on these links to get started with the test.</a:t>
            </a:r>
          </a:p>
        </p:txBody>
      </p:sp>
    </p:spTree>
    <p:extLst>
      <p:ext uri="{BB962C8B-B14F-4D97-AF65-F5344CB8AC3E}">
        <p14:creationId xmlns:p14="http://schemas.microsoft.com/office/powerpoint/2010/main" val="11163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F16D-00F6-41D7-BBEC-4A32727223A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12483" y="3375934"/>
            <a:ext cx="8153400" cy="833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2484"/>
          <a:stretch/>
        </p:blipFill>
        <p:spPr>
          <a:xfrm>
            <a:off x="1912484" y="1549744"/>
            <a:ext cx="8153399" cy="167636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83" y="4469883"/>
            <a:ext cx="815340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13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student Test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F16D-00F6-41D7-BBEC-4A32727223A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141" r="12497" b="12144"/>
          <a:stretch/>
        </p:blipFill>
        <p:spPr>
          <a:xfrm>
            <a:off x="2458458" y="1549193"/>
            <a:ext cx="7627690" cy="2743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7620608" y="1221356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3472" y="1246488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495363" y="1255969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9145" y="1559397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05924" y="1559397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83441" y="2204458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1288" y="1592170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36657" y="1842207"/>
            <a:ext cx="328936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8342" y="4303455"/>
            <a:ext cx="8350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1: Zoom in</a:t>
            </a:r>
          </a:p>
          <a:p>
            <a:r>
              <a:rPr lang="en-US" sz="2000" dirty="0">
                <a:latin typeface="Calibri" panose="020F0502020204030204" pitchFamily="34" charset="0"/>
              </a:rPr>
              <a:t>2: Zoom out</a:t>
            </a:r>
          </a:p>
          <a:p>
            <a:r>
              <a:rPr lang="en-US" sz="2000" dirty="0">
                <a:latin typeface="Calibri" panose="020F0502020204030204" pitchFamily="34" charset="0"/>
              </a:rPr>
              <a:t>3: Reset</a:t>
            </a:r>
          </a:p>
          <a:p>
            <a:r>
              <a:rPr lang="en-US" sz="2000" dirty="0">
                <a:latin typeface="Calibri" panose="020F0502020204030204" pitchFamily="34" charset="0"/>
              </a:rPr>
              <a:t>4: Notes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5: Flag item</a:t>
            </a:r>
          </a:p>
          <a:p>
            <a:r>
              <a:rPr lang="en-US" sz="2000" dirty="0">
                <a:latin typeface="Calibri" panose="020F0502020204030204" pitchFamily="34" charset="0"/>
              </a:rPr>
              <a:t>6: Pause</a:t>
            </a:r>
          </a:p>
          <a:p>
            <a:r>
              <a:rPr lang="en-US" sz="2000" dirty="0">
                <a:latin typeface="Calibri" panose="020F0502020204030204" pitchFamily="34" charset="0"/>
              </a:rPr>
              <a:t>7: Help (sends notification to proctor)</a:t>
            </a:r>
          </a:p>
          <a:p>
            <a:r>
              <a:rPr lang="en-US" sz="2000" dirty="0">
                <a:latin typeface="Calibri" panose="020F0502020204030204" pitchFamily="34" charset="0"/>
              </a:rPr>
              <a:t>8: Review/Finish</a:t>
            </a:r>
          </a:p>
        </p:txBody>
      </p:sp>
    </p:spTree>
    <p:extLst>
      <p:ext uri="{BB962C8B-B14F-4D97-AF65-F5344CB8AC3E}">
        <p14:creationId xmlns:p14="http://schemas.microsoft.com/office/powerpoint/2010/main" val="2368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F16D-00F6-41D7-BBEC-4A32727223A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23" y="1600201"/>
            <a:ext cx="8256181" cy="174307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307" t="-1218" r="6014" b="1218"/>
          <a:stretch/>
        </p:blipFill>
        <p:spPr>
          <a:xfrm>
            <a:off x="3498609" y="2811647"/>
            <a:ext cx="6444585" cy="350724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18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pause.</a:t>
            </a:r>
            <a:br>
              <a:rPr lang="en-US" dirty="0" smtClean="0"/>
            </a:br>
            <a:r>
              <a:rPr lang="en-US" dirty="0" smtClean="0"/>
              <a:t>Log out.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 the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153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Books 16x9</vt:lpstr>
      <vt:lpstr>District Interim Assessment</vt:lpstr>
      <vt:lpstr>District Interim Assessment 01</vt:lpstr>
      <vt:lpstr>District Interim Assessment 01</vt:lpstr>
      <vt:lpstr>Student Views</vt:lpstr>
      <vt:lpstr>Summary of student Test Tools</vt:lpstr>
      <vt:lpstr>Student View</vt:lpstr>
      <vt:lpstr>Click pause. Log out.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2015-10-06T18:41:23Z</dcterms:created>
  <dcterms:modified xsi:type="dcterms:W3CDTF">2015-10-08T19:27:15Z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