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7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9B0F19-6017-4862-B7BF-AAF2665F7EED}">
          <p14:sldIdLst>
            <p14:sldId id="256"/>
            <p14:sldId id="257"/>
            <p14:sldId id="258"/>
            <p14:sldId id="259"/>
            <p14:sldId id="261"/>
            <p14:sldId id="271"/>
            <p14:sldId id="262"/>
            <p14:sldId id="263"/>
            <p14:sldId id="264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69E92-BFBE-4A4E-9673-0F04D93C0DA7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C17E7-53BF-48BE-9662-B4C83676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8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5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5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CFC0-0692-4A52-8ADB-EFF13298E5C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2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8077200" cy="2441575"/>
          </a:xfrm>
        </p:spPr>
        <p:txBody>
          <a:bodyPr>
            <a:noAutofit/>
          </a:bodyPr>
          <a:lstStyle/>
          <a:p>
            <a:r>
              <a:rPr lang="en-US" sz="15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Popes and Kings</a:t>
            </a:r>
            <a:endParaRPr lang="en-US" sz="15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029200"/>
            <a:ext cx="7467600" cy="10668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tx1"/>
                </a:solidFill>
              </a:rPr>
              <a:t>Chapter 10, section 1</a:t>
            </a:r>
          </a:p>
        </p:txBody>
      </p:sp>
      <p:pic>
        <p:nvPicPr>
          <p:cNvPr id="2050" name="Picture 2" descr="http://upload.wikimedia.org/wikipedia/commons/2/24/Crown_of_George_XII_of_Georgi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67000"/>
            <a:ext cx="20767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opeemeritus.files.wordpress.com/2013/03/mitre-pope-hat-www-popeemer-c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2354757" cy="22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3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Kings and Popes Clash</a:t>
            </a:r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181791" y="1447800"/>
            <a:ext cx="483108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7991" y="1295400"/>
            <a:ext cx="8733609" cy="1358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In 1073 a new Pope came to power with his own ideas on power…</a:t>
            </a: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81791" y="2908663"/>
            <a:ext cx="41148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Who was Pope?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What was he upset about?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648200" y="2869474"/>
            <a:ext cx="4114800" cy="2235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Who was King?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What was he upset about?</a:t>
            </a: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81791" y="5127171"/>
            <a:ext cx="8886009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Baskerville Old Face" pitchFamily="18" charset="0"/>
                <a:cs typeface="Vijaya" pitchFamily="34" charset="0"/>
              </a:rPr>
              <a:t>These two fought and the Pope chose to punish the king. What happened?</a:t>
            </a:r>
            <a:endParaRPr lang="en-US" sz="4000" dirty="0">
              <a:solidFill>
                <a:schemeClr val="bg1"/>
              </a:solidFill>
              <a:latin typeface="Baskerville Old Face" pitchFamily="18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41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Refer back to the Topic Question. </a:t>
            </a:r>
          </a:p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Based on discussion write </a:t>
            </a:r>
            <a:r>
              <a:rPr lang="en-US" sz="500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a 7 </a:t>
            </a:r>
            <a:r>
              <a:rPr lang="en-US" sz="5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sentence paragraph answering the question.</a:t>
            </a:r>
            <a:endParaRPr lang="en-US" sz="5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0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Topic Question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114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What were the powers of popes and kings, and how did these powers lead to conflict?</a:t>
            </a:r>
            <a:endParaRPr lang="en-US" sz="6000" dirty="0">
              <a:solidFill>
                <a:schemeClr val="bg1"/>
              </a:solidFill>
              <a:latin typeface="Vijaya" pitchFamily="34" charset="0"/>
              <a:ea typeface="Adobe Heiti Std R" pitchFamily="34" charset="-128"/>
              <a:cs typeface="Vijaya" pitchFamily="34" charset="0"/>
            </a:endParaRPr>
          </a:p>
        </p:txBody>
      </p:sp>
      <p:pic>
        <p:nvPicPr>
          <p:cNvPr id="1026" name="Picture 2" descr="http://www.b3tards.com/u/2b544324f59cad4b352e/power-po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mecrunch.com/meme/G1FI/richard-iii-cluedo/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28756"/>
            <a:ext cx="4419600" cy="268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96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381000"/>
            <a:ext cx="3962400" cy="2015399"/>
          </a:xfrm>
        </p:spPr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91199" y="1219200"/>
            <a:ext cx="3276600" cy="495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Popes and Kings dominated European society in the Middle Ages.</a:t>
            </a:r>
            <a:endParaRPr lang="en-US" sz="5000" dirty="0">
              <a:solidFill>
                <a:schemeClr val="bg1"/>
              </a:solidFill>
              <a:latin typeface="Vijaya" pitchFamily="34" charset="0"/>
              <a:ea typeface="Adobe Heiti Std R" pitchFamily="34" charset="-128"/>
              <a:cs typeface="Vijaya" pitchFamily="34" charset="0"/>
            </a:endParaRPr>
          </a:p>
        </p:txBody>
      </p:sp>
      <p:sp>
        <p:nvSpPr>
          <p:cNvPr id="5" name="AutoShape 2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emp.byui.edu/marrottr/352Folder/Map05Europe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0200"/>
            <a:ext cx="5620385" cy="436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3962400" cy="1524000"/>
          </a:xfrm>
        </p:spPr>
        <p:txBody>
          <a:bodyPr/>
          <a:lstStyle/>
          <a:p>
            <a:r>
              <a:rPr lang="en-US" sz="5000" dirty="0" smtClean="0"/>
              <a:t>Vocabulary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410200" cy="5486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Excommunicate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Pope Gregory VII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Map p. 261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King Henry IV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POV p. 262</a:t>
            </a:r>
            <a:endParaRPr lang="en-US" sz="2000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1026" name="Picture 2" descr="http://www.salvemariaregina.info/SalveMariaRegina/SMR-168/GregoryVI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599"/>
            <a:ext cx="2971800" cy="373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dependent.co.uk/incoming/article8488288.ece/BINARY/original/King-Henry-I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7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Popes and Kings Rule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295400"/>
            <a:ext cx="5638800" cy="137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ea typeface="Adobe Ming Std L" pitchFamily="18" charset="-128"/>
                <a:cs typeface="Vijaya" pitchFamily="34" charset="0"/>
              </a:rPr>
              <a:t>In the early Middle Ages…</a:t>
            </a:r>
            <a:endParaRPr lang="en-US" sz="4000" dirty="0">
              <a:solidFill>
                <a:schemeClr val="bg1"/>
              </a:solidFill>
              <a:latin typeface="Vijaya" pitchFamily="34" charset="0"/>
              <a:ea typeface="Adobe Ming Std L" pitchFamily="18" charset="-128"/>
              <a:cs typeface="Vijaya" pitchFamily="34" charset="0"/>
            </a:endParaRPr>
          </a:p>
        </p:txBody>
      </p:sp>
      <p:sp>
        <p:nvSpPr>
          <p:cNvPr id="4" name="AutoShape 2" descr="http://3.bp.blogspot.com/-wxdT-sxBt0s/Trxlmua1OgI/AAAAAAAAAL8/PYggLr0s2I0/s1600/Viking-ship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90800" y="1981200"/>
            <a:ext cx="5670459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ea typeface="Adobe Ming Std L" pitchFamily="18" charset="-128"/>
                <a:cs typeface="Vijaya" pitchFamily="34" charset="0"/>
              </a:rPr>
              <a:t>Who had the most power?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304800" y="2819400"/>
            <a:ext cx="89916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ea typeface="Adobe Ming Std L" pitchFamily="18" charset="-128"/>
                <a:cs typeface="Vijaya" pitchFamily="34" charset="0"/>
              </a:rPr>
              <a:t>Power shifted to be held by two types of leaders…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667000" y="3510643"/>
            <a:ext cx="5943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ea typeface="Adobe Ming Std L" pitchFamily="18" charset="-128"/>
                <a:cs typeface="Vijaya" pitchFamily="34" charset="0"/>
              </a:rPr>
              <a:t>What kind of power did each wield?</a:t>
            </a:r>
          </a:p>
        </p:txBody>
      </p:sp>
      <p:pic>
        <p:nvPicPr>
          <p:cNvPr id="6" name="Picture 2" descr="http://thegraphicsfairy.com/wp-content/uploads/2013/03/Free-Vectors-Crown-GraphicsFair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67458"/>
            <a:ext cx="2850929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-hIf5RCqSt6w/Tp4YPAI9_AI/AAAAAAAABHY/WEsapv1CUug/s1600/Papal%2BHat%2BCut%2BO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9154"/>
            <a:ext cx="1910534" cy="238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5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Popes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303" y="1219200"/>
            <a:ext cx="6781800" cy="541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Describe the Pope: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How is he seen?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Who does he lead?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What were his duties?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Why was excommunication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such a big deal?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What powers does he have?</a:t>
            </a: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3" name="AutoShape 4" descr="data:image/jpeg;base64,/9j/4AAQSkZJRgABAQAAAQABAAD/2wCEAAkGBxQTEhUUExQWFBUXGBgYGRcXFxcYHRwYGRwcHBccGBwZHCggHRwlHBUXITEiJSkrLi4uFx8zODMsNygtLisBCgoKDg0OGxAQGywkHyQ3LDQsNCwsLCwtLDQsLCwsLDQsLDQsLCwsLCwsLCwsLCwsLCwsLCwsLCwsLCwsLCwsLP/AABEIAPsAyQMBIgACEQEDEQH/xAAcAAACAgMBAQAAAAAAAAAAAAAFBgMEAQIHAAj/xABEEAACAQIEAwYEAggDBwQDAAABAhEAAwQSITEFQVEGEyJhcYEykaGxQsEHFFJictHh8COi8RUkM4KSssJDU5PiVGOU/8QAGgEAAgMBAQAAAAAAAAAAAAAAAwQAAQIFBv/EAC4RAAICAQQBAwMDAwUAAAAAAAABAgMRBBIhMUETIlEyYYFxofAjkeEFQsHR8f/aAAwDAQACEQMRAD8A5A1w9axmPWsMKyPeoXg2UnrW+ta5hXhcFUTBsZ617XrWM4r2cVCHiTXs5rIes5hUJg17w+de72tswr0ioWad7WM9SCKzpVEIcx869J86nzCjHZTDC5iFLWnuoviYIDpAJGYgHTwnTntWZzUIuT8Fxjl4AKqa2Aq5xfiYvXWuC2trNrkWYk6kydySaoM9aWWuSmSVgtUBesF6vBCfPWQ1Ve8r3eVeCi0RWrIag7ythdqYIbQaxBrHe17vKhDYCsxWneV7vKhZlzWuas3KiqIs2LV4tUdeqyiTPWQ9RV6oQlD1nPUIrNQhNmr2eoQayaohZw9pnZUQFmYgKoEkk7ADma6j2Y/RKWXvMbfFoDe0kFhHJ3PhHoAfWi/6OuxX6sgvsw7x10cr4lVh/wCnPwyDvv7aU6pw+0TqC5O5Yk/PYGk56iTeILj7hlX8gXCdiOEWyFFgXZ0Ls7uAeQY5oBOvyo3gOy+BtMVw6Cy7CT3ba6TBhpHM8qKYfhtqP+Gsegr17g1okEAow2ZWII9KBZObWJJNFLCfDZyPtV+hi8ua5g73f7k27kK5O5ysIVj5ELXJsZh3tu1u4rI6mGVgQQehBr6nxOCvI6XVPe5G1BZgcpUqQASVnUHYTlpU/SF2es8Ss51At41QQg/E2WfA8bggGDyJ9RR6tUm8S4MuDPnstWM1bOsSCIOxB3B5g+daRToM8TXpr1YqyjM17NWK9UIbZq9Na1kVCGwNbTWtZqFk9xajIqy5rQmsJmivFYIqWtTWslEZr1SViKhDSs1sRUmHsF2Cjc/3rVN4LSyRUb7I8HbE4m2oWUV0a5tpbzAHTnO3vQzE4VrblHEEf6gjyIINGuxGJNvG2sv4syn0IJ+4B9qHZPEHJfBqMfckztnFOOhHVZEFgseR10iTyIkAxO1TYLGjI+sNlJ9uZHp/KlLE2WkuwJEsQMxgSIEHfY6QIonwPAG43iKjVTquYmNp1AIG8RXJhe2uEOOvA69mbhWzcuXLmdZdpJGgBJIEaAAQIgQc3lVzivEe7iNJ1kxEeROkxLein0qFOBzqbkzuMsA6RMBonz30FQ3+BPHxG4VjIWY+GCD8jlAPlNElbYvqiLYi32GLXiUEiCQNKH8TweaGWBcTVT5wRr7Ej3qHE8Ruq0G20lYVF1EzuSYA9DvHrQ7hL3FD3bjko4XImmmVYJ2BJMCZAjJ5k1ScJ9GoxaOB/pAwYTG3SIGc52TUFXIHeTpsXzERSyVp5/Su6txG4R+xan+LLP2IpNK10qW9iyCmvcyuRXoqUpWO7owMiivRW+SsZKshrUuHt5nVZjMwWfUxWmWmHs/h7PdO1xgrFgqmM2XppuCSJkcgKHbZsjk3XDdLBt2k4Lbs4ezdtkyzMjAneM0H/KdtKW6e0wZuKy4q8phHNtSZXXTOWXfUDnP2pL7i7+w3yoGlsbi03lr/AJCXwSeUbOa0Y1K5rRqYQMjmvCtqyKso1JrE1tFeioQxRvg2AfL3qjNIYATsNjI3NDsBh8zbSBqR1jlRy0+ggKXmEgsSk7iDopmBS983jCD0wzyzTi+Dzq92VV1CykjaANZ9BA5zVTstP63YCwT3imCYBC6kepAI96KLZPiF9UDALla4rLmBnMGKROmxPOgdxzh74e1+Fs9snXQHSflFDqk5RcP7fHRqyOGpHaOItmXeBOpPL1qfgONUhGGh0EdYkFp842odxPFBLanSCJgzrO5Ij79ai4Ti3cQACpM/CzZR0BWIHkZjXWuJW2lkcljo6S3ESGVAcsiSTzEHQcp0HzonZxGZQf7kb0ksxeC1y3m2k+AgDUAgzMsBO2k0Yu8XZShZDkIIJQ54bkdNY0I258qKtSt2WxaVXwF8S6N4G3ImOfqOlJvFb3cXjmlkyEA7QSQdeXIyfTzi/wAFxTOGucpgE8xHhnTU6nUaail3t7xTu8Ky7vdOX0WfEfLkPVhRMOTXyXCPg5h2v4q2Nu5gLaIuZV1CswJ+JidZIA0JMaxA0oIOFXj8Khv4Xtn/AMqJ2rQO/wAqgxOGUnQV0o2tcIp6ddg2/g7qCWtuB1gx89qr56YbBu21zJcI/dJkfI1MmLsXdMRZUH/3LYI9yBr9636zXaz+n/QOVGBXzVmaZMX2QYr3mGcXV5CRPsRofpSzdQqxVgVYbgiCPUGi12ws+lgJQlHst4KwHYgmAASY305DzJo2ItqEBZfCwywIkknMWBnNBHyoVwW5/wAQAePLKsdgRpP+apHLMtxhHxAmD1GntINCt5lh9BquI5DnC8E6IrMLotk51ZNjEyDm0IOXbejWa3/+O/8A0D+VF+zXGbY4ZbtHVhbfON9MzHb0ihH6ze6P/wDB/wDakI2Oc5bl0/vyH24SOdPWJr1ytJrriRtNemtCa8DVlG81ia0mszUIE+Bkd5vGhiiCXIa2eQcFiPJ9/pQbhbkXFggev9+VFA2jLBEMCNzof6ilLV7hqp+0aO1eJRhb5wYgQJBBkfY+1A73C2xd8JagKLQY5iPCupJMevrUL3MxUHlO886M8MxCW7F9lHjchA0fhCjMPKSPpQKYemkkGmtwy9lcL3rq14m6RAE7aaAgbT510XCWAggCK5h2W4mLNg3CgnT4nCzHJZ3/AK02cE7XDEK6i2yugkg9Dz+hoLT8BJL4GsiheNwXO0e7ad1iD6rsfXehnDu2Nu4/di25bYklBB56MwJ9qIYjFgtCnbccx60J15fJWGCFe6GLMIuK0jKcq3I6TOUjfqI3IBpB7QcYuYhypMJJMddZ1PMTMCu38Nw9p7BDhWB0IYA7+tcU7UcLuWcVeWxZa7atgEsDGURJBJ6QaYr00a0p548fYHG1bmn4BVnhob+zUzcD00Yg+x/lVPA9pba/FbYehB+8UVs8esPoGg9DI++lMbJLwFU65dMEY/AOqzvHT+VDsOwjXfoaemRWXXmNKC4/hYOvP9rn/X0qkuC5RecoX8BxO5YuTa2PxIfhb18/Ma0yuLGOtTc8LDQNHjtno37S/Q+RoNg7aI8XATHTn09qtcQxdtWDW0G3i1jMvQ/z60KxZlmPD+TCr4bfQHt8JNpri3NsnhYbMuYSQfl6VZwlhZYsSUYZYVSYM+EHpoDvRlR3tru50IzW26Tt7dR/KhOGVsua9aIIIEhsuYjaQDqZG8VfquSeezHpqPCCmGSzkW1bZ1uObakupURmBMMD0HlTv/s397/M1IvDld/htoXXNlAALQCQApI30jTp6Ucg/wDtH/PS0oNvsKkczu71HUt0a1FXaOYeNYrMV6oUYNeAr1eqyGU0IO1MNmyYMvPTKN/cjyoXwfBd7cC8hqdY0H+tNLYRug92pTUTSeMjeng8ZBGIwzZSQ23VdT5zFWOFYiLbqTy5+f8ApVz9SDaFrfT4p/KqOHs5bhQ+a/yj3FCjNNNDGzEsj32c4JbuW0Z1VwVggiYgg9dNRypj7I8NQXcSwAAJCCOij+ppZ4RdZUypEEAgnYSKL9me0du0vcFHN7MRCicx6yeu+tLZbyFlHgLcR7IWbtws6ggkMdwZGmhBFXcLwVLQ8BaNAAxJ+U61McTdAzMoy7wNSo8+vtW6YrNWcsHyDb85ipYANOUHUEgTtXP0xn/GtEkC4wVhmJhWEMMx6Z2j0FO3arEWcOnfXHzPBFu3O7kb+gG55fKuPYy3ftEPdEd4cwYEMrdSCpIO+3KtqG9Yb/QqckkOWG4Rhjb7kIWtK7XYmS0nwAmNSVVdNPjFKPHezFywC9s95bjM0AwisT3cknXMFJHPKATE0Y4ZxPmxhZkj6a+0D/SnjhWJFzxN5kwPh0AJgbvACjoF6gSD17NPLL5QKVakuDlPC8dA/wAN4I17pzoR/wDrbr+6aa+G8Rt3Lc89iDyPmKs9uOwT3WN/CW1EgFrYKqABAGUc3kEsTA1AGxpBstdw9wd6jpMSGBWRp15ia6NV1d0cxfPwVCxweH0MPGMANx7eR/lQDWDPKnK6M2Hn5n7UrYpPF6j6j+kVb6yMSR7gmPCyhkx4kH/cPnr7mrFm3ck+NTJJk2c5EmeaUK4dfKOYS2x6uoaPSaO4O/dbTu7A8Jb4POOvkTQrcRbeAUPcsF3Bd8Ii4fbCNy6xFMs3Oo//AJz/ADobgMBcdgAbI8Cvpa5ncaNy/MU5f7EP7Sf/ABj+dKO+vPS/n4NSWDgV1dajIqW62taZq7ZzjTLXstZJr1WQ1ivBa3isiqyTAU7PNlL+GSQAD00bb6fKmGxjIyGBMkf9szS9wa4QT5wPuPzo/YUBpcaRIG3Ndf761ztQlveTo6f6Eb2b5zs48Mty9dPz+VUOLj/FY+n2FSd54iRoPLrUfGGm4AOaqPpWa1if4Cz+kP4Bu8w4hipXSREiP6RV7guJe3/6+WW521b0M8qV8HiDZKGZW5mBH8MCY9SfkadOAcYwyCHRJO5Kj21isTi110zafAyWGZgC95nPkAo+QGvvVDi3Esgyp8TaD3rd8c2KPd4O2WPNgIUepOgph7P9jFsnvb7d7d6/hX+HqfOtVUymwFlsa1z38HPMR2NvC3bctNxmIPeZmAQzA59OQqjgcC121isLdUq1lgw6LcnLp5aH2IrtTonid/CluGM8gOZ9dflSeuALi/fy+K+/exIEIP8Ahhp0+EgnzFVrnGqCfnPH4B6eyU20+jjOHvm2SjaZWM/xDT6a++tNfB+LZPh57LMR/Xz+VQdtezTDNiUIMR3ijkdBmBAiNVn3NLeBxuTaPU1TjDUV7l+SsuqW1nXuE8dhcoOZ+mg5eeijz+9c1/SbbIu2szqzsrsyrrlJIiWbxNppLR8OgUaVtwricXAGJAPr84GsfKjfargiYuwL1tsj2gRDA+MHWFVB4fKB1neQvRBae9OXTKs90eAZ2exYfCBfxCVPtsflFA+MHLB6EfIyP5Vp2cxOVbi+YPz0/KoOK3ZDe33Fddr3YCb81Jlzs0EN5iROxXbeGNMN5ctwSNMrfMM1L/Y1M7uOgUz03H5j503Y2zm13Iyx6FRMf9P1rl6qWLsBKX7Ml7gGJ/x/KG+kU3/rC9B8q59hsV3bEydJG3kCdfX7UY/2o3UfKlfSbllF2Y4OPXd60ip7qamvJbr0mTmJEBQ1uEqc2q8qa1WTWwrla2UVZFk15bBMCq3GtjGPsp2bu37T3rZXwNGUyCQAWOXz0iKyvEkIJLA6LoT05fQV0Ps/gDZw9pbW5V2adBMR/wCRri3dEkzp7Umoq2TbGXmCSQy3OI2QsKBEzG+pAmqVi73l13jwojH6ZV+rA1SxfB7ttkRkIZwGUGJIaQDp6H5Uz8H4Sq3FtFh4kIbzJiY9OXpVSUK1w+Wai5S76QN4TgLtxrV8pNlXVSTtEjN7Qda6ivZrCGH7lNYPONddpijGBwaBMgRVT4QNMpUiGHuBrRCxwI5QobQAASOQ2150WcJNrAq7C9wjEqqKltAoHJQAPpRaJ9ftUOBwmRYmouK48W0hILN8PMD97z/M0dzVcN03whfG6WIgjtRiBl7hfFJU3T12yp76Ej9kRzoJjpZHMhW3zCYgggDfoTrtVnH2G0hS25JJ1kgyZ2kneeta4bBkam4CDsRJM7EdOW/OK8vqtS757314OvTBVwAV7C5g4YhgwymNRB5RG3rStxb9Hd1ypwihiQ+ZC0QyROUnTWdj03roFjDWxMZmbNBEZfFJBLfeacOD4cBc3sPbc+5+1H0Epu3EevJjVTjs6PmGzntuUIFtlaCGkNI3B0kH2o3xjipTCkrcIZjkhSoOo1mQSRH8Ndw7SdicJjJa5bCXeV1BDeU8mHka4x297J3cHbZXHgkFHElW9ejQTpXWsrTnFteROE8xaE/gR+OfL86j4i+jf3zFbcJ0Deo/v61HxEaH++dM/wC82n/S/uVsO7oy5WKlgNiRoT/Si9jvozd6+vVif72qnb/xBaIAhDkP0I/OjeHSFHOAKDfLAXT1Z/Qr2Vu7i4/MaH8Jjf3b60zf7x1P+T+VQ9nsKHJZhoG+sLTN+rr0qksrpBvTSOSuuvvU9qx1q2tkZjpzq7Yw2utFlMWhWDhYmvCxTCtkRtGlRnB6SBQ/UC7EBEtGinC+GNcJCAkxPsNyah7kztTH2TuMhuRIJCxG5idPrWZz4LjEbez2PRlto93M6r8JAGpGo2n/AErmOM4QbOLNthIFwR5rMiPanW/xIXluIUK3UGZGKgNI11jdTqKiKNie7uMsFRBnfTz6EzQIzcMm3FMqdobcYiwUHiayNSZyjM8x5mrGAwaW8rPEg/EPiKtKufQKdPSq/aW6n6zaUOUy2lDMAS05mIURziPnUz4lQpdiVERJ5gfxamZiBrSt+7jAevDTydG4SmZNSrtJUxoP9CCP+qj+GsQAASo9TSF2M4sBcFs6QANYnI5/w9f3Wlf+deldAt3AMzTpt6RXW0tm+Cb78nH1EHCTRNiMSttczew3knQAetJ+Nx2fUqzn4p2WdgBP4Ryn13qPiXHDfuxbMDLFo6kamGcxtIkA8hr+Ktr+INsgO6qTIOdjJVfxAARMeXlXI/1HVepPZHpfuN6ejYsvtkeOxJURBmNSOVV7aHQQxAmCfLnPTU1aTGIys1u4CN9ZCgn4ZMAmf2RO1XuyuBa/mu4ghwGICj4dOo5x+Y6UlRRK2ShEZnNVwbZvwXhQuEuBCnXPrr1yT15kfWmtVAAAEAaAeVer1eh0+nhRHbHvyzk22ux5Zg1W4lw+3ftNavIHtuIZT/eh86smsUXyDPmfth2Vbh2Ka3q1pvFaY816H94bH2POlXiLz86+pO1/Z23j8ObbeFxrbeJysPyOxFfM3aPhVzD3ms3VKuh1HLyIPMHcGtLsOp5hgH8NktA5Bm98p/nTitjKkExSnwpPET/CPmw/IGmzGHMpI5A0rqvqSHdH9DYX7K2i1to1gliSRtoPy+lHopd4FZy2k1ImTE7+IlZ+f1o5mrUU/P4DZ4EZbWp9aIWhAqBbXi96s5YihymCSLCvpU9hZNUxRDBwNT6fPb70GUsF4LmH4SGbXbn/ADpkx3CxasSghk8QiJj8XzE/KhTPlSQ4mJU/c+YiaNdmla4guXGD5kJXONII8JYDl5dKVi7Lprb0i54hHLKeLwlu8iXlOR4jMse4I57VV4auRSGjSfpVPs87nwsvmYOmvSmW/YRFlgNSBr5kD86Za8Ezg5viMf3uJe4kDZVkTIGm1SY7hjOrEqVKmSGBzQCBmUbN/UV0btd2XtJbbF4OzbDhg7iCdObIAQAw3gaaGua4viDm5bFxmALr4g8/GwzBdwRqV6fndsJxnwSq2MoZJcLxxUuWm8bMpKXFEl+6YCWgCSy5Q3QQKe+Odq7bYdEzzmBzhdC5/Z6qrfET+yQOdCuz+Kt2gqm0EkBvF4z45IgjQwARPONTrRDimHtX1MBNhnDTl3G2U+FgT8W9LPUbOFwnx3yXKClJSl4IlwmZDnc6DMRa+GCAZza5/iAmpsNwa0uVi1xy6mO8bReQMRruI2HlS5hsFjsi9zcSza5NnKghZjQTroToBTJw7hN0G2HvZhm8bhWLEkzIY6bQB003pSUccKS5DOZd4VhnxVwJ4gifE7EkjX8B2kjTTlT/AIfDrbUIihVAgAVHg8GltAqQF8ufmTzPnU4AFeh02ljRHHnyce+92y+xkGs1ivUdIAer1er1awUQbN0pe7cdkbOPtZXGW6oPd3QNVPQ9V8vlTHcSaqrfEm2fiG00NrjDNRbTyj5jXhL4e/csXVy3FfXpCrII6g5hBq5iWgb7kD+f0mnb9LuCC3rN4CCZtk9R8Sf+dIGIbMyqPxGPn4f/ACpSabnydWiS9PgbcFZItppoFUExpMVfy1VRmEpmGUsGiIMgRqZ13PzqX9YX9oUSOfIV8ARQATUirWMupqeygpCUjBi3aqYYbMdWAVZ9zH5D71Mo3JIAAknoP51HhbirkV4z3XAS2dYzGAzDymfOhNt8IJFJcsKcF4Y2IYqwhcpJA0MAxlnznWOkU8WcELSKFAgKFjyiPtW3C8CtuMo2XLPp/M61exKyI8qchDYuOzn2275fYRbHCbtq+RbRmsvsRqR+60dOtNZ7Lm8oF45UkEqDqYgxPKrGBRklgDr57+1Erbs+8j10o1cIt5aKndPGEBe3117eAuLYXQ5bcATCuQhIHPQwPM1yR+zsqve3O70mEGZhB9NCCPoK7B25xpsYJ3X4mZFHuw/rXK8NiXZhZUoLzKXdypLIoj4VOmYkzr5mhauU96UQ+k2+m2yrh+J37TNa7ssYmdFhfwlw4YK3p61NgVxOLdAHNizLW2KtMkSYI2BMb+Ypk7NcCAlmGZZnxalm6t1q3wbD21xF61AAcBwuwlPiMnnBHyNBvq9OtzSWTUb90sPotYDB27QASSoQjRwoJUQPCCSAQCJ89hrWhu+F1R3TNqCYOg1QamQfQVjHCyHItW3DnZgDHPX4vh21oelnEkmYQbZnSBPOAfPnzgVyEs8v9x1fc6J2Z4h3mHTMfGoAPtsfp96Khwa51wnjFy2QGu27o2MFg3rlIpl/XxvOh2ru6bV7oYl2jlXafEm15GKa0a8BuaXL3ETBgmagwOBu3ySXZVGhM/l1ppX5eIoC6sctjK+NXlrWBi+gJ9BUOB4QlvXxOerGfkNqvGi+/wAgnt8FX9fAMMCvqIqtxO2SVdRIG8b/AOlECwOhrRbcbbdKy5PpkOYfpkE4ezcG3eAehytE/M1yzg5L4hOgM/8ASJ++Wu/ds+DDEYa7a5OPD5ONVPzrhnZzCMr3Mw1U5SD1zS6+Wige9Dku2O6eWcRQy3r2UFuSgn5a/lSnNz+5pg7Q4xrgMgBrpVIXbUgH/KCfnRP9WX9kVUX7U2M2Rc2DO71q7hLWtS3bAmpsPbiuVORCnibyr3kiQi5j0JHwqfLN+VLXDbrNiA91pYEH68qLs2a1dafiZfuWP3FBMYO7uKw0603p4YT+S7PCPoDA3cyq3lr686ks3AWhtqU+yfaJLloAtBAE0fLyQVIzb0yjnyi08Be3gI2cxyBq3YwoXfU0JsYto18J6Cq/EuLBLbPcaFUSdf79KKpxXgHtbKf6U8Qo4fdG7Epljkcwg/31rj/6P2/38FyWzK4MmDyJ9dBtV7jvaC7jjHwWgTlUH5FjzOtQdkLLLiUcqIDBSTBGs66kdKXutTTHa6XGHJ142xl8IgRy0pT49c7kq6/Gj5yeZX8Q91zCmfF4soADq7HwqI2/ppt1pI7ZXjZtMWOa9d8MfsJ+ICOewkda1c9/sX5/n3A0rDyxiLLIJUlAM63F10JkaDTLrt50PuX7qXXDOzo66EDaTIBHPTQxO9JvZntdfthMPK+E+ENAkfsknpO3tR7iPaW8oBZhmgqVU9dtORI8uVcSWmnCW3s6UJqSDNribESVNklvFcOQAjYfEP6Ci3Zy+tw52abCyAzGC7Ax4Roco1nzEUs9k+AX8bFy7NnDz8J1a4syQIiP4vlXRrPArYUKtq2qjbLmUj3Bp2jRTg92Pxn/AAxa++H0oltcfwwIUOq9BoKJWMSj/Ayt6EH7Ut8Q7NKdSGUfwpdA9QVzfU70KvcLbDf4iBCnK7ZBSDyzoCZHLnTc77a+ZQ4+z/8ABWNNc/plz9x/rE0pYPtBcEZmD6TBgEjqpGh94o/g+KW7mxg81OhHtW6tVXb9LB2UTh2i0wqPPrERUxqni1nnEUVgkb4pxlINcf7WYLucQxUQt3x/8wgP+R9zXR71zKTJml7t5w4HCreO63EgeTSv/lUzuQxQ9k19zlnFL572yo5S5+w+7Uxd/SZcv58S0ciEH/Lv9Zpv9vrWZcYHlLLbCl1Najxj5bbnop+1SXrniNDeM3v8F43Iy/PSuKuZYKRU4en+7g6bFoPrA+xoLxFs0PyI19qK3yVtIo3hF941+podibigBNIGnvXUq6JLsoYfHNaaUJBpn4X2/KgC5mnqBI+9KV/SocBgnvOEtqSSeQpjan2Lzz0dHf8ASGTpbDP9B9daUeOcdv4l8rtCA/CNh69TTZZ7Ifq+Ha7cI8KkwN83Ia+elIuQhtt6G0om4RT6ClrABUJzSI13gAeXWnTgvBlTAWy2j3W7wbc/CoM8oYfOlTsrghfvLYiMzeLfbQHnrXS+1FnkirCkW8p2ykgcj1J2/ZpSbkoS/njL/ZB5tboxRNgldrz3n+BVCJqPw5lM8gcwc+69K5n2vxZvYpnB8I0WTMgaSPqfenDi3FzYwrK7BXvM5SQYyz9CQR8yaR7yIqrmIZjuFJge8VVdr9NLz5+/8Rmuv3OX9hbxOFGcj1PtE0V7NcSZr1q0yJ3bXEFxwkuUDCRPpoYHWiXZ7hlq/dKurRsCDAnoTudOldGwvDsLhbcWrcsf2Vlj68x70eViaw1kp14fH7DDcuOYCEIgAg6k+w5Ct1xl0CA4Hos/9xNDbGJaBn06f1qc3idqE7Zt9glTFeC1b4xcTVz3i89AD7RofSiGDxFtx3lpg1p945HaSOXQ+dLl62Y8R08qVOyvFjZ4kbStNm+xBXkGI0YepFGqtbeJGbKFt3RG3tFw/utNDaacuYAhW3KzuAQDQLEM1vVXzKpUCV1APJWmTHtT+bYuK1h+ayp8v5qY+lIuMe4M1k6XFc6dVAM5es7jyNc7Xab0pKcen+zGNJfvW2RYt9prtm3mfZSBB8UydIIMgRzM7UxYXjKXkDIZBE0iXM2qmGEMCDIOo031mYoZaxT2LsDwqQGWD7EfP71rSaiWdsnkvUURxlHRsWv4uRpX/SJxYrgiNz3iH5GQPpRXgPFDcUq438qSP0mYiO7tcy+Y+iiPuwrqRnlZQmo+5HOuHSLo157+ddB7k9B8659gj/je5+9Mf+2LnWtzTbNwmorkZcQ8Mw86E8VuktbTq2Y+i60Sx0529T96C4i9NwkakAKPnJ/KuVXHMhqJLeUkjnlBJ9W2/OhVyyVJLDXrrRvhmDa55LMk/tHy8htR+zwrOcoH02FPrjhA5SwJvAuzd3GPtktTq/WN8vX12rsfZrsvZw6BUUDaTzJ8zWeCcOVUWBHlR53S2hZtlBJ9qZS+RKybbwhH/SZjQiCwomfG8clHwz76+1czuOAwSJBG410I0IB2o1xbi5xF128WZzIy7ZdgI9OdC1tBnC218bQkeewmudOe6TbOnVDZBIdP0XcIGe5iCf8AhKddpkGJ8/i+VNWItd6bdveJdz1ZpA+hY/8ANW6m1g8MuFXW6ypmga5TuT1JAYxvrUdhhh8DcxBILtmCnTVmMKBPnHstYkt7VefDcvt/nCS/Is5Ntz/CETtpeS7jMoki2O7UcgV3Puxb5Ur41IYC4THLlHtTJYbLbIuTn8RbTPm/ijXTntS1xhgWYjUfxSI5c6zXLdPC6/nQ7t2xwMth7aqEEpbGveN4Sw6qN9fOj/Du0CwLWHtmTOp28yWO9cqsY1g22eNBmk+w123q5e7QXxBgKv7oj+zTDreQTnFrk6neKoc16+Cf2Bt/M0QTHoqZiwVQJ1pBwGOvGwl1URBcDRddjcY5SVaBGhBERpS3xXGlGDJed2UhtQMuYa/CRqPWpCmTMzaxk6qnfYrw2pRSJzFTOXqOQ96mwvZYWGQlZKhWzfvT1G5rP6PO3wx691dC276jddA3mAevSm5rZ1kjfpTK00exCd8m8EeKxJRVub5W5fsmJ+8+1LPbsm3ctYhCQGGUkbSdVkQd9R70fxNwFctCO0dxXwN1TvbII+6ke9S+KnXKLKoe2aYl8Z7R2s0ZbjCIzwFJOkgCdBQG7jM91JAE3HgLpCkqPuT8q9jLQGVmOkAAHmfSNTNUeHZnuBhqBt5xP3JJ9hXLpqhFZR1LeI4HkcT/AFYI7DQzAjYcp9aRe0PGhi8T3gELbAAHuJP2q92r7Rd4vcLuAM/ll5f3+dKxcW0JkFmkAe4/kacrhhY+Rbzkp4R9WbyP50VkUJTRGPlHz0/Or/e+VOCsukPPHGys8CTmIEcz0FRcJ4ASZfc7j8h+dNLcOBukhZMkDyk6n1PWmThfBY1O9KUUvyMTuUVgE8K4HoJEAchpTLheHqo+Eesfzq5h8LFWls09GCXQnKxsisWQOVKHbPiYvK1m2fCvx5d21iB5byfKr3Ge0IuF7Fhvh0dwYA/dU9ep+VLV7DAZiqaKslg0GYgDLvHmdNK5ut1aX9OH5G9NRzvl+BLxVlbZKbEHwny+VWey6IMZbuOJVJYgcyNFHqWIFGeJYHcljAiNJ/rRDs/2evXLZvKofxgAbEgaT56nrStdkpL2rLHrHFLlhm8DeZi+uaJjrvp7AAUE/SfxM2zYwlo/8IB221uNos+fiJ/56Y8NFgFr4Ksmq2/xORBB65ZjXyNJ2PwBvO9+6ypcutmBYwdxAUExEACSOQqqZelGXqfVL+c/qBS3STXSAq38Y6sqZjG4AEKOsnRR5kigBwb3riWxq76eXqSOQ/Knu+DbZFlnMg90BKluRc+GeRgCKl7OcLZ3uYggZoYJpHiO+34RESOp3o2le6WEkaunti2IHafDGxeS1CgqPw8/Csb896E3LsgydfXp/rTLi8ZcBfvUs3jnbxOubUZpykjbwae1U711SSDYs7E6Ko0HTw0054l0CjF7QdgcWTbRQdFLb8gTOnqWr17CEkxqSaZsJNtYXD2ZDlZ0MkqW2y7QvLfSrljFuxyu6IGWYRRuAco8UjdWHtWHqtvS/c0qsrDFfgWfDX7d5lIUMM0iPCTB3+ftX0LwviYKy8HYE9eh85Fcj7QYfCrZvSuZyNGcliG1iI0Gw103rXsh2xUWhautlZdAx2I5SeRH1rdWplJbsC91K6R2THXbcaAa8xrSP2sx5Fs2/wBvQ/wg6+50HvVmxxZSJzKQecrt7Vzztn2kD3GW0ZI0zclA6dTM/OtW2+p7YoxTWovMukCu0XEFBCAkhZBjeT8cef4fnVFuNXMpFv8AwljcfFA8+XtQoJJk6z9akvYkDQCtRpiko4yblY5PL4JrbBVLcz8zvP5VQuuSa810sawg1FHjHHIGU93CLjrFr1IH3NW4qvj/AIUHmfp/rVmfKqj0Sz6sH0PgMKFJYjei1q7rFUlPhHoK2sMZrecAu+QqLgpa41xnOe5ttCah2mJPJE9eZqfjzkWjBIkgexIB+hpaa0CACNK52v1UoLZHz5GdNSn7mWMNhdDlQrI21nlofkdqxaw5DBiTm1HMxOv3M1m7cbwqGIBUnQkagxuNdqpfrLsYZidvzrixTY+nkkxB8ZVRI5udQAfvEge1MeD4p3WGCWQCw0EnQDkfpz9aCXRlTTT4fquv3qHhq/4Vr95QzeZIBJ+dFrtlXmUOPBicVPCZsLl2TnUMHEs0knXUAc+frrUOI4YWYEqFUmWOZTMfhUakcqKqIWq2DXvMSiP4lIJj02mOXltUp3Wz2ryalLamylguEG9czkutuCpeIlRpkQ9TzYaQI50Q4wxt4ZhaUiFgQCI5c9dpo/iToRyGw9NqTO2l5haABIBOsafOK71VUao4Rzp2Ox5YlXrBNu2eok+4b+dV7+CJ9gfkaYcDh1Nu1I5dT0NWXw6xtzP3rnuxpj0Z+0XrNk5GLaw06zOgI/lWLVuMv7rb76SW5+bfSjnchU0Ea/mK0v2FEwP7j+gqs5I5sB8SU3QRBgwTr0EUNv8ABVOX8Om2/v8AWPajfEbzKrZTG+3kBSriXLHUk+pNM01ya4eEYlNRXuWSC/hlQkFtI+e3IVXuXwNFEx19f9KkyCo2QdKdUPkVlY/HBSe4Sa1KGdaud2OlSXbYk6dPtW84BYb5ZDYt1uuH8UmrWAUSavraEbUGUsMYhDKBXEG+D0P5VPNb8YtjMmnL86iitQftQOxe9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TEhUUExQWFBUXGBgYGRcXFxcYHRwYGRwcHBccGBwZHCggHRwlHBUXITEiJSkrLi4uFx8zODMsNygtLisBCgoKDg0OGxAQGywkHyQ3LDQsNCwsLCwtLDQsLCwsLDQsLDQsLCwsLCwsLCwsLCwsLCwsLCwsLCwsLCwsLCwsLP/AABEIAPsAyQMBIgACEQEDEQH/xAAcAAACAgMBAQAAAAAAAAAAAAAFBgMEAQIHAAj/xABEEAACAQIEAwYEAggDBwQDAAABAhEAAwQSITEFQVEGEyJhcYEykaGxQsEHFFJictHh8COi8RUkM4KSssJDU5PiVGOU/8QAGgEAAgMBAQAAAAAAAAAAAAAAAwQAAQIFBv/EAC4RAAICAQQBAwMDAwUAAAAAAAABAgMRBBIhMUETIlEyYYFxofAjkeEFQsHR8f/aAAwDAQACEQMRAD8A5A1w9axmPWsMKyPeoXg2UnrW+ta5hXhcFUTBsZ617XrWM4r2cVCHiTXs5rIes5hUJg17w+de72tswr0ioWad7WM9SCKzpVEIcx869J86nzCjHZTDC5iFLWnuoviYIDpAJGYgHTwnTntWZzUIuT8Fxjl4AKqa2Aq5xfiYvXWuC2trNrkWYk6kydySaoM9aWWuSmSVgtUBesF6vBCfPWQ1Ve8r3eVeCi0RWrIag7ythdqYIbQaxBrHe17vKhDYCsxWneV7vKhZlzWuas3KiqIs2LV4tUdeqyiTPWQ9RV6oQlD1nPUIrNQhNmr2eoQayaohZw9pnZUQFmYgKoEkk7ADma6j2Y/RKWXvMbfFoDe0kFhHJ3PhHoAfWi/6OuxX6sgvsw7x10cr4lVh/wCnPwyDvv7aU6pw+0TqC5O5Yk/PYGk56iTeILj7hlX8gXCdiOEWyFFgXZ0Ls7uAeQY5oBOvyo3gOy+BtMVw6Cy7CT3ba6TBhpHM8qKYfhtqP+Gsegr17g1okEAow2ZWII9KBZObWJJNFLCfDZyPtV+hi8ua5g73f7k27kK5O5ysIVj5ELXJsZh3tu1u4rI6mGVgQQehBr6nxOCvI6XVPe5G1BZgcpUqQASVnUHYTlpU/SF2es8Ss51At41QQg/E2WfA8bggGDyJ9RR6tUm8S4MuDPnstWM1bOsSCIOxB3B5g+daRToM8TXpr1YqyjM17NWK9UIbZq9Na1kVCGwNbTWtZqFk9xajIqy5rQmsJmivFYIqWtTWslEZr1SViKhDSs1sRUmHsF2Cjc/3rVN4LSyRUb7I8HbE4m2oWUV0a5tpbzAHTnO3vQzE4VrblHEEf6gjyIINGuxGJNvG2sv4syn0IJ+4B9qHZPEHJfBqMfckztnFOOhHVZEFgseR10iTyIkAxO1TYLGjI+sNlJ9uZHp/KlLE2WkuwJEsQMxgSIEHfY6QIonwPAG43iKjVTquYmNp1AIG8RXJhe2uEOOvA69mbhWzcuXLmdZdpJGgBJIEaAAQIgQc3lVzivEe7iNJ1kxEeROkxLein0qFOBzqbkzuMsA6RMBonz30FQ3+BPHxG4VjIWY+GCD8jlAPlNElbYvqiLYi32GLXiUEiCQNKH8TweaGWBcTVT5wRr7Ej3qHE8Ruq0G20lYVF1EzuSYA9DvHrQ7hL3FD3bjko4XImmmVYJ2BJMCZAjJ5k1ScJ9GoxaOB/pAwYTG3SIGc52TUFXIHeTpsXzERSyVp5/Su6txG4R+xan+LLP2IpNK10qW9iyCmvcyuRXoqUpWO7owMiivRW+SsZKshrUuHt5nVZjMwWfUxWmWmHs/h7PdO1xgrFgqmM2XppuCSJkcgKHbZsjk3XDdLBt2k4Lbs4ezdtkyzMjAneM0H/KdtKW6e0wZuKy4q8phHNtSZXXTOWXfUDnP2pL7i7+w3yoGlsbi03lr/AJCXwSeUbOa0Y1K5rRqYQMjmvCtqyKso1JrE1tFeioQxRvg2AfL3qjNIYATsNjI3NDsBh8zbSBqR1jlRy0+ggKXmEgsSk7iDopmBS983jCD0wzyzTi+Dzq92VV1CykjaANZ9BA5zVTstP63YCwT3imCYBC6kepAI96KLZPiF9UDALla4rLmBnMGKROmxPOgdxzh74e1+Fs9snXQHSflFDqk5RcP7fHRqyOGpHaOItmXeBOpPL1qfgONUhGGh0EdYkFp842odxPFBLanSCJgzrO5Ij79ai4Ti3cQACpM/CzZR0BWIHkZjXWuJW2lkcljo6S3ESGVAcsiSTzEHQcp0HzonZxGZQf7kb0ksxeC1y3m2k+AgDUAgzMsBO2k0Yu8XZShZDkIIJQ54bkdNY0I258qKtSt2WxaVXwF8S6N4G3ImOfqOlJvFb3cXjmlkyEA7QSQdeXIyfTzi/wAFxTOGucpgE8xHhnTU6nUaail3t7xTu8Ky7vdOX0WfEfLkPVhRMOTXyXCPg5h2v4q2Nu5gLaIuZV1CswJ+JidZIA0JMaxA0oIOFXj8Khv4Xtn/AMqJ2rQO/wAqgxOGUnQV0o2tcIp6ddg2/g7qCWtuB1gx89qr56YbBu21zJcI/dJkfI1MmLsXdMRZUH/3LYI9yBr9636zXaz+n/QOVGBXzVmaZMX2QYr3mGcXV5CRPsRofpSzdQqxVgVYbgiCPUGi12ws+lgJQlHst4KwHYgmAASY305DzJo2ItqEBZfCwywIkknMWBnNBHyoVwW5/wAQAePLKsdgRpP+apHLMtxhHxAmD1GntINCt5lh9BquI5DnC8E6IrMLotk51ZNjEyDm0IOXbejWa3/+O/8A0D+VF+zXGbY4ZbtHVhbfON9MzHb0ihH6ze6P/wDB/wDakI2Oc5bl0/vyH24SOdPWJr1ytJrriRtNemtCa8DVlG81ia0mszUIE+Bkd5vGhiiCXIa2eQcFiPJ9/pQbhbkXFggev9+VFA2jLBEMCNzof6ilLV7hqp+0aO1eJRhb5wYgQJBBkfY+1A73C2xd8JagKLQY5iPCupJMevrUL3MxUHlO886M8MxCW7F9lHjchA0fhCjMPKSPpQKYemkkGmtwy9lcL3rq14m6RAE7aaAgbT510XCWAggCK5h2W4mLNg3CgnT4nCzHJZ3/AK02cE7XDEK6i2yugkg9Dz+hoLT8BJL4GsiheNwXO0e7ad1iD6rsfXehnDu2Nu4/di25bYklBB56MwJ9qIYjFgtCnbccx60J15fJWGCFe6GLMIuK0jKcq3I6TOUjfqI3IBpB7QcYuYhypMJJMddZ1PMTMCu38Nw9p7BDhWB0IYA7+tcU7UcLuWcVeWxZa7atgEsDGURJBJ6QaYr00a0p548fYHG1bmn4BVnhob+zUzcD00Yg+x/lVPA9pba/FbYehB+8UVs8esPoGg9DI++lMbJLwFU65dMEY/AOqzvHT+VDsOwjXfoaemRWXXmNKC4/hYOvP9rn/X0qkuC5RecoX8BxO5YuTa2PxIfhb18/Ma0yuLGOtTc8LDQNHjtno37S/Q+RoNg7aI8XATHTn09qtcQxdtWDW0G3i1jMvQ/z60KxZlmPD+TCr4bfQHt8JNpri3NsnhYbMuYSQfl6VZwlhZYsSUYZYVSYM+EHpoDvRlR3tru50IzW26Tt7dR/KhOGVsua9aIIIEhsuYjaQDqZG8VfquSeezHpqPCCmGSzkW1bZ1uObakupURmBMMD0HlTv/s397/M1IvDld/htoXXNlAALQCQApI30jTp6Ucg/wDtH/PS0oNvsKkczu71HUt0a1FXaOYeNYrMV6oUYNeAr1eqyGU0IO1MNmyYMvPTKN/cjyoXwfBd7cC8hqdY0H+tNLYRug92pTUTSeMjeng8ZBGIwzZSQ23VdT5zFWOFYiLbqTy5+f8ApVz9SDaFrfT4p/KqOHs5bhQ+a/yj3FCjNNNDGzEsj32c4JbuW0Z1VwVggiYgg9dNRypj7I8NQXcSwAAJCCOij+ppZ4RdZUypEEAgnYSKL9me0du0vcFHN7MRCicx6yeu+tLZbyFlHgLcR7IWbtws6ggkMdwZGmhBFXcLwVLQ8BaNAAxJ+U61McTdAzMoy7wNSo8+vtW6YrNWcsHyDb85ipYANOUHUEgTtXP0xn/GtEkC4wVhmJhWEMMx6Z2j0FO3arEWcOnfXHzPBFu3O7kb+gG55fKuPYy3ftEPdEd4cwYEMrdSCpIO+3KtqG9Yb/QqckkOWG4Rhjb7kIWtK7XYmS0nwAmNSVVdNPjFKPHezFywC9s95bjM0AwisT3cknXMFJHPKATE0Y4ZxPmxhZkj6a+0D/SnjhWJFzxN5kwPh0AJgbvACjoF6gSD17NPLL5QKVakuDlPC8dA/wAN4I17pzoR/wDrbr+6aa+G8Rt3Lc89iDyPmKs9uOwT3WN/CW1EgFrYKqABAGUc3kEsTA1AGxpBstdw9wd6jpMSGBWRp15ia6NV1d0cxfPwVCxweH0MPGMANx7eR/lQDWDPKnK6M2Hn5n7UrYpPF6j6j+kVb6yMSR7gmPCyhkx4kH/cPnr7mrFm3ck+NTJJk2c5EmeaUK4dfKOYS2x6uoaPSaO4O/dbTu7A8Jb4POOvkTQrcRbeAUPcsF3Bd8Ii4fbCNy6xFMs3Oo//AJz/ADobgMBcdgAbI8Cvpa5ncaNy/MU5f7EP7Sf/ABj+dKO+vPS/n4NSWDgV1dajIqW62taZq7ZzjTLXstZJr1WQ1ivBa3isiqyTAU7PNlL+GSQAD00bb6fKmGxjIyGBMkf9szS9wa4QT5wPuPzo/YUBpcaRIG3Ndf761ztQlveTo6f6Eb2b5zs48Mty9dPz+VUOLj/FY+n2FSd54iRoPLrUfGGm4AOaqPpWa1if4Cz+kP4Bu8w4hipXSREiP6RV7guJe3/6+WW521b0M8qV8HiDZKGZW5mBH8MCY9SfkadOAcYwyCHRJO5Kj21isTi110zafAyWGZgC95nPkAo+QGvvVDi3Esgyp8TaD3rd8c2KPd4O2WPNgIUepOgph7P9jFsnvb7d7d6/hX+HqfOtVUymwFlsa1z38HPMR2NvC3bctNxmIPeZmAQzA59OQqjgcC121isLdUq1lgw6LcnLp5aH2IrtTonid/CluGM8gOZ9dflSeuALi/fy+K+/exIEIP8Ahhp0+EgnzFVrnGqCfnPH4B6eyU20+jjOHvm2SjaZWM/xDT6a++tNfB+LZPh57LMR/Xz+VQdtezTDNiUIMR3ijkdBmBAiNVn3NLeBxuTaPU1TjDUV7l+SsuqW1nXuE8dhcoOZ+mg5eeijz+9c1/SbbIu2szqzsrsyrrlJIiWbxNppLR8OgUaVtwricXAGJAPr84GsfKjfargiYuwL1tsj2gRDA+MHWFVB4fKB1neQvRBae9OXTKs90eAZ2exYfCBfxCVPtsflFA+MHLB6EfIyP5Vp2cxOVbi+YPz0/KoOK3ZDe33Fddr3YCb81Jlzs0EN5iROxXbeGNMN5ctwSNMrfMM1L/Y1M7uOgUz03H5j503Y2zm13Iyx6FRMf9P1rl6qWLsBKX7Ml7gGJ/x/KG+kU3/rC9B8q59hsV3bEydJG3kCdfX7UY/2o3UfKlfSbllF2Y4OPXd60ip7qamvJbr0mTmJEBQ1uEqc2q8qa1WTWwrla2UVZFk15bBMCq3GtjGPsp2bu37T3rZXwNGUyCQAWOXz0iKyvEkIJLA6LoT05fQV0Ps/gDZw9pbW5V2adBMR/wCRri3dEkzp7Umoq2TbGXmCSQy3OI2QsKBEzG+pAmqVi73l13jwojH6ZV+rA1SxfB7ttkRkIZwGUGJIaQDp6H5Uz8H4Sq3FtFh4kIbzJiY9OXpVSUK1w+Wai5S76QN4TgLtxrV8pNlXVSTtEjN7Qda6ivZrCGH7lNYPONddpijGBwaBMgRVT4QNMpUiGHuBrRCxwI5QobQAASOQ2150WcJNrAq7C9wjEqqKltAoHJQAPpRaJ9ftUOBwmRYmouK48W0hILN8PMD97z/M0dzVcN03whfG6WIgjtRiBl7hfFJU3T12yp76Ej9kRzoJjpZHMhW3zCYgggDfoTrtVnH2G0hS25JJ1kgyZ2kneeta4bBkam4CDsRJM7EdOW/OK8vqtS757314OvTBVwAV7C5g4YhgwymNRB5RG3rStxb9Hd1ypwihiQ+ZC0QyROUnTWdj03roFjDWxMZmbNBEZfFJBLfeacOD4cBc3sPbc+5+1H0Epu3EevJjVTjs6PmGzntuUIFtlaCGkNI3B0kH2o3xjipTCkrcIZjkhSoOo1mQSRH8Ndw7SdicJjJa5bCXeV1BDeU8mHka4x297J3cHbZXHgkFHElW9ejQTpXWsrTnFteROE8xaE/gR+OfL86j4i+jf3zFbcJ0Deo/v61HxEaH++dM/wC82n/S/uVsO7oy5WKlgNiRoT/Si9jvozd6+vVif72qnb/xBaIAhDkP0I/OjeHSFHOAKDfLAXT1Z/Qr2Vu7i4/MaH8Jjf3b60zf7x1P+T+VQ9nsKHJZhoG+sLTN+rr0qksrpBvTSOSuuvvU9qx1q2tkZjpzq7Yw2utFlMWhWDhYmvCxTCtkRtGlRnB6SBQ/UC7EBEtGinC+GNcJCAkxPsNyah7kztTH2TuMhuRIJCxG5idPrWZz4LjEbez2PRlto93M6r8JAGpGo2n/AErmOM4QbOLNthIFwR5rMiPanW/xIXluIUK3UGZGKgNI11jdTqKiKNie7uMsFRBnfTz6EzQIzcMm3FMqdobcYiwUHiayNSZyjM8x5mrGAwaW8rPEg/EPiKtKufQKdPSq/aW6n6zaUOUy2lDMAS05mIURziPnUz4lQpdiVERJ5gfxamZiBrSt+7jAevDTydG4SmZNSrtJUxoP9CCP+qj+GsQAASo9TSF2M4sBcFs6QANYnI5/w9f3Wlf+deldAt3AMzTpt6RXW0tm+Cb78nH1EHCTRNiMSttczew3knQAetJ+Nx2fUqzn4p2WdgBP4Ryn13qPiXHDfuxbMDLFo6kamGcxtIkA8hr+Ktr+INsgO6qTIOdjJVfxAARMeXlXI/1HVepPZHpfuN6ejYsvtkeOxJURBmNSOVV7aHQQxAmCfLnPTU1aTGIys1u4CN9ZCgn4ZMAmf2RO1XuyuBa/mu4ghwGICj4dOo5x+Y6UlRRK2ShEZnNVwbZvwXhQuEuBCnXPrr1yT15kfWmtVAAAEAaAeVer1eh0+nhRHbHvyzk22ux5Zg1W4lw+3ftNavIHtuIZT/eh86smsUXyDPmfth2Vbh2Ka3q1pvFaY816H94bH2POlXiLz86+pO1/Z23j8ObbeFxrbeJysPyOxFfM3aPhVzD3ms3VKuh1HLyIPMHcGtLsOp5hgH8NktA5Bm98p/nTitjKkExSnwpPET/CPmw/IGmzGHMpI5A0rqvqSHdH9DYX7K2i1to1gliSRtoPy+lHopd4FZy2k1ImTE7+IlZ+f1o5mrUU/P4DZ4EZbWp9aIWhAqBbXi96s5YihymCSLCvpU9hZNUxRDBwNT6fPb70GUsF4LmH4SGbXbn/ADpkx3CxasSghk8QiJj8XzE/KhTPlSQ4mJU/c+YiaNdmla4guXGD5kJXONII8JYDl5dKVi7Lprb0i54hHLKeLwlu8iXlOR4jMse4I57VV4auRSGjSfpVPs87nwsvmYOmvSmW/YRFlgNSBr5kD86Za8Ezg5viMf3uJe4kDZVkTIGm1SY7hjOrEqVKmSGBzQCBmUbN/UV0btd2XtJbbF4OzbDhg7iCdObIAQAw3gaaGua4viDm5bFxmALr4g8/GwzBdwRqV6fndsJxnwSq2MoZJcLxxUuWm8bMpKXFEl+6YCWgCSy5Q3QQKe+Odq7bYdEzzmBzhdC5/Z6qrfET+yQOdCuz+Kt2gqm0EkBvF4z45IgjQwARPONTrRDimHtX1MBNhnDTl3G2U+FgT8W9LPUbOFwnx3yXKClJSl4IlwmZDnc6DMRa+GCAZza5/iAmpsNwa0uVi1xy6mO8bReQMRruI2HlS5hsFjsi9zcSza5NnKghZjQTroToBTJw7hN0G2HvZhm8bhWLEkzIY6bQB003pSUccKS5DOZd4VhnxVwJ4gifE7EkjX8B2kjTTlT/AIfDrbUIihVAgAVHg8GltAqQF8ufmTzPnU4AFeh02ljRHHnyce+92y+xkGs1ivUdIAer1er1awUQbN0pe7cdkbOPtZXGW6oPd3QNVPQ9V8vlTHcSaqrfEm2fiG00NrjDNRbTyj5jXhL4e/csXVy3FfXpCrII6g5hBq5iWgb7kD+f0mnb9LuCC3rN4CCZtk9R8Sf+dIGIbMyqPxGPn4f/ACpSabnydWiS9PgbcFZItppoFUExpMVfy1VRmEpmGUsGiIMgRqZ13PzqX9YX9oUSOfIV8ARQATUirWMupqeygpCUjBi3aqYYbMdWAVZ9zH5D71Mo3JIAAknoP51HhbirkV4z3XAS2dYzGAzDymfOhNt8IJFJcsKcF4Y2IYqwhcpJA0MAxlnznWOkU8WcELSKFAgKFjyiPtW3C8CtuMo2XLPp/M61exKyI8qchDYuOzn2275fYRbHCbtq+RbRmsvsRqR+60dOtNZ7Lm8oF45UkEqDqYgxPKrGBRklgDr57+1Erbs+8j10o1cIt5aKndPGEBe3117eAuLYXQ5bcATCuQhIHPQwPM1yR+zsqve3O70mEGZhB9NCCPoK7B25xpsYJ3X4mZFHuw/rXK8NiXZhZUoLzKXdypLIoj4VOmYkzr5mhauU96UQ+k2+m2yrh+J37TNa7ssYmdFhfwlw4YK3p61NgVxOLdAHNizLW2KtMkSYI2BMb+Ypk7NcCAlmGZZnxalm6t1q3wbD21xF61AAcBwuwlPiMnnBHyNBvq9OtzSWTUb90sPotYDB27QASSoQjRwoJUQPCCSAQCJ89hrWhu+F1R3TNqCYOg1QamQfQVjHCyHItW3DnZgDHPX4vh21oelnEkmYQbZnSBPOAfPnzgVyEs8v9x1fc6J2Z4h3mHTMfGoAPtsfp96Khwa51wnjFy2QGu27o2MFg3rlIpl/XxvOh2ru6bV7oYl2jlXafEm15GKa0a8BuaXL3ETBgmagwOBu3ySXZVGhM/l1ppX5eIoC6sctjK+NXlrWBi+gJ9BUOB4QlvXxOerGfkNqvGi+/wAgnt8FX9fAMMCvqIqtxO2SVdRIG8b/AOlECwOhrRbcbbdKy5PpkOYfpkE4ezcG3eAehytE/M1yzg5L4hOgM/8ASJ++Wu/ds+DDEYa7a5OPD5ONVPzrhnZzCMr3Mw1U5SD1zS6+Wige9Dku2O6eWcRQy3r2UFuSgn5a/lSnNz+5pg7Q4xrgMgBrpVIXbUgH/KCfnRP9WX9kVUX7U2M2Rc2DO71q7hLWtS3bAmpsPbiuVORCnibyr3kiQi5j0JHwqfLN+VLXDbrNiA91pYEH68qLs2a1dafiZfuWP3FBMYO7uKw0603p4YT+S7PCPoDA3cyq3lr686ks3AWhtqU+yfaJLloAtBAE0fLyQVIzb0yjnyi08Be3gI2cxyBq3YwoXfU0JsYto18J6Cq/EuLBLbPcaFUSdf79KKpxXgHtbKf6U8Qo4fdG7Epljkcwg/31rj/6P2/38FyWzK4MmDyJ9dBtV7jvaC7jjHwWgTlUH5FjzOtQdkLLLiUcqIDBSTBGs66kdKXutTTHa6XGHJ142xl8IgRy0pT49c7kq6/Gj5yeZX8Q91zCmfF4soADq7HwqI2/ppt1pI7ZXjZtMWOa9d8MfsJ+ICOewkda1c9/sX5/n3A0rDyxiLLIJUlAM63F10JkaDTLrt50PuX7qXXDOzo66EDaTIBHPTQxO9JvZntdfthMPK+E+ENAkfsknpO3tR7iPaW8oBZhmgqVU9dtORI8uVcSWmnCW3s6UJqSDNribESVNklvFcOQAjYfEP6Ci3Zy+tw52abCyAzGC7Ax4Roco1nzEUs9k+AX8bFy7NnDz8J1a4syQIiP4vlXRrPArYUKtq2qjbLmUj3Bp2jRTg92Pxn/AAxa++H0oltcfwwIUOq9BoKJWMSj/Ayt6EH7Ut8Q7NKdSGUfwpdA9QVzfU70KvcLbDf4iBCnK7ZBSDyzoCZHLnTc77a+ZQ4+z/8ABWNNc/plz9x/rE0pYPtBcEZmD6TBgEjqpGh94o/g+KW7mxg81OhHtW6tVXb9LB2UTh2i0wqPPrERUxqni1nnEUVgkb4pxlINcf7WYLucQxUQt3x/8wgP+R9zXR71zKTJml7t5w4HCreO63EgeTSv/lUzuQxQ9k19zlnFL572yo5S5+w+7Uxd/SZcv58S0ciEH/Lv9Zpv9vrWZcYHlLLbCl1Najxj5bbnop+1SXrniNDeM3v8F43Iy/PSuKuZYKRU4en+7g6bFoPrA+xoLxFs0PyI19qK3yVtIo3hF941+podibigBNIGnvXUq6JLsoYfHNaaUJBpn4X2/KgC5mnqBI+9KV/SocBgnvOEtqSSeQpjan2Lzz0dHf8ASGTpbDP9B9daUeOcdv4l8rtCA/CNh69TTZZ7Ifq+Ha7cI8KkwN83Ia+elIuQhtt6G0om4RT6ClrABUJzSI13gAeXWnTgvBlTAWy2j3W7wbc/CoM8oYfOlTsrghfvLYiMzeLfbQHnrXS+1FnkirCkW8p2ykgcj1J2/ZpSbkoS/njL/ZB5tboxRNgldrz3n+BVCJqPw5lM8gcwc+69K5n2vxZvYpnB8I0WTMgaSPqfenDi3FzYwrK7BXvM5SQYyz9CQR8yaR7yIqrmIZjuFJge8VVdr9NLz5+/8Rmuv3OX9hbxOFGcj1PtE0V7NcSZr1q0yJ3bXEFxwkuUDCRPpoYHWiXZ7hlq/dKurRsCDAnoTudOldGwvDsLhbcWrcsf2Vlj68x70eViaw1kp14fH7DDcuOYCEIgAg6k+w5Ct1xl0CA4Hos/9xNDbGJaBn06f1qc3idqE7Zt9glTFeC1b4xcTVz3i89AD7RofSiGDxFtx3lpg1p945HaSOXQ+dLl62Y8R08qVOyvFjZ4kbStNm+xBXkGI0YepFGqtbeJGbKFt3RG3tFw/utNDaacuYAhW3KzuAQDQLEM1vVXzKpUCV1APJWmTHtT+bYuK1h+ayp8v5qY+lIuMe4M1k6XFc6dVAM5es7jyNc7Xab0pKcen+zGNJfvW2RYt9prtm3mfZSBB8UydIIMgRzM7UxYXjKXkDIZBE0iXM2qmGEMCDIOo031mYoZaxT2LsDwqQGWD7EfP71rSaiWdsnkvUURxlHRsWv4uRpX/SJxYrgiNz3iH5GQPpRXgPFDcUq438qSP0mYiO7tcy+Y+iiPuwrqRnlZQmo+5HOuHSLo157+ddB7k9B8659gj/je5+9Mf+2LnWtzTbNwmorkZcQ8Mw86E8VuktbTq2Y+i60Sx0529T96C4i9NwkakAKPnJ/KuVXHMhqJLeUkjnlBJ9W2/OhVyyVJLDXrrRvhmDa55LMk/tHy8htR+zwrOcoH02FPrjhA5SwJvAuzd3GPtktTq/WN8vX12rsfZrsvZw6BUUDaTzJ8zWeCcOVUWBHlR53S2hZtlBJ9qZS+RKybbwhH/SZjQiCwomfG8clHwz76+1czuOAwSJBG410I0IB2o1xbi5xF128WZzIy7ZdgI9OdC1tBnC218bQkeewmudOe6TbOnVDZBIdP0XcIGe5iCf8AhKddpkGJ8/i+VNWItd6bdveJdz1ZpA+hY/8ANW6m1g8MuFXW6ypmga5TuT1JAYxvrUdhhh8DcxBILtmCnTVmMKBPnHstYkt7VefDcvt/nCS/Is5Ntz/CETtpeS7jMoki2O7UcgV3Puxb5Ur41IYC4THLlHtTJYbLbIuTn8RbTPm/ijXTntS1xhgWYjUfxSI5c6zXLdPC6/nQ7t2xwMth7aqEEpbGveN4Sw6qN9fOj/Du0CwLWHtmTOp28yWO9cqsY1g22eNBmk+w123q5e7QXxBgKv7oj+zTDreQTnFrk6neKoc16+Cf2Bt/M0QTHoqZiwVQJ1pBwGOvGwl1URBcDRddjcY5SVaBGhBERpS3xXGlGDJed2UhtQMuYa/CRqPWpCmTMzaxk6qnfYrw2pRSJzFTOXqOQ96mwvZYWGQlZKhWzfvT1G5rP6PO3wx691dC276jddA3mAevSm5rZ1kjfpTK00exCd8m8EeKxJRVub5W5fsmJ+8+1LPbsm3ctYhCQGGUkbSdVkQd9R70fxNwFctCO0dxXwN1TvbII+6ke9S+KnXKLKoe2aYl8Z7R2s0ZbjCIzwFJOkgCdBQG7jM91JAE3HgLpCkqPuT8q9jLQGVmOkAAHmfSNTNUeHZnuBhqBt5xP3JJ9hXLpqhFZR1LeI4HkcT/AFYI7DQzAjYcp9aRe0PGhi8T3gELbAAHuJP2q92r7Rd4vcLuAM/ll5f3+dKxcW0JkFmkAe4/kacrhhY+Rbzkp4R9WbyP50VkUJTRGPlHz0/Or/e+VOCsukPPHGys8CTmIEcz0FRcJ4ASZfc7j8h+dNLcOBukhZMkDyk6n1PWmThfBY1O9KUUvyMTuUVgE8K4HoJEAchpTLheHqo+Eesfzq5h8LFWls09GCXQnKxsisWQOVKHbPiYvK1m2fCvx5d21iB5byfKr3Ge0IuF7Fhvh0dwYA/dU9ep+VLV7DAZiqaKslg0GYgDLvHmdNK5ut1aX9OH5G9NRzvl+BLxVlbZKbEHwny+VWey6IMZbuOJVJYgcyNFHqWIFGeJYHcljAiNJ/rRDs/2evXLZvKofxgAbEgaT56nrStdkpL2rLHrHFLlhm8DeZi+uaJjrvp7AAUE/SfxM2zYwlo/8IB221uNos+fiJ/56Y8NFgFr4Ksmq2/xORBB65ZjXyNJ2PwBvO9+6ypcutmBYwdxAUExEACSOQqqZelGXqfVL+c/qBS3STXSAq38Y6sqZjG4AEKOsnRR5kigBwb3riWxq76eXqSOQ/Knu+DbZFlnMg90BKluRc+GeRgCKl7OcLZ3uYggZoYJpHiO+34RESOp3o2le6WEkaunti2IHafDGxeS1CgqPw8/Csb896E3LsgydfXp/rTLi8ZcBfvUs3jnbxOubUZpykjbwae1U711SSDYs7E6Ko0HTw0054l0CjF7QdgcWTbRQdFLb8gTOnqWr17CEkxqSaZsJNtYXD2ZDlZ0MkqW2y7QvLfSrljFuxyu6IGWYRRuAco8UjdWHtWHqtvS/c0qsrDFfgWfDX7d5lIUMM0iPCTB3+ftX0LwviYKy8HYE9eh85Fcj7QYfCrZvSuZyNGcliG1iI0Gw103rXsh2xUWhautlZdAx2I5SeRH1rdWplJbsC91K6R2THXbcaAa8xrSP2sx5Fs2/wBvQ/wg6+50HvVmxxZSJzKQecrt7Vzztn2kD3GW0ZI0zclA6dTM/OtW2+p7YoxTWovMukCu0XEFBCAkhZBjeT8cef4fnVFuNXMpFv8AwljcfFA8+XtQoJJk6z9akvYkDQCtRpiko4yblY5PL4JrbBVLcz8zvP5VQuuSa810sawg1FHjHHIGU93CLjrFr1IH3NW4qvj/AIUHmfp/rVmfKqj0Sz6sH0PgMKFJYjei1q7rFUlPhHoK2sMZrecAu+QqLgpa41xnOe5ttCah2mJPJE9eZqfjzkWjBIkgexIB+hpaa0CACNK52v1UoLZHz5GdNSn7mWMNhdDlQrI21nlofkdqxaw5DBiTm1HMxOv3M1m7cbwqGIBUnQkagxuNdqpfrLsYZidvzrixTY+nkkxB8ZVRI5udQAfvEge1MeD4p3WGCWQCw0EnQDkfpz9aCXRlTTT4fquv3qHhq/4Vr95QzeZIBJ+dFrtlXmUOPBicVPCZsLl2TnUMHEs0knXUAc+frrUOI4YWYEqFUmWOZTMfhUakcqKqIWq2DXvMSiP4lIJj02mOXltUp3Wz2ryalLamylguEG9czkutuCpeIlRpkQ9TzYaQI50Q4wxt4ZhaUiFgQCI5c9dpo/iToRyGw9NqTO2l5haABIBOsafOK71VUao4Rzp2Ox5YlXrBNu2eok+4b+dV7+CJ9gfkaYcDh1Nu1I5dT0NWXw6xtzP3rnuxpj0Z+0XrNk5GLaw06zOgI/lWLVuMv7rb76SW5+bfSjnchU0Ea/mK0v2FEwP7j+gqs5I5sB8SU3QRBgwTr0EUNv8ABVOX8Om2/v8AWPajfEbzKrZTG+3kBSriXLHUk+pNM01ya4eEYlNRXuWSC/hlQkFtI+e3IVXuXwNFEx19f9KkyCo2QdKdUPkVlY/HBSe4Sa1KGdaud2OlSXbYk6dPtW84BYb5ZDYt1uuH8UmrWAUSavraEbUGUsMYhDKBXEG+D0P5VPNb8YtjMmnL86iitQftQOxe9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upload.wikimedia.org/wikipedia/commons/a/a3/Leo_XI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43000"/>
            <a:ext cx="214242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2.timeinc.net/people/i/2013/news/130325/pope-francis-2-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0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Power of Kings</a:t>
            </a:r>
            <a:endParaRPr lang="en-US" dirty="0"/>
          </a:p>
        </p:txBody>
      </p:sp>
      <p:sp>
        <p:nvSpPr>
          <p:cNvPr id="8" name="AutoShape 2" descr="https://encrypted-tbn0.gstatic.com/images?q=tbn:ANd9GcRTlfgWVuzeFZOgoKupAM6nWCWUNNrLR09ZGK721Q9NRTknjgn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32657" y="1066800"/>
            <a:ext cx="5910943" cy="55713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Describe Kings: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Who are the most powerful in Europe?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Who do they lead?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What were their duties?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How did kings obtain their titles?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What powers do they have?</a:t>
            </a: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pic>
        <p:nvPicPr>
          <p:cNvPr id="2052" name="Picture 4" descr="http://media-cache-ak0.pinimg.com/736x/de/5a/08/de5a08553643fddf5677bbe60928d4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2793275" cy="418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wired.com/images_blogs/gamelife/images/2008/01/07/queenelizabeth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95699"/>
            <a:ext cx="2857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2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1966"/>
            <a:ext cx="6248400" cy="1143000"/>
          </a:xfrm>
        </p:spPr>
        <p:txBody>
          <a:bodyPr/>
          <a:lstStyle/>
          <a:p>
            <a:r>
              <a:rPr lang="en-US" dirty="0" smtClean="0"/>
              <a:t>The Holy Roman Empire</a:t>
            </a:r>
            <a:endParaRPr lang="en-US" dirty="0"/>
          </a:p>
        </p:txBody>
      </p:sp>
      <p:sp>
        <p:nvSpPr>
          <p:cNvPr id="4" name="AutoShape 6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https://encrypted-tbn2.gstatic.com/images?q=tbn:ANd9GcQ3CO0j2rnP251w15BWKA2BzQNjBWGDy3DPie492XRL2INnCEU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encrypted-tbn2.gstatic.com/images?q=tbn:ANd9GcQ3CO0j2rnP251w15BWKA2BzQNjBWGDy3DPie492XRL2INnCEU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://themightywings.com/Writings/Milestones/KNP-IMgs/dragonKnght_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http://saciart.files.wordpress.com/2013/08/saint_george_and_the_dragon_by_paolo_uccell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5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243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Why was the Holy Roman Empire different?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How does the Pope exert power over the Empire?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How are emperors chosen?</a:t>
            </a: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pic>
        <p:nvPicPr>
          <p:cNvPr id="2050" name="Picture 2" descr="http://fc02.deviantart.net/fs70/i/2013/149/9/8/holy_roman_empire_double_headed_eagle_seal_by_williammarshalstore-d670qz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54699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c08.deviantart.net/fs71/f/2011/002/9/4/holy_roman_empire_by_invaiderzen999-d36ar4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3700553"/>
            <a:ext cx="3719116" cy="297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2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86500" y="3048000"/>
            <a:ext cx="25908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Popes fight for Power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Western Europe saw the Pope as the head of the Church but Eastern Europe disagreed…</a:t>
            </a: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324600" y="3200400"/>
            <a:ext cx="25146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000" dirty="0" smtClean="0">
                <a:solidFill>
                  <a:schemeClr val="bg1"/>
                </a:solidFill>
                <a:latin typeface="Century Schoolbook" pitchFamily="18" charset="0"/>
                <a:cs typeface="Vijaya" pitchFamily="34" charset="0"/>
              </a:rPr>
              <a:t>List the two churches and their leaders</a:t>
            </a:r>
            <a:endParaRPr lang="en-US" sz="3000" dirty="0">
              <a:solidFill>
                <a:schemeClr val="bg1"/>
              </a:solidFill>
              <a:latin typeface="Century Schoolbook" pitchFamily="18" charset="0"/>
              <a:cs typeface="Vijaya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200" y="2590800"/>
            <a:ext cx="56388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Who was the Pope?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What were the bishops doing?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What did the Popes do about Eastern Europe?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What was the result of this decision?</a:t>
            </a:r>
          </a:p>
          <a:p>
            <a:pPr marL="0" indent="0">
              <a:buFont typeface="Arial" pitchFamily="34" charset="0"/>
              <a:buNone/>
            </a:pP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25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325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Adobe Heiti Std R</vt:lpstr>
      <vt:lpstr>Adobe Ming Std L</vt:lpstr>
      <vt:lpstr>Arial</vt:lpstr>
      <vt:lpstr>Baskerville Old Face</vt:lpstr>
      <vt:lpstr>Calibri</vt:lpstr>
      <vt:lpstr>Century Schoolbook</vt:lpstr>
      <vt:lpstr>Vijaya</vt:lpstr>
      <vt:lpstr>Office Theme</vt:lpstr>
      <vt:lpstr>Popes and Kings</vt:lpstr>
      <vt:lpstr>Topic Question</vt:lpstr>
      <vt:lpstr>The Big Idea</vt:lpstr>
      <vt:lpstr>Vocabulary</vt:lpstr>
      <vt:lpstr>Popes and Kings Rule Europe</vt:lpstr>
      <vt:lpstr>The Power of Popes</vt:lpstr>
      <vt:lpstr>The Power of Kings</vt:lpstr>
      <vt:lpstr>The Holy Roman Empire</vt:lpstr>
      <vt:lpstr>Popes fight for Power</vt:lpstr>
      <vt:lpstr>Kings and Popes Clash</vt:lpstr>
      <vt:lpstr>Reflection</vt:lpstr>
    </vt:vector>
  </TitlesOfParts>
  <Company>FUSD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and Early Japan</dc:title>
  <dc:creator>Rachel Hibler</dc:creator>
  <cp:lastModifiedBy>Rachel Hibler</cp:lastModifiedBy>
  <cp:revision>32</cp:revision>
  <dcterms:created xsi:type="dcterms:W3CDTF">2013-12-19T19:23:51Z</dcterms:created>
  <dcterms:modified xsi:type="dcterms:W3CDTF">2016-01-28T18:25:12Z</dcterms:modified>
</cp:coreProperties>
</file>