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75" r:id="rId7"/>
    <p:sldId id="276" r:id="rId8"/>
    <p:sldId id="262" r:id="rId9"/>
    <p:sldId id="260" r:id="rId10"/>
    <p:sldId id="263" r:id="rId11"/>
    <p:sldId id="277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6267646-3C4B-44F5-BCAC-BEAEE54422F4}">
          <p14:sldIdLst>
            <p14:sldId id="256"/>
            <p14:sldId id="257"/>
            <p14:sldId id="258"/>
            <p14:sldId id="259"/>
            <p14:sldId id="261"/>
            <p14:sldId id="275"/>
            <p14:sldId id="276"/>
            <p14:sldId id="262"/>
            <p14:sldId id="260"/>
            <p14:sldId id="263"/>
            <p14:sldId id="277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B936DB-8705-47F3-81FA-604DCA50FA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CEF5DF-7309-4AAE-B13A-9AB4E45285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95972F-E58F-416A-8299-D61865A37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B4FDB-FA85-40DD-8A42-02AE15354FA3}" type="datetimeFigureOut">
              <a:rPr lang="en-US" smtClean="0"/>
              <a:t>6/14/2018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353540-53A6-4017-952A-7E3EBF903A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038E1A-454C-44AA-B337-24FBCB8DB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27970-A3B3-4E32-B34E-7BE71CD6E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654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860A0-C0F7-4353-872B-14D93C967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172E7F-15CD-416B-86DA-33B61CA07A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C51E0F-4190-4714-B9A5-147FCC13B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B4FDB-FA85-40DD-8A42-02AE15354FA3}" type="datetimeFigureOut">
              <a:rPr lang="en-US" smtClean="0"/>
              <a:t>6/14/2018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510496-6291-4A41-88CE-77F8CF3F97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21131D-3B94-4E26-9509-D7CA7BDA3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27970-A3B3-4E32-B34E-7BE71CD6E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099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90D6FE1-8DEA-4292-A922-055FB712E9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D9F637-9DC7-4864-8989-F0E8B3D303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AF2CEA-2AEC-49F2-889F-F3FE39FE33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B4FDB-FA85-40DD-8A42-02AE15354FA3}" type="datetimeFigureOut">
              <a:rPr lang="en-US" smtClean="0"/>
              <a:t>6/14/2018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A08C40-42D7-45C9-8FD6-7162384A5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1D53C5-ED43-47E7-A951-8913DF8BD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27970-A3B3-4E32-B34E-7BE71CD6E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130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0D92FA-5350-4509-B493-EC291DA14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9F9695-DA23-427F-A8EB-ACFA7D88D2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D05424-B960-4F46-B972-56973CCA1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B4FDB-FA85-40DD-8A42-02AE15354FA3}" type="datetimeFigureOut">
              <a:rPr lang="en-US" smtClean="0"/>
              <a:t>6/14/2018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646334-58E3-4F74-8D0E-81D03F6BE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60688C-A004-4E3F-8CC8-E76F2BCA5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27970-A3B3-4E32-B34E-7BE71CD6E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531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F6BFF4-D078-4338-A334-3C680365A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842D04-512C-47D3-84D7-38FBEEF5A7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19F907-31D9-47CB-838F-E5B41E85F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B4FDB-FA85-40DD-8A42-02AE15354FA3}" type="datetimeFigureOut">
              <a:rPr lang="en-US" smtClean="0"/>
              <a:t>6/14/2018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931B41-8121-4485-8212-6C114FC6D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FDBEF0-A304-4EF7-9A75-ACD1F07C3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27970-A3B3-4E32-B34E-7BE71CD6E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375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F1D978-18C7-4C13-A816-2B2EDBEE3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50ACAF-2443-4A37-A430-A8D5EFD303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18970-175D-40AA-822D-2586A72940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426E36-B333-427E-A337-46E4D7EACA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B4FDB-FA85-40DD-8A42-02AE15354FA3}" type="datetimeFigureOut">
              <a:rPr lang="en-US" smtClean="0"/>
              <a:t>6/14/2018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A66549-274C-48A7-8C5A-771D5BD14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2D70C2-8E52-416A-B24C-B3CB2094B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27970-A3B3-4E32-B34E-7BE71CD6E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099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F2231-F14B-4933-B53D-94805AC39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7DF3F8-D7EC-4B36-88C0-DF9C7593D3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7B5657-E083-419B-B4FC-EA397EDE4F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E8FA54-E412-4364-99AA-85373ECB6A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89B183-2AED-44B1-AEBF-CA37114810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6E476A8-A63B-46EE-9A0B-ECAD13963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B4FDB-FA85-40DD-8A42-02AE15354FA3}" type="datetimeFigureOut">
              <a:rPr lang="en-US" smtClean="0"/>
              <a:t>6/14/2018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5D29AC3-4501-4B5A-B9B9-6DE3EE20A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8A1E5E-7B9B-4032-B27F-F031AD64B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27970-A3B3-4E32-B34E-7BE71CD6E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770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9D6C6-9623-42DF-AAD7-C2C4D3771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E75C34-7FD0-40E9-895C-62533DDDD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B4FDB-FA85-40DD-8A42-02AE15354FA3}" type="datetimeFigureOut">
              <a:rPr lang="en-US" smtClean="0"/>
              <a:t>6/14/2018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78C437-3B76-479C-BFF5-34F79B649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086210-3748-4B66-9A3D-C7C30FE94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27970-A3B3-4E32-B34E-7BE71CD6E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957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E717B91-9442-43F2-A0CD-5FFBBA310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B4FDB-FA85-40DD-8A42-02AE15354FA3}" type="datetimeFigureOut">
              <a:rPr lang="en-US" smtClean="0"/>
              <a:t>6/14/2018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A8ABA4C-7934-427A-A4E6-A741EECAF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B5B96F-7556-4C08-89EE-54D8F18A2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27970-A3B3-4E32-B34E-7BE71CD6E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591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511FB0-D929-4589-B8D3-8AB9D2FE3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11F49B-3238-4CD1-B534-B16FE3B944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42DEC9-2D1E-4852-9222-375549F6EC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1E0F25-AFE2-4166-AA61-9C7D1B4F51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B4FDB-FA85-40DD-8A42-02AE15354FA3}" type="datetimeFigureOut">
              <a:rPr lang="en-US" smtClean="0"/>
              <a:t>6/14/2018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27C10D-0465-4E14-9BC4-1C3C0DFB0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FDBA6F-5443-47FA-8BFF-647F5838F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27970-A3B3-4E32-B34E-7BE71CD6E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700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76729-3A85-4BEF-8D60-E120A8D65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52832D7-3387-4526-B219-179A1ADC65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BB3EDA-9C8F-4C9F-B34B-8934C39F2A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7C3D81-9D25-4207-803C-3AA866208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B4FDB-FA85-40DD-8A42-02AE15354FA3}" type="datetimeFigureOut">
              <a:rPr lang="en-US" smtClean="0"/>
              <a:t>6/14/2018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429A78-9D69-4DB2-807E-F94B8CE2B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9C1B65-22EA-4232-B147-378FC9A93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27970-A3B3-4E32-B34E-7BE71CD6E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3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354B5A-1D14-40D9-9445-3EBA82E52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5E83D3-98E2-4EF7-8FEE-EE442A9658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48CBD2-45DA-4077-96BD-7AA9EB04F7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B4FDB-FA85-40DD-8A42-02AE15354FA3}" type="datetimeFigureOut">
              <a:rPr lang="en-US" smtClean="0"/>
              <a:t>6/14/2018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8FC06B-0FAC-40E6-9DA9-3630813262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F08702-7B39-435A-B4DA-F4DDE1E104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D27970-A3B3-4E32-B34E-7BE71CD6E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062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4607B9-B0C9-4A4A-95BD-B7603E7CC9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04669"/>
            <a:ext cx="9144000" cy="934451"/>
          </a:xfrm>
        </p:spPr>
        <p:txBody>
          <a:bodyPr/>
          <a:lstStyle/>
          <a:p>
            <a:r>
              <a:rPr lang="en-US" dirty="0"/>
              <a:t>Share it Forward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BB09D4-529F-486A-AA96-749A3D9FE2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26781" y="3624043"/>
            <a:ext cx="4060054" cy="1654337"/>
          </a:xfrm>
        </p:spPr>
        <p:txBody>
          <a:bodyPr>
            <a:noAutofit/>
          </a:bodyPr>
          <a:lstStyle/>
          <a:p>
            <a:r>
              <a:rPr lang="en-US" sz="3000" dirty="0"/>
              <a:t>Rachel Hibler</a:t>
            </a:r>
          </a:p>
          <a:p>
            <a:r>
              <a:rPr lang="en-US" sz="3000" dirty="0" err="1"/>
              <a:t>Computech</a:t>
            </a:r>
            <a:r>
              <a:rPr lang="en-US" sz="3000" dirty="0"/>
              <a:t> Middle School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E1FC88A-48D8-4D1B-9F39-7F7F52809B11}"/>
              </a:ext>
            </a:extLst>
          </p:cNvPr>
          <p:cNvSpPr txBox="1">
            <a:spLocks/>
          </p:cNvSpPr>
          <p:nvPr/>
        </p:nvSpPr>
        <p:spPr>
          <a:xfrm>
            <a:off x="883328" y="1863111"/>
            <a:ext cx="10425344" cy="143694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0" dirty="0"/>
              <a:t>Donorschoose.org</a:t>
            </a:r>
          </a:p>
        </p:txBody>
      </p:sp>
      <p:pic>
        <p:nvPicPr>
          <p:cNvPr id="1026" name="Picture 2" descr="Image result for donors choose">
            <a:extLst>
              <a:ext uri="{FF2B5EF4-FFF2-40B4-BE49-F238E27FC236}">
                <a16:creationId xmlns:a16="http://schemas.microsoft.com/office/drawing/2014/main" id="{0F455AD2-EA92-4195-B69D-21ABCF8187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447" y="4121736"/>
            <a:ext cx="5069889" cy="2661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donors choose">
            <a:extLst>
              <a:ext uri="{FF2B5EF4-FFF2-40B4-BE49-F238E27FC236}">
                <a16:creationId xmlns:a16="http://schemas.microsoft.com/office/drawing/2014/main" id="{07CE39CF-F37E-4A87-855D-BE2D57884F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0009" y="4580083"/>
            <a:ext cx="4525732" cy="1966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70647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71813-2418-4B36-A3FF-F78442B6E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364" y="73358"/>
            <a:ext cx="10515600" cy="1325563"/>
          </a:xfrm>
        </p:spPr>
        <p:txBody>
          <a:bodyPr/>
          <a:lstStyle/>
          <a:p>
            <a:r>
              <a:rPr lang="en-US" dirty="0"/>
              <a:t>My Donorschoose.org projects funded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0F7801-E989-4E6C-AA16-E7D2F099B7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6581" y="1196698"/>
            <a:ext cx="11199750" cy="5362364"/>
          </a:xfrm>
        </p:spPr>
        <p:txBody>
          <a:bodyPr>
            <a:normAutofit lnSpcReduction="10000"/>
          </a:bodyPr>
          <a:lstStyle/>
          <a:p>
            <a:r>
              <a:rPr lang="en-US" sz="3000" dirty="0"/>
              <a:t>13 projects fully funded through donorschoose.org</a:t>
            </a:r>
          </a:p>
          <a:p>
            <a:pPr lvl="1"/>
            <a:r>
              <a:rPr lang="en-US" sz="3000" dirty="0"/>
              <a:t>Costume construction sewing supplies $1172</a:t>
            </a:r>
          </a:p>
          <a:p>
            <a:pPr lvl="1"/>
            <a:r>
              <a:rPr lang="en-US" sz="3000" dirty="0"/>
              <a:t>2 Props tables $200</a:t>
            </a:r>
          </a:p>
          <a:p>
            <a:pPr lvl="1"/>
            <a:r>
              <a:rPr lang="en-US" sz="3000" dirty="0"/>
              <a:t>30 painting aprons $347</a:t>
            </a:r>
          </a:p>
          <a:p>
            <a:pPr lvl="1"/>
            <a:r>
              <a:rPr lang="en-US" sz="3000" dirty="0"/>
              <a:t>Drama and Forensics Instruction books $298</a:t>
            </a:r>
          </a:p>
          <a:p>
            <a:pPr lvl="1"/>
            <a:r>
              <a:rPr lang="en-US" sz="3000" dirty="0"/>
              <a:t>16 Walkies and headsets $575</a:t>
            </a:r>
          </a:p>
          <a:p>
            <a:pPr lvl="1"/>
            <a:r>
              <a:rPr lang="en-US" sz="3000" dirty="0"/>
              <a:t>2 storage cabinets $869</a:t>
            </a:r>
          </a:p>
          <a:p>
            <a:pPr lvl="1"/>
            <a:r>
              <a:rPr lang="en-US" sz="3000" dirty="0"/>
              <a:t>Set construction supplies $1282</a:t>
            </a:r>
          </a:p>
          <a:p>
            <a:pPr lvl="1"/>
            <a:r>
              <a:rPr lang="en-US" sz="3000" dirty="0"/>
              <a:t>3 Wireless microphone systems $3625</a:t>
            </a:r>
          </a:p>
          <a:p>
            <a:pPr lvl="1"/>
            <a:r>
              <a:rPr lang="en-US" sz="3000" dirty="0"/>
              <a:t>Pneumatic tool set $314</a:t>
            </a:r>
          </a:p>
          <a:p>
            <a:pPr lvl="1"/>
            <a:r>
              <a:rPr lang="en-US" sz="3000" dirty="0"/>
              <a:t>Stage lights $390</a:t>
            </a:r>
          </a:p>
          <a:p>
            <a:pPr lvl="1"/>
            <a:r>
              <a:rPr lang="en-US" sz="3000" dirty="0"/>
              <a:t>Costume closet organization supplies $939</a:t>
            </a:r>
          </a:p>
        </p:txBody>
      </p:sp>
    </p:spTree>
    <p:extLst>
      <p:ext uri="{BB962C8B-B14F-4D97-AF65-F5344CB8AC3E}">
        <p14:creationId xmlns:p14="http://schemas.microsoft.com/office/powerpoint/2010/main" val="21429543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695ABEA-4FA2-4433-9021-D923C25376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035" y="1154102"/>
            <a:ext cx="10515600" cy="2597509"/>
          </a:xfrm>
        </p:spPr>
        <p:txBody>
          <a:bodyPr>
            <a:normAutofit/>
          </a:bodyPr>
          <a:lstStyle/>
          <a:p>
            <a:r>
              <a:rPr lang="en-US" sz="3000" dirty="0"/>
              <a:t>Chevron </a:t>
            </a:r>
          </a:p>
          <a:p>
            <a:pPr lvl="1"/>
            <a:r>
              <a:rPr lang="en-US" sz="2600" dirty="0"/>
              <a:t>fully funded 4 of my tech based projects</a:t>
            </a:r>
          </a:p>
          <a:p>
            <a:pPr lvl="2"/>
            <a:r>
              <a:rPr lang="en-US" sz="2200" dirty="0"/>
              <a:t>3 wireless microphone systems</a:t>
            </a:r>
          </a:p>
          <a:p>
            <a:pPr lvl="2"/>
            <a:r>
              <a:rPr lang="en-US" sz="2200" dirty="0"/>
              <a:t>Set building tool sets</a:t>
            </a:r>
          </a:p>
          <a:p>
            <a:pPr lvl="1"/>
            <a:r>
              <a:rPr lang="en-US" sz="2600" dirty="0"/>
              <a:t>Actively seeks tech based projects</a:t>
            </a:r>
          </a:p>
          <a:p>
            <a:pPr lvl="1"/>
            <a:r>
              <a:rPr lang="en-US" sz="2600" dirty="0"/>
              <a:t>Goes on the website regularly</a:t>
            </a:r>
          </a:p>
          <a:p>
            <a:pPr lvl="1"/>
            <a:endParaRPr lang="en-US" dirty="0"/>
          </a:p>
        </p:txBody>
      </p:sp>
      <p:pic>
        <p:nvPicPr>
          <p:cNvPr id="5" name="Picture 2" descr="Image result for chevron">
            <a:extLst>
              <a:ext uri="{FF2B5EF4-FFF2-40B4-BE49-F238E27FC236}">
                <a16:creationId xmlns:a16="http://schemas.microsoft.com/office/drawing/2014/main" id="{7D8F4ACB-5CAA-4958-89EF-AC7C768CA2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9030" y="406529"/>
            <a:ext cx="1776197" cy="1984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88920569-D8CB-4669-B468-1301B450A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364" y="73358"/>
            <a:ext cx="10515600" cy="1325563"/>
          </a:xfrm>
        </p:spPr>
        <p:txBody>
          <a:bodyPr/>
          <a:lstStyle/>
          <a:p>
            <a:r>
              <a:rPr lang="en-US" dirty="0"/>
              <a:t>Remarkable donations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E25827C-CB48-43D3-83EC-A70D9EC2771E}"/>
              </a:ext>
            </a:extLst>
          </p:cNvPr>
          <p:cNvSpPr txBox="1">
            <a:spLocks/>
          </p:cNvSpPr>
          <p:nvPr/>
        </p:nvSpPr>
        <p:spPr>
          <a:xfrm>
            <a:off x="705035" y="3873337"/>
            <a:ext cx="10515600" cy="23076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dirty="0"/>
              <a:t>Ripple </a:t>
            </a:r>
          </a:p>
          <a:p>
            <a:pPr lvl="1"/>
            <a:r>
              <a:rPr lang="en-US" sz="2600" dirty="0"/>
              <a:t>Fully funded 3 of my posted projects</a:t>
            </a:r>
          </a:p>
          <a:p>
            <a:pPr lvl="1"/>
            <a:r>
              <a:rPr lang="en-US" sz="2600" dirty="0"/>
              <a:t>Fully funded every posted project March 2018</a:t>
            </a:r>
          </a:p>
          <a:p>
            <a:pPr lvl="1"/>
            <a:r>
              <a:rPr lang="en-US" sz="2600" dirty="0"/>
              <a:t>$29 million total given to 35,000 projects</a:t>
            </a:r>
          </a:p>
          <a:p>
            <a:pPr lvl="1"/>
            <a:r>
              <a:rPr lang="en-US" sz="2600" dirty="0"/>
              <a:t>https://www.youtube.com/watch?v=wfw4FWJJVOQ</a:t>
            </a:r>
            <a:endParaRPr lang="en-US" dirty="0"/>
          </a:p>
        </p:txBody>
      </p:sp>
      <p:pic>
        <p:nvPicPr>
          <p:cNvPr id="1026" name="Picture 2" descr="Image result for ripple">
            <a:extLst>
              <a:ext uri="{FF2B5EF4-FFF2-40B4-BE49-F238E27FC236}">
                <a16:creationId xmlns:a16="http://schemas.microsoft.com/office/drawing/2014/main" id="{515517CA-C031-4A26-A0CF-2035BA5D09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2723" y="3127131"/>
            <a:ext cx="2902504" cy="2902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37229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16DFF-91D5-46F5-91E4-27CA8160F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461" y="111526"/>
            <a:ext cx="10515600" cy="1325563"/>
          </a:xfrm>
        </p:spPr>
        <p:txBody>
          <a:bodyPr/>
          <a:lstStyle/>
          <a:p>
            <a:r>
              <a:rPr lang="en-US" dirty="0"/>
              <a:t>Josh and Nick put the cabinets together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16ABCF-CA3B-471C-9D77-484A09D6D7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4269" y="1305018"/>
            <a:ext cx="4031572" cy="537542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7A13B58-0EC2-466B-B774-C6F53C1FDD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732" y="1437089"/>
            <a:ext cx="3022847" cy="403046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F017E13-03E9-45F3-96D9-B1F3D4E3579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978"/>
          <a:stretch/>
        </p:blipFill>
        <p:spPr>
          <a:xfrm>
            <a:off x="236461" y="1489750"/>
            <a:ext cx="3908146" cy="4326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5851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16DFF-91D5-46F5-91E4-27CA8160F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461" y="111526"/>
            <a:ext cx="10515600" cy="1325563"/>
          </a:xfrm>
        </p:spPr>
        <p:txBody>
          <a:bodyPr/>
          <a:lstStyle/>
          <a:p>
            <a:r>
              <a:rPr lang="en-US" dirty="0"/>
              <a:t>Jazmin, </a:t>
            </a:r>
            <a:r>
              <a:rPr lang="en-US" dirty="0" err="1"/>
              <a:t>Rayven</a:t>
            </a:r>
            <a:r>
              <a:rPr lang="en-US" dirty="0"/>
              <a:t> and Alissa loved modeling the aprons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CBE265-22D8-48B9-A739-BB86CBF57CF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45" r="11782"/>
          <a:stretch/>
        </p:blipFill>
        <p:spPr>
          <a:xfrm>
            <a:off x="7082254" y="937159"/>
            <a:ext cx="3959996" cy="533603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BB0E322-BA14-4771-8BDC-B73F8A4F0E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9942" y="989715"/>
            <a:ext cx="4002030" cy="5336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6700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16DFF-91D5-46F5-91E4-27CA8160F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461" y="111526"/>
            <a:ext cx="10515600" cy="1325563"/>
          </a:xfrm>
        </p:spPr>
        <p:txBody>
          <a:bodyPr/>
          <a:lstStyle/>
          <a:p>
            <a:r>
              <a:rPr lang="en-US" dirty="0"/>
              <a:t>Then they got to work sewing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3A888C-8A6C-4290-A2BE-A73075BB50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8853" y="1437089"/>
            <a:ext cx="3422342" cy="456312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61FF12D-DC96-4CB0-82F8-0361689507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643" y="506025"/>
            <a:ext cx="4481005" cy="597467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AE78AB2-784C-4FFA-95E7-E67E9D8DA03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582"/>
          <a:stretch/>
        </p:blipFill>
        <p:spPr>
          <a:xfrm>
            <a:off x="236461" y="1437089"/>
            <a:ext cx="2959650" cy="4907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5084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16DFF-91D5-46F5-91E4-27CA8160F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461" y="111526"/>
            <a:ext cx="10515600" cy="1325563"/>
          </a:xfrm>
        </p:spPr>
        <p:txBody>
          <a:bodyPr/>
          <a:lstStyle/>
          <a:p>
            <a:r>
              <a:rPr lang="en-US" dirty="0"/>
              <a:t>Kennedy reading about costuming and one of our props tables in use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2D5FE7-1BC7-47EE-903B-391A4EEB56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967433"/>
            <a:ext cx="4113320" cy="548442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5C8D32B-0B24-435C-BB48-C3FF2415F7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803" y="1437089"/>
            <a:ext cx="3712298" cy="4949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9770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16DFF-91D5-46F5-91E4-27CA8160F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461" y="111526"/>
            <a:ext cx="11419920" cy="1325563"/>
          </a:xfrm>
        </p:spPr>
        <p:txBody>
          <a:bodyPr/>
          <a:lstStyle/>
          <a:p>
            <a:r>
              <a:rPr lang="en-US" dirty="0"/>
              <a:t>Jazmin and Kennedy working on projects with the supplies from </a:t>
            </a:r>
            <a:r>
              <a:rPr lang="en-US" dirty="0" err="1"/>
              <a:t>donorschoose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E6415A-051D-4C42-95F1-B179979F24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2453" y="1617832"/>
            <a:ext cx="3728807" cy="497174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0D58619-4B78-4ECA-A595-07A24A5095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338" y="1617832"/>
            <a:ext cx="3728807" cy="4971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495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16DFF-91D5-46F5-91E4-27CA8160F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461" y="111526"/>
            <a:ext cx="10515600" cy="1325563"/>
          </a:xfrm>
        </p:spPr>
        <p:txBody>
          <a:bodyPr/>
          <a:lstStyle/>
          <a:p>
            <a:r>
              <a:rPr lang="en-US" dirty="0"/>
              <a:t>The microphones were the biggest hit!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A02B49-B2D5-4387-BB02-319C4E738B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841" y="1731145"/>
            <a:ext cx="3453599" cy="460479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12CE794-A3FF-4EE9-A718-F0BD76BA9E3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49"/>
          <a:stretch/>
        </p:blipFill>
        <p:spPr>
          <a:xfrm>
            <a:off x="5148863" y="1232902"/>
            <a:ext cx="5371176" cy="528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9327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16DFF-91D5-46F5-91E4-27CA8160F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031" y="237986"/>
            <a:ext cx="10925775" cy="1325563"/>
          </a:xfrm>
        </p:spPr>
        <p:txBody>
          <a:bodyPr/>
          <a:lstStyle/>
          <a:p>
            <a:r>
              <a:rPr lang="en-US" dirty="0"/>
              <a:t>Rigging up the cast of Sleepy Hollow for sound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672179-AF75-4AE5-A996-9F890A92BE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1400" y="1437089"/>
            <a:ext cx="3755439" cy="50072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13CE2CC-AAC1-4765-87AB-A735612AA2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307" y="1477129"/>
            <a:ext cx="3506629" cy="467550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884EE05-D5EE-4B5C-B830-A9DD3C39B0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600" y="1608843"/>
            <a:ext cx="3497808" cy="4663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8488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16DFF-91D5-46F5-91E4-27CA8160F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461" y="111526"/>
            <a:ext cx="10515600" cy="1325563"/>
          </a:xfrm>
        </p:spPr>
        <p:txBody>
          <a:bodyPr/>
          <a:lstStyle/>
          <a:p>
            <a:r>
              <a:rPr lang="en-US" dirty="0"/>
              <a:t>Sleepy Hollow microphones in use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E3291D-D936-43DE-9622-18A9D5A811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6859" y="1478941"/>
            <a:ext cx="3640030" cy="485337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A0FC305-1AD0-45C2-B03B-D125C9C033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2563" y="1182680"/>
            <a:ext cx="3893616" cy="519148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267C0C9-B81D-4B05-8394-4D84898F9D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61" y="1557483"/>
            <a:ext cx="3522216" cy="469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8145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174584-033A-4440-BF6B-8034753E38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052" y="137783"/>
            <a:ext cx="7023317" cy="1325563"/>
          </a:xfrm>
        </p:spPr>
        <p:txBody>
          <a:bodyPr/>
          <a:lstStyle/>
          <a:p>
            <a:r>
              <a:rPr lang="en-US" dirty="0"/>
              <a:t>What is donorschoose.org?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823E314-6712-4A26-AE19-75B8FB3194B4}"/>
              </a:ext>
            </a:extLst>
          </p:cNvPr>
          <p:cNvSpPr txBox="1">
            <a:spLocks/>
          </p:cNvSpPr>
          <p:nvPr/>
        </p:nvSpPr>
        <p:spPr>
          <a:xfrm>
            <a:off x="4015352" y="1078725"/>
            <a:ext cx="7583011" cy="54782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/>
              <a:t>Charitable website designed for classroom teachers to get supplies</a:t>
            </a:r>
          </a:p>
          <a:p>
            <a:r>
              <a:rPr lang="en-US" sz="4000" dirty="0"/>
              <a:t>78% of public school teachers use it</a:t>
            </a:r>
          </a:p>
          <a:p>
            <a:r>
              <a:rPr lang="en-US" sz="4000" dirty="0"/>
              <a:t>Stephen Colbert is on the Board of Directors</a:t>
            </a:r>
          </a:p>
          <a:p>
            <a:r>
              <a:rPr lang="en-US" sz="4000" dirty="0"/>
              <a:t>Started by a History Teacher</a:t>
            </a:r>
          </a:p>
          <a:p>
            <a:pPr lvl="1"/>
            <a:r>
              <a:rPr lang="en-US" sz="4000" dirty="0"/>
              <a:t>2000</a:t>
            </a:r>
          </a:p>
          <a:p>
            <a:pPr lvl="1"/>
            <a:r>
              <a:rPr lang="en-US" sz="4000" dirty="0"/>
              <a:t>Charles Best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FA089BA-BA52-47A5-90EE-2B2CA040D334}"/>
              </a:ext>
            </a:extLst>
          </p:cNvPr>
          <p:cNvSpPr/>
          <p:nvPr/>
        </p:nvSpPr>
        <p:spPr>
          <a:xfrm>
            <a:off x="517863" y="1463346"/>
            <a:ext cx="3725663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2500" b="1" i="0" dirty="0">
                <a:solidFill>
                  <a:srgbClr val="303030"/>
                </a:solidFill>
                <a:effectLst/>
                <a:latin typeface="inherit"/>
              </a:rPr>
              <a:t>$650,478,040</a:t>
            </a:r>
          </a:p>
          <a:p>
            <a:pPr fontAlgn="base"/>
            <a:r>
              <a:rPr lang="en-US" sz="2500" b="0" i="1" dirty="0">
                <a:solidFill>
                  <a:srgbClr val="606060"/>
                </a:solidFill>
                <a:effectLst/>
                <a:latin typeface="rooney-web"/>
              </a:rPr>
              <a:t>dollars raised</a:t>
            </a:r>
          </a:p>
          <a:p>
            <a:pPr fontAlgn="base"/>
            <a:r>
              <a:rPr lang="en-US" sz="2500" b="1" i="0" dirty="0">
                <a:solidFill>
                  <a:srgbClr val="303030"/>
                </a:solidFill>
                <a:effectLst/>
                <a:latin typeface="inherit"/>
              </a:rPr>
              <a:t>1,106,545</a:t>
            </a:r>
          </a:p>
          <a:p>
            <a:pPr fontAlgn="base"/>
            <a:r>
              <a:rPr lang="en-US" sz="2500" b="0" i="1" dirty="0">
                <a:solidFill>
                  <a:srgbClr val="606060"/>
                </a:solidFill>
                <a:effectLst/>
                <a:latin typeface="rooney-web"/>
              </a:rPr>
              <a:t>projects funded</a:t>
            </a:r>
          </a:p>
          <a:p>
            <a:pPr fontAlgn="base"/>
            <a:r>
              <a:rPr lang="en-US" sz="2500" b="1" i="0" dirty="0">
                <a:solidFill>
                  <a:srgbClr val="303030"/>
                </a:solidFill>
                <a:effectLst/>
                <a:latin typeface="inherit"/>
              </a:rPr>
              <a:t>27,080,324</a:t>
            </a:r>
          </a:p>
          <a:p>
            <a:pPr fontAlgn="base"/>
            <a:r>
              <a:rPr lang="en-US" sz="2500" b="0" i="1" dirty="0">
                <a:solidFill>
                  <a:srgbClr val="606060"/>
                </a:solidFill>
                <a:effectLst/>
                <a:latin typeface="rooney-web"/>
              </a:rPr>
              <a:t>students helped</a:t>
            </a:r>
          </a:p>
          <a:p>
            <a:pPr fontAlgn="base"/>
            <a:r>
              <a:rPr lang="en-US" sz="2500" b="1" i="0" dirty="0">
                <a:solidFill>
                  <a:srgbClr val="303030"/>
                </a:solidFill>
                <a:effectLst/>
                <a:latin typeface="inherit"/>
              </a:rPr>
              <a:t>76,799</a:t>
            </a:r>
          </a:p>
          <a:p>
            <a:pPr fontAlgn="base"/>
            <a:r>
              <a:rPr lang="en-US" sz="2500" b="0" i="1" dirty="0">
                <a:solidFill>
                  <a:srgbClr val="606060"/>
                </a:solidFill>
                <a:effectLst/>
                <a:latin typeface="rooney-web"/>
              </a:rPr>
              <a:t>schools participating</a:t>
            </a:r>
          </a:p>
          <a:p>
            <a:pPr fontAlgn="base"/>
            <a:r>
              <a:rPr lang="en-US" sz="2500" b="1" i="0" dirty="0">
                <a:solidFill>
                  <a:srgbClr val="303030"/>
                </a:solidFill>
                <a:effectLst/>
                <a:latin typeface="inherit"/>
              </a:rPr>
              <a:t>412,538</a:t>
            </a:r>
          </a:p>
          <a:p>
            <a:pPr fontAlgn="base"/>
            <a:r>
              <a:rPr lang="en-US" sz="2500" b="0" i="1" dirty="0">
                <a:solidFill>
                  <a:srgbClr val="606060"/>
                </a:solidFill>
                <a:effectLst/>
                <a:latin typeface="rooney-web"/>
              </a:rPr>
              <a:t>teachers funded</a:t>
            </a:r>
          </a:p>
          <a:p>
            <a:pPr fontAlgn="base"/>
            <a:r>
              <a:rPr lang="en-US" sz="2500" b="1" i="0" dirty="0">
                <a:solidFill>
                  <a:srgbClr val="303030"/>
                </a:solidFill>
                <a:effectLst/>
                <a:latin typeface="inherit"/>
              </a:rPr>
              <a:t>3,069,639</a:t>
            </a:r>
          </a:p>
          <a:p>
            <a:pPr fontAlgn="base"/>
            <a:r>
              <a:rPr lang="en-US" sz="2500" b="0" i="1" dirty="0">
                <a:solidFill>
                  <a:srgbClr val="606060"/>
                </a:solidFill>
                <a:effectLst/>
                <a:latin typeface="rooney-web"/>
              </a:rPr>
              <a:t>supporters</a:t>
            </a:r>
          </a:p>
        </p:txBody>
      </p:sp>
      <p:pic>
        <p:nvPicPr>
          <p:cNvPr id="2050" name="Picture 2" descr="Image result for donorschoose logo">
            <a:extLst>
              <a:ext uri="{FF2B5EF4-FFF2-40B4-BE49-F238E27FC236}">
                <a16:creationId xmlns:a16="http://schemas.microsoft.com/office/drawing/2014/main" id="{3AA6CDA8-1E8A-4922-ABEE-CDAC82CAB4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4627" y="5472897"/>
            <a:ext cx="4591125" cy="1398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54629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16DFF-91D5-46F5-91E4-27CA8160F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461" y="111526"/>
            <a:ext cx="10515600" cy="1325563"/>
          </a:xfrm>
        </p:spPr>
        <p:txBody>
          <a:bodyPr/>
          <a:lstStyle/>
          <a:p>
            <a:r>
              <a:rPr lang="en-US" dirty="0"/>
              <a:t>And not to forget crew…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2B0D14-3F33-400B-8773-0905526149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54" y="1245771"/>
            <a:ext cx="4125527" cy="550070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BD49D31-633E-4B1D-A8B2-3F4F3082C0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8910" y="456661"/>
            <a:ext cx="4658997" cy="6211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5214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16DFF-91D5-46F5-91E4-27CA8160F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461" y="111526"/>
            <a:ext cx="6270871" cy="2640552"/>
          </a:xfrm>
        </p:spPr>
        <p:txBody>
          <a:bodyPr>
            <a:normAutofit fontScale="90000"/>
          </a:bodyPr>
          <a:lstStyle/>
          <a:p>
            <a:r>
              <a:rPr lang="en-US" dirty="0"/>
              <a:t>Our backstage crew is stoked to have good headsets and walkies. Andrea and Liam try them out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F85D72B-88B6-412A-B316-E0186B2BAB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6247" y="305170"/>
            <a:ext cx="4685745" cy="624765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9D3B487-1174-4C78-8791-4F0060B414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2755" y="2208815"/>
            <a:ext cx="3403245" cy="4537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1377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16DFF-91D5-46F5-91E4-27CA8160F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092" y="320595"/>
            <a:ext cx="6679246" cy="1246759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Promoting your Projects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CAA6B37-7682-4549-9A9E-380E05159BBF}"/>
              </a:ext>
            </a:extLst>
          </p:cNvPr>
          <p:cNvSpPr txBox="1">
            <a:spLocks/>
          </p:cNvSpPr>
          <p:nvPr/>
        </p:nvSpPr>
        <p:spPr>
          <a:xfrm>
            <a:off x="6464607" y="1128871"/>
            <a:ext cx="5159683" cy="35623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latin typeface="Bodoni MT" panose="020B0604020202020204" pitchFamily="18" charset="0"/>
              </a:rPr>
              <a:t>Even if you don’t promote it, you NEVER know who goes on every day looking to donate!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D5B4F1F-92CD-403B-86E6-C99520558E4D}"/>
              </a:ext>
            </a:extLst>
          </p:cNvPr>
          <p:cNvSpPr txBox="1">
            <a:spLocks/>
          </p:cNvSpPr>
          <p:nvPr/>
        </p:nvSpPr>
        <p:spPr>
          <a:xfrm>
            <a:off x="567710" y="1567354"/>
            <a:ext cx="5528290" cy="26102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latin typeface="+mn-lt"/>
              </a:rPr>
              <a:t>Promote your projects via social media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latin typeface="+mn-lt"/>
              </a:rPr>
              <a:t>Post on school alumni pages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latin typeface="+mn-lt"/>
              </a:rPr>
              <a:t>Post on your website</a:t>
            </a:r>
          </a:p>
        </p:txBody>
      </p:sp>
      <p:pic>
        <p:nvPicPr>
          <p:cNvPr id="1026" name="Picture 2" descr="Image result for facebook">
            <a:extLst>
              <a:ext uri="{FF2B5EF4-FFF2-40B4-BE49-F238E27FC236}">
                <a16:creationId xmlns:a16="http://schemas.microsoft.com/office/drawing/2014/main" id="{AA72B3A7-84BB-442C-AAB9-C9F832C51C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866" y="4691222"/>
            <a:ext cx="1755236" cy="1755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70179F73-57DC-437C-8CA5-A6F4EA6440DF}"/>
              </a:ext>
            </a:extLst>
          </p:cNvPr>
          <p:cNvSpPr txBox="1">
            <a:spLocks/>
          </p:cNvSpPr>
          <p:nvPr/>
        </p:nvSpPr>
        <p:spPr>
          <a:xfrm>
            <a:off x="6860402" y="4739932"/>
            <a:ext cx="4368091" cy="16578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dirty="0">
                <a:latin typeface="+mn-lt"/>
              </a:rPr>
              <a:t>Friends and family can donate to your project</a:t>
            </a:r>
          </a:p>
        </p:txBody>
      </p:sp>
      <p:pic>
        <p:nvPicPr>
          <p:cNvPr id="1028" name="Picture 4" descr="Image result for twitter">
            <a:extLst>
              <a:ext uri="{FF2B5EF4-FFF2-40B4-BE49-F238E27FC236}">
                <a16:creationId xmlns:a16="http://schemas.microsoft.com/office/drawing/2014/main" id="{EA04B0BD-C226-4556-B6C2-BC5933995C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389" y="4691222"/>
            <a:ext cx="1755236" cy="1755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instagram logo">
            <a:extLst>
              <a:ext uri="{FF2B5EF4-FFF2-40B4-BE49-F238E27FC236}">
                <a16:creationId xmlns:a16="http://schemas.microsoft.com/office/drawing/2014/main" id="{CC4529CD-E8D5-4A23-BF97-6CB4EA4F4B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0391" y="4619350"/>
            <a:ext cx="1827108" cy="1827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13200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FFDEF0-4D85-442E-B189-66CA90F48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Donorschoose.org Mission Statement: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73CA0B-F99B-41E0-B3A2-23B1C0FFF5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7241" y="1690688"/>
            <a:ext cx="7071450" cy="468347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500" dirty="0"/>
              <a:t>“We make it easy for anyone to help a classroom in need, moving us closer to a nation where students in every community have the tools and experiences they need for a great education.”</a:t>
            </a:r>
          </a:p>
        </p:txBody>
      </p:sp>
      <p:pic>
        <p:nvPicPr>
          <p:cNvPr id="4100" name="Picture 4" descr="Image result for donors choose">
            <a:extLst>
              <a:ext uri="{FF2B5EF4-FFF2-40B4-BE49-F238E27FC236}">
                <a16:creationId xmlns:a16="http://schemas.microsoft.com/office/drawing/2014/main" id="{9E1825C3-8CDB-40BD-B561-904601628C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34" t="1844" r="15023" b="-1844"/>
          <a:stretch/>
        </p:blipFill>
        <p:spPr bwMode="auto">
          <a:xfrm>
            <a:off x="514904" y="2299840"/>
            <a:ext cx="4292336" cy="3205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9831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87DB1-E95D-49F8-A63D-F8EC15C5E8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it work as a teacher?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D232ABC-0FD4-4E1C-B109-DDD257C9032A}"/>
              </a:ext>
            </a:extLst>
          </p:cNvPr>
          <p:cNvSpPr txBox="1">
            <a:spLocks/>
          </p:cNvSpPr>
          <p:nvPr/>
        </p:nvSpPr>
        <p:spPr>
          <a:xfrm>
            <a:off x="290236" y="1607999"/>
            <a:ext cx="6882921" cy="10197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Step 1: Teachers set up profile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99FD084-BFC2-4D9C-B84F-19DE6025127F}"/>
              </a:ext>
            </a:extLst>
          </p:cNvPr>
          <p:cNvSpPr/>
          <p:nvPr/>
        </p:nvSpPr>
        <p:spPr>
          <a:xfrm>
            <a:off x="1386163" y="2627790"/>
            <a:ext cx="10515601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3000" i="0" dirty="0">
                <a:solidFill>
                  <a:srgbClr val="303030"/>
                </a:solidFill>
                <a:effectLst/>
                <a:latin typeface="rooney-web"/>
              </a:rPr>
              <a:t>Log on to the website and complete the profile set up. 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3000" i="0" dirty="0">
                <a:solidFill>
                  <a:srgbClr val="303030"/>
                </a:solidFill>
                <a:effectLst/>
                <a:latin typeface="rooney-web"/>
              </a:rPr>
              <a:t>Find your school in their database. 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3000" i="0" dirty="0">
                <a:solidFill>
                  <a:srgbClr val="303030"/>
                </a:solidFill>
                <a:effectLst/>
                <a:latin typeface="rooney-web"/>
              </a:rPr>
              <a:t>Most schools are listed and the information on low-income, socio-economic status served is already loaded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303030"/>
                </a:solidFill>
                <a:latin typeface="rooney-web"/>
              </a:rPr>
              <a:t>Choose what levels and subjects you teach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3000" i="0" dirty="0">
                <a:solidFill>
                  <a:srgbClr val="303030"/>
                </a:solidFill>
                <a:effectLst/>
                <a:latin typeface="rooney-web"/>
              </a:rPr>
              <a:t>Write a short paragraph about your program and goals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303030"/>
                </a:solidFill>
                <a:latin typeface="rooney-web"/>
              </a:rPr>
              <a:t>Choose a picture</a:t>
            </a:r>
            <a:endParaRPr lang="en-US" sz="3000" i="0" dirty="0">
              <a:solidFill>
                <a:srgbClr val="303030"/>
              </a:solidFill>
              <a:effectLst/>
              <a:latin typeface="rooney-sans"/>
            </a:endParaRPr>
          </a:p>
        </p:txBody>
      </p:sp>
    </p:spTree>
    <p:extLst>
      <p:ext uri="{BB962C8B-B14F-4D97-AF65-F5344CB8AC3E}">
        <p14:creationId xmlns:p14="http://schemas.microsoft.com/office/powerpoint/2010/main" val="6792896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65F85D-5375-4E1E-B9B0-43EA9FC26D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604" y="196450"/>
            <a:ext cx="10515600" cy="1325563"/>
          </a:xfrm>
        </p:spPr>
        <p:txBody>
          <a:bodyPr/>
          <a:lstStyle/>
          <a:p>
            <a:r>
              <a:rPr lang="en-US" dirty="0"/>
              <a:t>Step 1: Teachers set up profile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A3A3957-E8D0-4D79-BA23-AD5D5842D61C}"/>
              </a:ext>
            </a:extLst>
          </p:cNvPr>
          <p:cNvSpPr/>
          <p:nvPr/>
        </p:nvSpPr>
        <p:spPr>
          <a:xfrm>
            <a:off x="4575301" y="1188174"/>
            <a:ext cx="7001521" cy="5093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2500" b="1" i="0" dirty="0">
                <a:solidFill>
                  <a:srgbClr val="303030"/>
                </a:solidFill>
                <a:effectLst/>
                <a:latin typeface="rooney-web"/>
              </a:rPr>
              <a:t>Classroom Description</a:t>
            </a:r>
          </a:p>
          <a:p>
            <a:pPr fontAlgn="base"/>
            <a:r>
              <a:rPr lang="en-US" sz="2500" b="0" i="0" dirty="0">
                <a:solidFill>
                  <a:srgbClr val="303030"/>
                </a:solidFill>
                <a:effectLst/>
                <a:latin typeface="inherit"/>
              </a:rPr>
              <a:t>Hi! My name is Mrs. Hibler and I teach Theatre and Forensics at </a:t>
            </a:r>
            <a:r>
              <a:rPr lang="en-US" sz="2500" b="0" i="0" dirty="0" err="1">
                <a:solidFill>
                  <a:srgbClr val="303030"/>
                </a:solidFill>
                <a:effectLst/>
                <a:latin typeface="inherit"/>
              </a:rPr>
              <a:t>Computech</a:t>
            </a:r>
            <a:r>
              <a:rPr lang="en-US" sz="2500" b="0" i="0" dirty="0">
                <a:solidFill>
                  <a:srgbClr val="303030"/>
                </a:solidFill>
                <a:effectLst/>
                <a:latin typeface="inherit"/>
              </a:rPr>
              <a:t> Middle School in Fresno, CA. This is the second year of all day drama at </a:t>
            </a:r>
            <a:r>
              <a:rPr lang="en-US" sz="2500" b="0" i="0" dirty="0" err="1">
                <a:solidFill>
                  <a:srgbClr val="303030"/>
                </a:solidFill>
                <a:effectLst/>
                <a:latin typeface="inherit"/>
              </a:rPr>
              <a:t>Computech</a:t>
            </a:r>
            <a:r>
              <a:rPr lang="en-US" sz="2500" b="0" i="0" dirty="0">
                <a:solidFill>
                  <a:srgbClr val="303030"/>
                </a:solidFill>
                <a:effectLst/>
                <a:latin typeface="inherit"/>
              </a:rPr>
              <a:t> and the program is growing quickly! We are so excited to be building a comprehensive theatre program which currently includes introduction to acting and a director's training program. We hope to add a Stage Craft class for students interested in backstage production work. Our Forensics team is a member of the National Speech and Debate Association and we compete at the middle school, high school and national levels.</a:t>
            </a:r>
            <a:endParaRPr lang="en-US" sz="2500" b="0" i="0" dirty="0">
              <a:solidFill>
                <a:srgbClr val="303030"/>
              </a:solidFill>
              <a:effectLst/>
              <a:latin typeface="rooney-sans"/>
            </a:endParaRPr>
          </a:p>
        </p:txBody>
      </p:sp>
      <p:pic>
        <p:nvPicPr>
          <p:cNvPr id="5122" name="Picture 2" descr="https://storage.donorschoose.net/dc_prod/images/user/small/u4247161_sm.jpg?timestamp=1515512518937">
            <a:extLst>
              <a:ext uri="{FF2B5EF4-FFF2-40B4-BE49-F238E27FC236}">
                <a16:creationId xmlns:a16="http://schemas.microsoft.com/office/drawing/2014/main" id="{C2B6AF03-3DB5-42B3-8568-89B0510093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604" y="1690688"/>
            <a:ext cx="4088675" cy="408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17742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642B100-50CF-42AF-B8A9-A1FE37665705}"/>
              </a:ext>
            </a:extLst>
          </p:cNvPr>
          <p:cNvSpPr txBox="1">
            <a:spLocks/>
          </p:cNvSpPr>
          <p:nvPr/>
        </p:nvSpPr>
        <p:spPr>
          <a:xfrm>
            <a:off x="1290961" y="968382"/>
            <a:ext cx="680547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Step 2: Teachers write a project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354BC7A-FA8C-49DB-BA4D-D3ED2DEB6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724" y="91880"/>
            <a:ext cx="10515600" cy="1325563"/>
          </a:xfrm>
        </p:spPr>
        <p:txBody>
          <a:bodyPr/>
          <a:lstStyle/>
          <a:p>
            <a:r>
              <a:rPr lang="en-US" dirty="0"/>
              <a:t>How does it work as a teacher?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7CE9FB5-778A-404A-8B2B-B5174D5E15A0}"/>
              </a:ext>
            </a:extLst>
          </p:cNvPr>
          <p:cNvSpPr/>
          <p:nvPr/>
        </p:nvSpPr>
        <p:spPr>
          <a:xfrm>
            <a:off x="1483817" y="2024109"/>
            <a:ext cx="10515601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303030"/>
                </a:solidFill>
                <a:latin typeface="rooney-web"/>
              </a:rPr>
              <a:t>Determine your needs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303030"/>
                </a:solidFill>
                <a:latin typeface="rooney-web"/>
              </a:rPr>
              <a:t>Write about how you plan to use the items in classroom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303030"/>
                </a:solidFill>
                <a:latin typeface="rooney-web"/>
              </a:rPr>
              <a:t>Go shopping with a variety of suppliers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303030"/>
                </a:solidFill>
                <a:latin typeface="rooney-web"/>
              </a:rPr>
              <a:t>Best Buy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303030"/>
                </a:solidFill>
                <a:latin typeface="rooney-web"/>
              </a:rPr>
              <a:t>Amazon Business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3000" i="0" dirty="0">
                <a:solidFill>
                  <a:srgbClr val="303030"/>
                </a:solidFill>
                <a:effectLst/>
                <a:latin typeface="rooney-web"/>
              </a:rPr>
              <a:t>Projects can be for: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303030"/>
                </a:solidFill>
                <a:latin typeface="rooney-web"/>
              </a:rPr>
              <a:t>Supplies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US" sz="3000" i="0" dirty="0">
                <a:solidFill>
                  <a:srgbClr val="303030"/>
                </a:solidFill>
                <a:effectLst/>
                <a:latin typeface="rooney-web"/>
              </a:rPr>
              <a:t>Professional development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303030"/>
                </a:solidFill>
                <a:latin typeface="rooney-web"/>
              </a:rPr>
              <a:t>Student Experiences</a:t>
            </a:r>
          </a:p>
        </p:txBody>
      </p:sp>
    </p:spTree>
    <p:extLst>
      <p:ext uri="{BB962C8B-B14F-4D97-AF65-F5344CB8AC3E}">
        <p14:creationId xmlns:p14="http://schemas.microsoft.com/office/powerpoint/2010/main" val="17338453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donorschoose logo">
            <a:extLst>
              <a:ext uri="{FF2B5EF4-FFF2-40B4-BE49-F238E27FC236}">
                <a16:creationId xmlns:a16="http://schemas.microsoft.com/office/drawing/2014/main" id="{34F08EB6-D524-4A24-887F-3AA57486C4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9" r="7712"/>
          <a:stretch/>
        </p:blipFill>
        <p:spPr bwMode="auto">
          <a:xfrm>
            <a:off x="4367814" y="1490094"/>
            <a:ext cx="7581530" cy="5135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EE9D4C8-D4C2-4D6E-A613-AFCD0652583F}"/>
              </a:ext>
            </a:extLst>
          </p:cNvPr>
          <p:cNvSpPr txBox="1">
            <a:spLocks/>
          </p:cNvSpPr>
          <p:nvPr/>
        </p:nvSpPr>
        <p:spPr>
          <a:xfrm>
            <a:off x="586111" y="178270"/>
            <a:ext cx="680547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Step 2: Teachers write a project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D2090DD-11A3-4A69-89E6-423152A5F141}"/>
              </a:ext>
            </a:extLst>
          </p:cNvPr>
          <p:cNvSpPr/>
          <p:nvPr/>
        </p:nvSpPr>
        <p:spPr>
          <a:xfrm>
            <a:off x="242656" y="1320758"/>
            <a:ext cx="433064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US" sz="3000" dirty="0">
                <a:solidFill>
                  <a:srgbClr val="303030"/>
                </a:solidFill>
                <a:latin typeface="rooney-web"/>
              </a:rPr>
              <a:t>Supplies don’t have to be for school projects, some teachers use the website for life essentials for their needy students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5468907-BEC3-49B1-B9BF-B704A987FD72}"/>
              </a:ext>
            </a:extLst>
          </p:cNvPr>
          <p:cNvSpPr/>
          <p:nvPr/>
        </p:nvSpPr>
        <p:spPr>
          <a:xfrm>
            <a:off x="321259" y="4057846"/>
            <a:ext cx="3852724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303030"/>
                </a:solidFill>
                <a:latin typeface="rooney-web"/>
              </a:rPr>
              <a:t>Clothing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303030"/>
                </a:solidFill>
                <a:latin typeface="rooney-web"/>
              </a:rPr>
              <a:t>Food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303030"/>
                </a:solidFill>
                <a:latin typeface="rooney-web"/>
              </a:rPr>
              <a:t>Hygiene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303030"/>
                </a:solidFill>
                <a:latin typeface="rooney-web"/>
              </a:rPr>
              <a:t>Backpacks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303030"/>
                </a:solidFill>
                <a:latin typeface="rooney-web"/>
              </a:rPr>
              <a:t>Pencils, paper</a:t>
            </a:r>
          </a:p>
        </p:txBody>
      </p:sp>
    </p:spTree>
    <p:extLst>
      <p:ext uri="{BB962C8B-B14F-4D97-AF65-F5344CB8AC3E}">
        <p14:creationId xmlns:p14="http://schemas.microsoft.com/office/powerpoint/2010/main" val="13382035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AF663C-8E89-4C35-8B94-BC54DEAC9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742" y="453903"/>
            <a:ext cx="10515600" cy="984280"/>
          </a:xfrm>
        </p:spPr>
        <p:txBody>
          <a:bodyPr/>
          <a:lstStyle/>
          <a:p>
            <a:r>
              <a:rPr lang="en-US" dirty="0"/>
              <a:t>Step 3: Post the project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C45784-7AE5-48DE-91DF-CB8802654E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69"/>
          <a:stretch/>
        </p:blipFill>
        <p:spPr>
          <a:xfrm>
            <a:off x="348450" y="1438183"/>
            <a:ext cx="5669872" cy="49892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B41E199-5C38-4D4F-8776-6BD661F6BB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636" y="616999"/>
            <a:ext cx="5853343" cy="4390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6791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58A5B2-4652-4369-9011-ACCE2866E7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it work as a donor?</a:t>
            </a:r>
          </a:p>
        </p:txBody>
      </p:sp>
      <p:pic>
        <p:nvPicPr>
          <p:cNvPr id="3074" name="Picture 2" descr="Image result for donors choose">
            <a:extLst>
              <a:ext uri="{FF2B5EF4-FFF2-40B4-BE49-F238E27FC236}">
                <a16:creationId xmlns:a16="http://schemas.microsoft.com/office/drawing/2014/main" id="{FE3B6E3D-8981-4944-992A-ABC844D271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329" y="1593035"/>
            <a:ext cx="10703471" cy="4570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97017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1170</TotalTime>
  <Words>669</Words>
  <Application>Microsoft Office PowerPoint</Application>
  <PresentationFormat>Widescreen</PresentationFormat>
  <Paragraphs>97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Bodoni MT</vt:lpstr>
      <vt:lpstr>Calibri</vt:lpstr>
      <vt:lpstr>Calibri Light</vt:lpstr>
      <vt:lpstr>inherit</vt:lpstr>
      <vt:lpstr>rooney-sans</vt:lpstr>
      <vt:lpstr>rooney-web</vt:lpstr>
      <vt:lpstr>Office Theme</vt:lpstr>
      <vt:lpstr>Share it Forward</vt:lpstr>
      <vt:lpstr>What is donorschoose.org?</vt:lpstr>
      <vt:lpstr>Donorschoose.org Mission Statement:</vt:lpstr>
      <vt:lpstr>How does it work as a teacher?</vt:lpstr>
      <vt:lpstr>Step 1: Teachers set up profile</vt:lpstr>
      <vt:lpstr>How does it work as a teacher?</vt:lpstr>
      <vt:lpstr>PowerPoint Presentation</vt:lpstr>
      <vt:lpstr>Step 3: Post the project</vt:lpstr>
      <vt:lpstr>How does it work as a donor?</vt:lpstr>
      <vt:lpstr>My Donorschoose.org projects funded</vt:lpstr>
      <vt:lpstr>Remarkable donations</vt:lpstr>
      <vt:lpstr>Josh and Nick put the cabinets together</vt:lpstr>
      <vt:lpstr>Jazmin, Rayven and Alissa loved modeling the aprons</vt:lpstr>
      <vt:lpstr>Then they got to work sewing</vt:lpstr>
      <vt:lpstr>Kennedy reading about costuming and one of our props tables in use</vt:lpstr>
      <vt:lpstr>Jazmin and Kennedy working on projects with the supplies from donorschoose</vt:lpstr>
      <vt:lpstr>The microphones were the biggest hit!</vt:lpstr>
      <vt:lpstr>Rigging up the cast of Sleepy Hollow for sound</vt:lpstr>
      <vt:lpstr>Sleepy Hollow microphones in use</vt:lpstr>
      <vt:lpstr>And not to forget crew…</vt:lpstr>
      <vt:lpstr>Our backstage crew is stoked to have good headsets and walkies. Andrea and Liam try them out</vt:lpstr>
      <vt:lpstr>Promoting your Projects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Share it Forward</dc:title>
  <dc:creator>Rach Hibler</dc:creator>
  <cp:lastModifiedBy>Rach Hibler</cp:lastModifiedBy>
  <cp:revision>16</cp:revision>
  <dcterms:created xsi:type="dcterms:W3CDTF">2018-03-26T22:18:22Z</dcterms:created>
  <dcterms:modified xsi:type="dcterms:W3CDTF">2018-06-14T19:29:01Z</dcterms:modified>
</cp:coreProperties>
</file>